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1" r:id="rId2"/>
    <p:sldId id="268" r:id="rId3"/>
    <p:sldId id="269" r:id="rId4"/>
    <p:sldId id="270" r:id="rId5"/>
    <p:sldId id="271" r:id="rId6"/>
    <p:sldId id="272" r:id="rId7"/>
    <p:sldId id="273" r:id="rId8"/>
    <p:sldId id="313" r:id="rId9"/>
    <p:sldId id="274" r:id="rId10"/>
    <p:sldId id="276" r:id="rId11"/>
    <p:sldId id="277" r:id="rId12"/>
    <p:sldId id="278" r:id="rId13"/>
    <p:sldId id="279" r:id="rId14"/>
    <p:sldId id="280"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19" autoAdjust="0"/>
    <p:restoredTop sz="79799" autoAdjust="0"/>
  </p:normalViewPr>
  <p:slideViewPr>
    <p:cSldViewPr snapToGrid="0">
      <p:cViewPr varScale="1">
        <p:scale>
          <a:sx n="65" d="100"/>
          <a:sy n="65" d="100"/>
        </p:scale>
        <p:origin x="346" y="4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69052098576201"/>
          <c:y val="2.7699675674436399E-2"/>
          <c:w val="0.81461036396998998"/>
          <c:h val="0.845697030224419"/>
        </c:manualLayout>
      </c:layout>
      <c:barChart>
        <c:barDir val="col"/>
        <c:grouping val="clustered"/>
        <c:varyColors val="0"/>
        <c:ser>
          <c:idx val="0"/>
          <c:order val="0"/>
          <c:tx>
            <c:strRef>
              <c:f>Sheet1!$B$1</c:f>
              <c:strCache>
                <c:ptCount val="1"/>
                <c:pt idx="0">
                  <c:v>White: Out-of-School Suspensions per 100 Students</c:v>
                </c:pt>
              </c:strCache>
            </c:strRef>
          </c:tx>
          <c:spPr>
            <a:solidFill>
              <a:schemeClr val="accent1"/>
            </a:solidFill>
            <a:ln w="9525" cap="flat" cmpd="sng" algn="ctr">
              <a:solidFill>
                <a:schemeClr val="accent1">
                  <a:shade val="50000"/>
                  <a:shade val="95000"/>
                  <a:satMod val="105000"/>
                </a:schemeClr>
              </a:solidFill>
              <a:prstDash val="solid"/>
              <a:round/>
            </a:ln>
            <a:effectLst/>
          </c:spPr>
          <c:invertIfNegative val="0"/>
          <c:dLbls>
            <c:delete val="1"/>
          </c:dLbls>
          <c:cat>
            <c:strRef>
              <c:f>Sheet1!$A$2:$A$3</c:f>
              <c:strCache>
                <c:ptCount val="2"/>
                <c:pt idx="0">
                  <c:v>Offenses involving weapons, drugs, and violence with injury </c:v>
                </c:pt>
                <c:pt idx="1">
                  <c:v>Willful defiance </c:v>
                </c:pt>
              </c:strCache>
            </c:strRef>
          </c:cat>
          <c:val>
            <c:numRef>
              <c:f>Sheet1!$B$2:$B$3</c:f>
              <c:numCache>
                <c:formatCode>0.0</c:formatCode>
                <c:ptCount val="2"/>
                <c:pt idx="0">
                  <c:v>1.6</c:v>
                </c:pt>
                <c:pt idx="1">
                  <c:v>2.4</c:v>
                </c:pt>
              </c:numCache>
            </c:numRef>
          </c:val>
        </c:ser>
        <c:ser>
          <c:idx val="1"/>
          <c:order val="1"/>
          <c:tx>
            <c:strRef>
              <c:f>Sheet1!$C$1</c:f>
              <c:strCache>
                <c:ptCount val="1"/>
                <c:pt idx="0">
                  <c:v>Black: Out-of-School Suspensions per 100 Students</c:v>
                </c:pt>
              </c:strCache>
            </c:strRef>
          </c:tx>
          <c:spPr>
            <a:solidFill>
              <a:schemeClr val="accent2"/>
            </a:solidFill>
            <a:ln w="9525" cap="flat" cmpd="sng" algn="ctr">
              <a:solidFill>
                <a:schemeClr val="accent6"/>
              </a:solidFill>
              <a:prstDash val="solid"/>
              <a:round/>
            </a:ln>
            <a:effectLst/>
          </c:spPr>
          <c:invertIfNegative val="0"/>
          <c:dPt>
            <c:idx val="0"/>
            <c:invertIfNegative val="0"/>
            <c:bubble3D val="0"/>
            <c:spPr>
              <a:solidFill>
                <a:schemeClr val="accent6"/>
              </a:solidFill>
              <a:ln w="9525" cap="flat" cmpd="sng" algn="ctr">
                <a:solidFill>
                  <a:schemeClr val="accent6"/>
                </a:solidFill>
                <a:prstDash val="solid"/>
                <a:round/>
              </a:ln>
              <a:effectLst/>
            </c:spPr>
          </c:dPt>
          <c:dPt>
            <c:idx val="1"/>
            <c:invertIfNegative val="0"/>
            <c:bubble3D val="0"/>
            <c:spPr>
              <a:solidFill>
                <a:schemeClr val="accent6"/>
              </a:solidFill>
              <a:ln w="9525" cap="flat" cmpd="sng" algn="ctr">
                <a:solidFill>
                  <a:schemeClr val="accent6"/>
                </a:solidFill>
                <a:prstDash val="solid"/>
                <a:round/>
              </a:ln>
              <a:effectLst/>
            </c:spPr>
          </c:dPt>
          <c:dLbls>
            <c:delete val="1"/>
          </c:dLbls>
          <c:cat>
            <c:strRef>
              <c:f>Sheet1!$A$2:$A$3</c:f>
              <c:strCache>
                <c:ptCount val="2"/>
                <c:pt idx="0">
                  <c:v>Offenses involving weapons, drugs, and violence with injury </c:v>
                </c:pt>
                <c:pt idx="1">
                  <c:v>Willful defiance </c:v>
                </c:pt>
              </c:strCache>
            </c:strRef>
          </c:cat>
          <c:val>
            <c:numRef>
              <c:f>Sheet1!$C$2:$C$3</c:f>
              <c:numCache>
                <c:formatCode>0.0</c:formatCode>
                <c:ptCount val="2"/>
                <c:pt idx="0">
                  <c:v>4.5</c:v>
                </c:pt>
                <c:pt idx="1">
                  <c:v>10.1</c:v>
                </c:pt>
              </c:numCache>
            </c:numRef>
          </c:val>
        </c:ser>
        <c:dLbls>
          <c:showLegendKey val="0"/>
          <c:showVal val="1"/>
          <c:showCatName val="0"/>
          <c:showSerName val="0"/>
          <c:showPercent val="0"/>
          <c:showBubbleSize val="0"/>
        </c:dLbls>
        <c:gapWidth val="75"/>
        <c:axId val="468456072"/>
        <c:axId val="468454112"/>
      </c:barChart>
      <c:catAx>
        <c:axId val="468456072"/>
        <c:scaling>
          <c:orientation val="minMax"/>
        </c:scaling>
        <c:delete val="0"/>
        <c:axPos val="b"/>
        <c:numFmt formatCode="General" sourceLinked="0"/>
        <c:majorTickMark val="none"/>
        <c:minorTickMark val="none"/>
        <c:tickLblPos val="nextTo"/>
        <c:spPr>
          <a:noFill/>
          <a:ln w="9525" cap="flat" cmpd="sng" algn="ctr">
            <a:solidFill>
              <a:schemeClr val="dk1">
                <a:tint val="75000"/>
                <a:shade val="95000"/>
                <a:satMod val="105000"/>
              </a:schemeClr>
            </a:solidFill>
            <a:prstDash val="solid"/>
            <a:round/>
          </a:ln>
          <a:effectLst/>
        </c:spPr>
        <c:txPr>
          <a:bodyPr rot="-60000000" spcFirstLastPara="1" vertOverflow="ellipsis" vert="horz" wrap="square" anchor="ctr" anchorCtr="1"/>
          <a:lstStyle/>
          <a:p>
            <a:pPr>
              <a:defRPr sz="1400" b="1" i="0" u="none" strike="noStrike" kern="1200" baseline="0">
                <a:solidFill>
                  <a:schemeClr val="dk1"/>
                </a:solidFill>
                <a:latin typeface="+mn-lt"/>
                <a:ea typeface="+mn-ea"/>
                <a:cs typeface="+mn-cs"/>
              </a:defRPr>
            </a:pPr>
            <a:endParaRPr lang="en-US"/>
          </a:p>
        </c:txPr>
        <c:crossAx val="468454112"/>
        <c:crosses val="autoZero"/>
        <c:auto val="1"/>
        <c:lblAlgn val="ctr"/>
        <c:lblOffset val="100"/>
        <c:noMultiLvlLbl val="0"/>
      </c:catAx>
      <c:valAx>
        <c:axId val="468454112"/>
        <c:scaling>
          <c:orientation val="minMax"/>
          <c:max val="14"/>
        </c:scaling>
        <c:delete val="0"/>
        <c:axPos val="l"/>
        <c:title>
          <c:tx>
            <c:rich>
              <a:bodyPr rot="-5400000" spcFirstLastPara="1" vertOverflow="ellipsis" vert="horz" wrap="square" anchor="ctr" anchorCtr="1"/>
              <a:lstStyle/>
              <a:p>
                <a:pPr>
                  <a:defRPr sz="1600" b="1" i="0" u="none" strike="noStrike" kern="1200" baseline="0">
                    <a:solidFill>
                      <a:schemeClr val="dk1"/>
                    </a:solidFill>
                    <a:latin typeface="+mn-lt"/>
                    <a:ea typeface="+mn-ea"/>
                    <a:cs typeface="+mn-cs"/>
                  </a:defRPr>
                </a:pPr>
                <a:r>
                  <a:rPr lang="en-US" sz="1600" dirty="0" smtClean="0"/>
                  <a:t>Number of out-of-school suspensions</a:t>
                </a:r>
                <a:r>
                  <a:rPr lang="en-US" sz="1600" baseline="0" dirty="0" smtClean="0"/>
                  <a:t> per 100 students</a:t>
                </a:r>
                <a:endParaRPr lang="en-US" sz="1600" dirty="0"/>
              </a:p>
            </c:rich>
          </c:tx>
          <c:layout/>
          <c:overlay val="0"/>
          <c:spPr>
            <a:noFill/>
            <a:ln>
              <a:noFill/>
            </a:ln>
            <a:effectLst/>
          </c:spPr>
          <c:txPr>
            <a:bodyPr rot="-5400000" spcFirstLastPara="1" vertOverflow="ellipsis" vert="horz" wrap="square" anchor="ctr" anchorCtr="1"/>
            <a:lstStyle/>
            <a:p>
              <a:pPr>
                <a:defRPr sz="1600" b="1" i="0" u="none" strike="noStrike" kern="1200" baseline="0">
                  <a:solidFill>
                    <a:schemeClr val="dk1"/>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dk1">
                <a:tint val="75000"/>
                <a:shade val="95000"/>
                <a:satMod val="10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dk1"/>
                </a:solidFill>
                <a:latin typeface="+mn-lt"/>
                <a:ea typeface="+mn-ea"/>
                <a:cs typeface="+mn-cs"/>
              </a:defRPr>
            </a:pPr>
            <a:endParaRPr lang="en-US"/>
          </a:p>
        </c:txPr>
        <c:crossAx val="468456072"/>
        <c:crosses val="autoZero"/>
        <c:crossBetween val="between"/>
      </c:valAx>
      <c:spPr>
        <a:solidFill>
          <a:schemeClr val="accent1">
            <a:tint val="20000"/>
          </a:schemeClr>
        </a:solidFill>
        <a:ln>
          <a:noFill/>
        </a:ln>
        <a:effectLst/>
      </c:spPr>
    </c:plotArea>
    <c:legend>
      <c:legendPos val="l"/>
      <c:layout>
        <c:manualLayout>
          <c:xMode val="edge"/>
          <c:yMode val="edge"/>
          <c:x val="0.19469026548672599"/>
          <c:y val="6.6104724889719496E-2"/>
          <c:w val="0.50399937286600205"/>
          <c:h val="0.11321453871356101"/>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tint val="75000"/>
          <a:shade val="95000"/>
          <a:satMod val="105000"/>
        </a:schemeClr>
      </a:solidFill>
      <a:prstDash val="solid"/>
      <a:round/>
    </a:ln>
    <a:effectLst/>
  </c:spPr>
  <c:txPr>
    <a:bodyPr/>
    <a:lstStyle/>
    <a:p>
      <a:pPr>
        <a:defRPr sz="18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White</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Cell Phone</c:v>
                </c:pt>
                <c:pt idx="1">
                  <c:v>Dress Code</c:v>
                </c:pt>
                <c:pt idx="2">
                  <c:v>Disruptive</c:v>
                </c:pt>
                <c:pt idx="3">
                  <c:v>Display of Affection</c:v>
                </c:pt>
              </c:strCache>
            </c:strRef>
          </c:cat>
          <c:val>
            <c:numRef>
              <c:f>Sheet1!$B$2:$B$5</c:f>
              <c:numCache>
                <c:formatCode>0%</c:formatCode>
                <c:ptCount val="4"/>
                <c:pt idx="0">
                  <c:v>0.15</c:v>
                </c:pt>
                <c:pt idx="1">
                  <c:v>0.17</c:v>
                </c:pt>
                <c:pt idx="2">
                  <c:v>0.24</c:v>
                </c:pt>
                <c:pt idx="3">
                  <c:v>0.15</c:v>
                </c:pt>
              </c:numCache>
            </c:numRef>
          </c:val>
        </c:ser>
        <c:ser>
          <c:idx val="1"/>
          <c:order val="1"/>
          <c:tx>
            <c:strRef>
              <c:f>Sheet1!$C$1</c:f>
              <c:strCache>
                <c:ptCount val="1"/>
                <c:pt idx="0">
                  <c:v>Black</c:v>
                </c:pt>
              </c:strCache>
            </c:strRef>
          </c:tx>
          <c:spPr>
            <a:solidFill>
              <a:schemeClr val="accent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Cell Phone</c:v>
                </c:pt>
                <c:pt idx="1">
                  <c:v>Dress Code</c:v>
                </c:pt>
                <c:pt idx="2">
                  <c:v>Disruptive</c:v>
                </c:pt>
                <c:pt idx="3">
                  <c:v>Display of Affection</c:v>
                </c:pt>
              </c:strCache>
            </c:strRef>
          </c:cat>
          <c:val>
            <c:numRef>
              <c:f>Sheet1!$C$2:$C$5</c:f>
              <c:numCache>
                <c:formatCode>0%</c:formatCode>
                <c:ptCount val="4"/>
                <c:pt idx="0">
                  <c:v>0.33</c:v>
                </c:pt>
                <c:pt idx="1">
                  <c:v>0.38</c:v>
                </c:pt>
                <c:pt idx="2">
                  <c:v>0.4</c:v>
                </c:pt>
                <c:pt idx="3">
                  <c:v>0.43</c:v>
                </c:pt>
              </c:numCache>
            </c:numRef>
          </c:val>
        </c:ser>
        <c:dLbls>
          <c:showLegendKey val="0"/>
          <c:showVal val="1"/>
          <c:showCatName val="0"/>
          <c:showSerName val="0"/>
          <c:showPercent val="0"/>
          <c:showBubbleSize val="0"/>
        </c:dLbls>
        <c:gapWidth val="75"/>
        <c:axId val="134123224"/>
        <c:axId val="134123616"/>
      </c:barChart>
      <c:catAx>
        <c:axId val="134123224"/>
        <c:scaling>
          <c:orientation val="minMax"/>
        </c:scaling>
        <c:delete val="0"/>
        <c:axPos val="b"/>
        <c:numFmt formatCode="General" sourceLinked="0"/>
        <c:majorTickMark val="none"/>
        <c:minorTickMark val="none"/>
        <c:tickLblPos val="nextTo"/>
        <c:crossAx val="134123616"/>
        <c:crosses val="autoZero"/>
        <c:auto val="1"/>
        <c:lblAlgn val="ctr"/>
        <c:lblOffset val="100"/>
        <c:noMultiLvlLbl val="0"/>
      </c:catAx>
      <c:valAx>
        <c:axId val="134123616"/>
        <c:scaling>
          <c:orientation val="minMax"/>
        </c:scaling>
        <c:delete val="0"/>
        <c:axPos val="l"/>
        <c:numFmt formatCode="0%" sourceLinked="1"/>
        <c:majorTickMark val="none"/>
        <c:minorTickMark val="none"/>
        <c:tickLblPos val="nextTo"/>
        <c:crossAx val="134123224"/>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37">
  <cs:axisTitle>
    <cs:lnRef idx="0"/>
    <cs:fillRef idx="0"/>
    <cs:effectRef idx="0"/>
    <cs:fontRef idx="minor">
      <a:schemeClr val="dk1"/>
    </cs:fontRef>
    <cs:defRPr sz="1000" b="1" kern="1200"/>
  </cs:axisTitle>
  <cs:categoryAxis>
    <cs:lnRef idx="1">
      <a:schemeClr val="dk1">
        <a:tint val="75000"/>
      </a:schemeClr>
    </cs:lnRef>
    <cs:fillRef idx="0"/>
    <cs:effectRef idx="0"/>
    <cs:fontRef idx="minor">
      <a:schemeClr val="dk1"/>
    </cs:fontRef>
    <cs:spPr>
      <a:ln>
        <a:round/>
      </a:ln>
    </cs:spPr>
    <cs:defRPr sz="1000" kern="1200"/>
  </cs:categoryAxis>
  <cs:chartArea>
    <cs:lnRef idx="1">
      <a:schemeClr val="dk1">
        <a:tint val="75000"/>
      </a:schemeClr>
    </cs:lnRef>
    <cs:fillRef idx="1">
      <a:schemeClr val="lt1"/>
    </cs:fillRef>
    <cs:effectRef idx="0"/>
    <cs:fontRef idx="minor">
      <a:schemeClr val="dk1"/>
    </cs:fontRef>
    <cs:spPr>
      <a:ln>
        <a:round/>
      </a:ln>
    </cs:spPr>
    <cs:defRPr sz="1000" kern="1200"/>
  </cs:chartArea>
  <cs:dataLabel>
    <cs:lnRef idx="0"/>
    <cs:fillRef idx="0"/>
    <cs:effectRef idx="0"/>
    <cs:fontRef idx="minor">
      <a:schemeClr val="dk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mods="ignoreCSTransforms">
      <cs:styleClr val="0">
        <a:shade val="50000"/>
      </cs:styleClr>
    </cs:lnRef>
    <cs:fillRef idx="1">
      <cs:styleClr val="auto"/>
    </cs:fillRef>
    <cs:effectRef idx="0"/>
    <cs:fontRef idx="minor">
      <a:schemeClr val="dk1"/>
    </cs:fontRef>
    <cs:spPr>
      <a:ln>
        <a:round/>
      </a:ln>
    </cs:spPr>
  </cs:dataPoint>
  <cs:dataPoint3D>
    <cs:lnRef idx="1" mods="ignoreCSTransforms">
      <cs:styleClr val="0">
        <a:shade val="50000"/>
      </cs:styleClr>
    </cs:lnRef>
    <cs:fillRef idx="1">
      <cs:styleClr val="auto"/>
    </cs:fillRef>
    <cs:effectRef idx="0"/>
    <cs:fontRef idx="minor">
      <a:schemeClr val="dk1"/>
    </cs:fontRef>
    <cs:spPr>
      <a:ln>
        <a:round/>
      </a:ln>
    </cs:spPr>
  </cs:dataPoint3D>
  <cs:dataPointLine>
    <cs:lnRef idx="1">
      <cs:styleClr val="auto"/>
    </cs:lnRef>
    <cs:lineWidthScale>5</cs:lineWidthScale>
    <cs:fillRef idx="0"/>
    <cs:effectRef idx="0"/>
    <cs:fontRef idx="minor">
      <a:schemeClr val="dk1"/>
    </cs:fontRef>
    <cs:spPr>
      <a:ln cap="rnd">
        <a:round/>
      </a:ln>
    </cs:spPr>
  </cs:dataPointLine>
  <cs:dataPointMarker>
    <cs:lnRef idx="1">
      <cs:styleClr val="auto"/>
    </cs:lnRef>
    <cs:fillRef idx="1">
      <cs:styleClr val="auto"/>
    </cs:fillRef>
    <cs:effectRef idx="0"/>
    <cs:fontRef idx="minor">
      <a:schemeClr val="dk1"/>
    </cs:fontRef>
    <cs:spPr>
      <a:ln>
        <a:round/>
      </a:ln>
    </cs:spPr>
  </cs:dataPointMarker>
  <cs:dataPointMarkerLayout/>
  <cs:dataPointWireframe>
    <cs:lnRef idx="1">
      <cs:styleClr val="auto"/>
    </cs:lnRef>
    <cs:fillRef idx="0"/>
    <cs:effectRef idx="0"/>
    <cs:fontRef idx="minor">
      <a:schemeClr val="dk1"/>
    </cs:fontRef>
    <cs:spPr>
      <a:ln>
        <a:round/>
      </a:ln>
    </cs:spPr>
  </cs:dataPointWireframe>
  <cs:dataTable>
    <cs:lnRef idx="1">
      <a:schemeClr val="dk1">
        <a:tint val="75000"/>
      </a:schemeClr>
    </cs:lnRef>
    <cs:fillRef idx="0"/>
    <cs:effectRef idx="0"/>
    <cs:fontRef idx="minor">
      <a:schemeClr val="dk1"/>
    </cs:fontRef>
    <cs:spPr>
      <a:ln>
        <a:round/>
      </a:ln>
    </cs:spPr>
    <cs:defRPr sz="1000" kern="1200"/>
  </cs:dataTable>
  <cs:downBar>
    <cs:lnRef idx="1" mods="ignoreCSTransforms">
      <cs:styleClr val="0">
        <a:shade val="25000"/>
      </cs:styleClr>
    </cs:lnRef>
    <cs:fillRef idx="1" mods="ignoreCSTransforms">
      <cs:styleClr val="0">
        <a:shade val="25000"/>
      </cs:styleClr>
    </cs:fillRef>
    <cs:effectRef idx="0"/>
    <cs:fontRef idx="minor">
      <a:schemeClr val="dk1"/>
    </cs:fontRef>
    <cs:spPr>
      <a:ln>
        <a:round/>
      </a:ln>
    </cs:spPr>
  </cs:downBar>
  <cs:dropLine>
    <cs:lnRef idx="1">
      <a:schemeClr val="dk1"/>
    </cs:lnRef>
    <cs:fillRef idx="0"/>
    <cs:effectRef idx="0"/>
    <cs:fontRef idx="minor">
      <a:schemeClr val="dk1"/>
    </cs:fontRef>
    <cs:spPr>
      <a:ln>
        <a:round/>
      </a:ln>
    </cs:spPr>
  </cs:dropLine>
  <cs:errorBar>
    <cs:lnRef idx="1">
      <a:schemeClr val="dk1"/>
    </cs:lnRef>
    <cs:fillRef idx="1">
      <a:schemeClr val="dk1"/>
    </cs:fillRef>
    <cs:effectRef idx="0"/>
    <cs:fontRef idx="minor">
      <a:schemeClr val="dk1"/>
    </cs:fontRef>
    <cs:spPr>
      <a:ln>
        <a:round/>
      </a:ln>
    </cs:spPr>
  </cs:errorBar>
  <cs:floor>
    <cs:lnRef idx="1">
      <a:schemeClr val="dk1">
        <a:tint val="75000"/>
      </a:schemeClr>
    </cs:lnRef>
    <cs:fillRef idx="1" mods="ignoreCSTransforms">
      <cs:styleClr val="0">
        <a:tint val="20000"/>
      </cs:styleClr>
    </cs:fillRef>
    <cs:effectRef idx="0"/>
    <cs:fontRef idx="minor">
      <a:schemeClr val="dk1"/>
    </cs:fontRef>
    <cs:spPr>
      <a:ln>
        <a:round/>
      </a:ln>
    </cs:spPr>
  </cs:floor>
  <cs:gridlineMajor>
    <cs:lnRef idx="1">
      <a:schemeClr val="dk1">
        <a:tint val="75000"/>
      </a:schemeClr>
    </cs:lnRef>
    <cs:fillRef idx="0"/>
    <cs:effectRef idx="0"/>
    <cs:fontRef idx="minor">
      <a:schemeClr val="dk1"/>
    </cs:fontRef>
    <cs:spPr>
      <a:ln>
        <a:round/>
      </a:ln>
    </cs:spPr>
  </cs:gridlineMajor>
  <cs:gridlineMinor>
    <cs:lnRef idx="1">
      <a:schemeClr val="dk1">
        <a:tint val="50000"/>
      </a:schemeClr>
    </cs:lnRef>
    <cs:fillRef idx="0"/>
    <cs:effectRef idx="0"/>
    <cs:fontRef idx="minor">
      <a:schemeClr val="dk1"/>
    </cs:fontRef>
    <cs:spPr>
      <a:ln>
        <a:round/>
      </a:ln>
    </cs:spPr>
  </cs:gridlineMinor>
  <cs:hiLoLine>
    <cs:lnRef idx="1">
      <a:schemeClr val="dk1"/>
    </cs:lnRef>
    <cs:fillRef idx="0"/>
    <cs:effectRef idx="0"/>
    <cs:fontRef idx="minor">
      <a:schemeClr val="dk1"/>
    </cs:fontRef>
    <cs:spPr>
      <a:ln>
        <a:round/>
      </a:ln>
    </cs:spPr>
  </cs:hiLoLine>
  <cs:leaderLine>
    <cs:lnRef idx="1">
      <a:schemeClr val="dk1"/>
    </cs:lnRef>
    <cs:fillRef idx="0"/>
    <cs:effectRef idx="0"/>
    <cs:fontRef idx="minor">
      <a:schemeClr val="dk1"/>
    </cs:fontRef>
    <cs:spPr>
      <a:ln>
        <a:round/>
      </a:ln>
    </cs:spPr>
  </cs:leaderLine>
  <cs:legend>
    <cs:lnRef idx="0"/>
    <cs:fillRef idx="0"/>
    <cs:effectRef idx="0"/>
    <cs:fontRef idx="minor">
      <a:schemeClr val="dk1"/>
    </cs:fontRef>
    <cs:defRPr sz="1000" kern="1200"/>
  </cs:legend>
  <cs:plotArea>
    <cs:lnRef idx="0"/>
    <cs:fillRef idx="1" mods="ignoreCSTransforms">
      <cs:styleClr val="0">
        <a:tint val="20000"/>
      </cs:styleClr>
    </cs:fillRef>
    <cs:effectRef idx="0"/>
    <cs:fontRef idx="minor">
      <a:schemeClr val="dk1"/>
    </cs:fontRef>
  </cs:plotArea>
  <cs:plotArea3D>
    <cs:lnRef idx="0"/>
    <cs:fillRef idx="0"/>
    <cs:effectRef idx="0"/>
    <cs:fontRef idx="minor">
      <a:schemeClr val="dk1"/>
    </cs:fontRef>
  </cs:plotArea3D>
  <cs:seriesAxis>
    <cs:lnRef idx="1">
      <a:schemeClr val="dk1">
        <a:tint val="75000"/>
      </a:schemeClr>
    </cs:lnRef>
    <cs:fillRef idx="0"/>
    <cs:effectRef idx="0"/>
    <cs:fontRef idx="minor">
      <a:schemeClr val="dk1"/>
    </cs:fontRef>
    <cs:spPr>
      <a:ln>
        <a:round/>
      </a:ln>
    </cs:spPr>
    <cs:defRPr sz="1000" kern="1200"/>
  </cs:seriesAxis>
  <cs:seriesLine>
    <cs:lnRef idx="1">
      <a:schemeClr val="dk1"/>
    </cs:lnRef>
    <cs:fillRef idx="0"/>
    <cs:effectRef idx="0"/>
    <cs:fontRef idx="minor">
      <a:schemeClr val="dk1"/>
    </cs:fontRef>
    <cs:spPr>
      <a:ln>
        <a:round/>
      </a:ln>
    </cs:spPr>
  </cs:seriesLine>
  <cs:title>
    <cs:lnRef idx="0"/>
    <cs:fillRef idx="0"/>
    <cs:effectRef idx="0"/>
    <cs:fontRef idx="minor">
      <a:schemeClr val="dk1"/>
    </cs:fontRef>
    <cs:defRPr sz="1800" b="1" kern="1200"/>
  </cs:title>
  <cs:trendline>
    <cs:lnRef idx="1">
      <a:schemeClr val="dk1"/>
    </cs:lnRef>
    <cs:fillRef idx="0"/>
    <cs:effectRef idx="0"/>
    <cs:fontRef idx="minor">
      <a:schemeClr val="dk1"/>
    </cs:fontRef>
    <cs:spPr>
      <a:ln cap="rnd">
        <a:round/>
      </a:ln>
    </cs:spPr>
  </cs:trendline>
  <cs:trendlineLabel>
    <cs:lnRef idx="0"/>
    <cs:fillRef idx="0"/>
    <cs:effectRef idx="0"/>
    <cs:fontRef idx="minor">
      <a:schemeClr val="dk1"/>
    </cs:fontRef>
    <cs:defRPr sz="1000" kern="1200"/>
  </cs:trendlineLabel>
  <cs:upBar>
    <cs:lnRef idx="1" mods="ignoreCSTransforms">
      <cs:styleClr val="0">
        <a:shade val="25000"/>
      </cs:styleClr>
    </cs:lnRef>
    <cs:fillRef idx="1">
      <a:schemeClr val="lt1"/>
    </cs:fillRef>
    <cs:effectRef idx="0"/>
    <cs:fontRef idx="minor">
      <a:schemeClr val="dk1"/>
    </cs:fontRef>
    <cs:spPr>
      <a:ln>
        <a:round/>
      </a:ln>
    </cs:spPr>
  </cs:upBar>
  <cs:valueAxis>
    <cs:lnRef idx="1">
      <a:schemeClr val="dk1">
        <a:tint val="75000"/>
      </a:schemeClr>
    </cs:lnRef>
    <cs:fillRef idx="0"/>
    <cs:effectRef idx="0"/>
    <cs:fontRef idx="minor">
      <a:schemeClr val="dk1"/>
    </cs:fontRef>
    <cs:spPr>
      <a:ln>
        <a:round/>
      </a:ln>
    </cs:spPr>
    <cs:defRPr sz="1000" kern="1200"/>
  </cs:valueAxis>
  <cs:wall>
    <cs:lnRef idx="0"/>
    <cs:fillRef idx="1" mods="ignoreCSTransforms">
      <cs:styleClr val="0">
        <a:tint val="20000"/>
      </cs:styleClr>
    </cs:fillRef>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0.34513</cdr:x>
      <cdr:y>0.60377</cdr:y>
    </cdr:from>
    <cdr:to>
      <cdr:x>0.36283</cdr:x>
      <cdr:y>0.77077</cdr:y>
    </cdr:to>
    <cdr:sp macro="" textlink="">
      <cdr:nvSpPr>
        <cdr:cNvPr id="2" name="Left Brace 1"/>
        <cdr:cNvSpPr/>
      </cdr:nvSpPr>
      <cdr:spPr>
        <a:xfrm xmlns:a="http://schemas.openxmlformats.org/drawingml/2006/main">
          <a:off x="2971800" y="3581400"/>
          <a:ext cx="152400" cy="990600"/>
        </a:xfrm>
        <a:prstGeom xmlns:a="http://schemas.openxmlformats.org/drawingml/2006/main" prst="leftBrace">
          <a:avLst/>
        </a:prstGeom>
        <a:ln xmlns:a="http://schemas.openxmlformats.org/drawingml/2006/main" w="19050">
          <a:solidFill>
            <a:srgbClr val="080808"/>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lIns="45720" tIns="45720" rIns="45720" bIns="45720" rtlCol="0" anchor="ctr"/>
        <a:lstStyle xmlns:a="http://schemas.openxmlformats.org/drawingml/2006/main"/>
        <a:p xmlns:a="http://schemas.openxmlformats.org/drawingml/2006/main">
          <a:endParaRPr lang="en-US"/>
        </a:p>
      </cdr:txBody>
    </cdr:sp>
  </cdr:relSizeAnchor>
  <cdr:relSizeAnchor xmlns:cdr="http://schemas.openxmlformats.org/drawingml/2006/chartDrawing">
    <cdr:from>
      <cdr:x>0.75221</cdr:x>
      <cdr:y>0.26977</cdr:y>
    </cdr:from>
    <cdr:to>
      <cdr:x>0.76991</cdr:x>
      <cdr:y>0.71939</cdr:y>
    </cdr:to>
    <cdr:sp macro="" textlink="">
      <cdr:nvSpPr>
        <cdr:cNvPr id="3" name="Left Brace 2"/>
        <cdr:cNvSpPr/>
      </cdr:nvSpPr>
      <cdr:spPr>
        <a:xfrm xmlns:a="http://schemas.openxmlformats.org/drawingml/2006/main">
          <a:off x="6477000" y="1600200"/>
          <a:ext cx="152408" cy="2666993"/>
        </a:xfrm>
        <a:prstGeom xmlns:a="http://schemas.openxmlformats.org/drawingml/2006/main" prst="leftBrace">
          <a:avLst/>
        </a:prstGeom>
        <a:noFill xmlns:a="http://schemas.openxmlformats.org/drawingml/2006/main"/>
        <a:ln xmlns:a="http://schemas.openxmlformats.org/drawingml/2006/main" w="19050" cap="flat" cmpd="sng" algn="ctr">
          <a:solidFill>
            <a:srgbClr val="080808"/>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lIns="45720" tIns="45720" rIns="45720" bIns="45720" rtlCol="0" anchor="ctr"/>
        <a:lstStyle xmlns:a="http://schemas.openxmlformats.org/drawingml/2006/main">
          <a:lvl1pPr marL="0" indent="0">
            <a:defRPr sz="1100">
              <a:solidFill>
                <a:sysClr val="windowText" lastClr="000000"/>
              </a:solidFill>
              <a:latin typeface="Verdana"/>
            </a:defRPr>
          </a:lvl1pPr>
          <a:lvl2pPr marL="457200" indent="0">
            <a:defRPr sz="1100">
              <a:solidFill>
                <a:sysClr val="windowText" lastClr="000000"/>
              </a:solidFill>
              <a:latin typeface="Verdana"/>
            </a:defRPr>
          </a:lvl2pPr>
          <a:lvl3pPr marL="914400" indent="0">
            <a:defRPr sz="1100">
              <a:solidFill>
                <a:sysClr val="windowText" lastClr="000000"/>
              </a:solidFill>
              <a:latin typeface="Verdana"/>
            </a:defRPr>
          </a:lvl3pPr>
          <a:lvl4pPr marL="1371600" indent="0">
            <a:defRPr sz="1100">
              <a:solidFill>
                <a:sysClr val="windowText" lastClr="000000"/>
              </a:solidFill>
              <a:latin typeface="Verdana"/>
            </a:defRPr>
          </a:lvl4pPr>
          <a:lvl5pPr marL="1828800" indent="0">
            <a:defRPr sz="1100">
              <a:solidFill>
                <a:sysClr val="windowText" lastClr="000000"/>
              </a:solidFill>
              <a:latin typeface="Verdana"/>
            </a:defRPr>
          </a:lvl5pPr>
          <a:lvl6pPr marL="2286000" indent="0">
            <a:defRPr sz="1100">
              <a:solidFill>
                <a:sysClr val="windowText" lastClr="000000"/>
              </a:solidFill>
              <a:latin typeface="Verdana"/>
            </a:defRPr>
          </a:lvl6pPr>
          <a:lvl7pPr marL="2743200" indent="0">
            <a:defRPr sz="1100">
              <a:solidFill>
                <a:sysClr val="windowText" lastClr="000000"/>
              </a:solidFill>
              <a:latin typeface="Verdana"/>
            </a:defRPr>
          </a:lvl7pPr>
          <a:lvl8pPr marL="3200400" indent="0">
            <a:defRPr sz="1100">
              <a:solidFill>
                <a:sysClr val="windowText" lastClr="000000"/>
              </a:solidFill>
              <a:latin typeface="Verdana"/>
            </a:defRPr>
          </a:lvl8pPr>
          <a:lvl9pPr marL="3657600" indent="0">
            <a:defRPr sz="1100">
              <a:solidFill>
                <a:sysClr val="windowText" lastClr="000000"/>
              </a:solidFill>
              <a:latin typeface="Verdana"/>
            </a:defRPr>
          </a:lvl9pPr>
        </a:lstStyle>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DED42-8C5D-40D3-B39D-F86405F23B5C}" type="datetimeFigureOut">
              <a:rPr lang="en-US" smtClean="0"/>
              <a:t>10/6/2014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BEFDD-4375-48D3-970C-83C4A9049A61}" type="slidenum">
              <a:rPr lang="en-US" smtClean="0"/>
              <a:t>‹#›</a:t>
            </a:fld>
            <a:endParaRPr lang="en-US"/>
          </a:p>
        </p:txBody>
      </p:sp>
    </p:spTree>
    <p:extLst>
      <p:ext uri="{BB962C8B-B14F-4D97-AF65-F5344CB8AC3E}">
        <p14:creationId xmlns:p14="http://schemas.microsoft.com/office/powerpoint/2010/main" val="4102024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980293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In two experiments, participants received detailed information on, or were primed with, the goal of prejudice reduction; the information and primes either encouraged autonomous motivation to regulate prejudice or emphasized the societal requirement to control prejudice. Ironically, motivating people to reduce prejudice by emphasizing external control produced more explicit and implicit prejudice than did not intervening at all. Conversely, </a:t>
            </a:r>
          </a:p>
          <a:p>
            <a:endParaRPr lang="en-US" sz="1200" dirty="0" smtClean="0"/>
          </a:p>
          <a:p>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Legault</a:t>
            </a:r>
            <a:r>
              <a:rPr lang="en-US" sz="1200" b="0" i="0" kern="1200" dirty="0" smtClean="0">
                <a:solidFill>
                  <a:schemeClr val="tx1"/>
                </a:solidFill>
                <a:effectLst/>
                <a:latin typeface="+mn-lt"/>
                <a:ea typeface="+mn-ea"/>
                <a:cs typeface="+mn-cs"/>
              </a:rPr>
              <a:t>, L., </a:t>
            </a:r>
            <a:r>
              <a:rPr lang="en-US" sz="1200" b="0" i="0" kern="1200" dirty="0" err="1" smtClean="0">
                <a:solidFill>
                  <a:schemeClr val="tx1"/>
                </a:solidFill>
                <a:effectLst/>
                <a:latin typeface="+mn-lt"/>
                <a:ea typeface="+mn-ea"/>
                <a:cs typeface="+mn-cs"/>
              </a:rPr>
              <a:t>Gutsell</a:t>
            </a:r>
            <a:r>
              <a:rPr lang="en-US" sz="1200" b="0" i="0" kern="1200" dirty="0" smtClean="0">
                <a:solidFill>
                  <a:schemeClr val="tx1"/>
                </a:solidFill>
                <a:effectLst/>
                <a:latin typeface="+mn-lt"/>
                <a:ea typeface="+mn-ea"/>
                <a:cs typeface="+mn-cs"/>
              </a:rPr>
              <a:t>, J.N., &amp; </a:t>
            </a:r>
            <a:r>
              <a:rPr lang="en-US" sz="1200" b="0" i="0" kern="1200" dirty="0" err="1" smtClean="0">
                <a:solidFill>
                  <a:schemeClr val="tx1"/>
                </a:solidFill>
                <a:effectLst/>
                <a:latin typeface="+mn-lt"/>
                <a:ea typeface="+mn-ea"/>
                <a:cs typeface="+mn-cs"/>
              </a:rPr>
              <a:t>Inzlicht</a:t>
            </a:r>
            <a:r>
              <a:rPr lang="en-US" sz="1200" b="0" i="0" kern="1200" dirty="0" smtClean="0">
                <a:solidFill>
                  <a:schemeClr val="tx1"/>
                </a:solidFill>
                <a:effectLst/>
                <a:latin typeface="+mn-lt"/>
                <a:ea typeface="+mn-ea"/>
                <a:cs typeface="+mn-cs"/>
              </a:rPr>
              <a:t>, M. (2011). Ironic effects of anti-prejudice messages: How motivational interventions can reduce (but also increase) prejudice. </a:t>
            </a:r>
            <a:r>
              <a:rPr lang="en-US" sz="1200" b="0" i="1" kern="1200" dirty="0" smtClean="0">
                <a:solidFill>
                  <a:schemeClr val="tx1"/>
                </a:solidFill>
                <a:effectLst/>
                <a:latin typeface="+mn-lt"/>
                <a:ea typeface="+mn-ea"/>
                <a:cs typeface="+mn-cs"/>
              </a:rPr>
              <a:t>Psychological Science, 22</a:t>
            </a:r>
            <a:r>
              <a:rPr lang="en-US" sz="1200" b="0" i="0" kern="1200" dirty="0" smtClean="0">
                <a:solidFill>
                  <a:schemeClr val="tx1"/>
                </a:solidFill>
                <a:effectLst/>
                <a:latin typeface="+mn-lt"/>
                <a:ea typeface="+mn-ea"/>
                <a:cs typeface="+mn-cs"/>
              </a:rPr>
              <a:t> (12), 1472 – 1477.</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By defining individuals in multiple ways other than in terms of race, implicit bias may be reduced (e.g., </a:t>
            </a:r>
            <a:r>
              <a:rPr lang="en-US" sz="1200" b="0" i="0" u="none" strike="noStrike" kern="1200" baseline="0" dirty="0" err="1" smtClean="0">
                <a:solidFill>
                  <a:schemeClr val="tx1"/>
                </a:solidFill>
                <a:latin typeface="+mn-lt"/>
                <a:ea typeface="+mn-ea"/>
                <a:cs typeface="+mn-cs"/>
              </a:rPr>
              <a:t>Djikic</a:t>
            </a:r>
            <a:r>
              <a:rPr lang="en-US" sz="1200" b="0" i="0" u="none" strike="noStrike" kern="1200" baseline="0" dirty="0" smtClean="0">
                <a:solidFill>
                  <a:schemeClr val="tx1"/>
                </a:solidFill>
                <a:latin typeface="+mn-lt"/>
                <a:ea typeface="+mn-ea"/>
                <a:cs typeface="+mn-cs"/>
              </a:rPr>
              <a:t>, Langer, &amp; Stapleton, 2008; </a:t>
            </a:r>
            <a:r>
              <a:rPr lang="en-US" sz="1200" b="0" i="0" u="none" strike="noStrike" kern="1200" baseline="0" dirty="0" err="1" smtClean="0">
                <a:solidFill>
                  <a:schemeClr val="tx1"/>
                </a:solidFill>
                <a:latin typeface="+mn-lt"/>
                <a:ea typeface="+mn-ea"/>
                <a:cs typeface="+mn-cs"/>
              </a:rPr>
              <a:t>Lebrecht</a:t>
            </a:r>
            <a:r>
              <a:rPr lang="en-US" sz="1200" b="0" i="0" u="none" strike="noStrike" kern="1200" baseline="0" dirty="0" smtClean="0">
                <a:solidFill>
                  <a:schemeClr val="tx1"/>
                </a:solidFill>
                <a:latin typeface="+mn-lt"/>
                <a:ea typeface="+mn-ea"/>
                <a:cs typeface="+mn-cs"/>
              </a:rPr>
              <a:t>, Pierce, </a:t>
            </a:r>
            <a:r>
              <a:rPr lang="en-US" sz="1200" b="0" i="0" u="none" strike="noStrike" kern="1200" baseline="0" dirty="0" err="1" smtClean="0">
                <a:solidFill>
                  <a:schemeClr val="tx1"/>
                </a:solidFill>
                <a:latin typeface="+mn-lt"/>
                <a:ea typeface="+mn-ea"/>
                <a:cs typeface="+mn-cs"/>
              </a:rPr>
              <a:t>Tarr</a:t>
            </a:r>
            <a:r>
              <a:rPr lang="en-US" sz="1200" b="0" i="0" u="none" strike="noStrike" kern="1200" baseline="0" dirty="0" smtClean="0">
                <a:solidFill>
                  <a:schemeClr val="tx1"/>
                </a:solidFill>
                <a:latin typeface="+mn-lt"/>
                <a:ea typeface="+mn-ea"/>
                <a:cs typeface="+mn-cs"/>
              </a:rPr>
              <a:t>, &amp; Tanaka, 2009; Corcoran, </a:t>
            </a:r>
            <a:r>
              <a:rPr lang="en-US" sz="1200" b="0" i="0" u="none" strike="noStrike" kern="1200" baseline="0" dirty="0" err="1" smtClean="0">
                <a:solidFill>
                  <a:schemeClr val="tx1"/>
                </a:solidFill>
                <a:latin typeface="+mn-lt"/>
                <a:ea typeface="+mn-ea"/>
                <a:cs typeface="+mn-cs"/>
              </a:rPr>
              <a:t>Hundhammer</a:t>
            </a:r>
            <a:r>
              <a:rPr lang="en-US" sz="1200" b="0" i="0" u="none" strike="noStrike" kern="1200" baseline="0" dirty="0" smtClean="0">
                <a:solidFill>
                  <a:schemeClr val="tx1"/>
                </a:solidFill>
                <a:latin typeface="+mn-lt"/>
                <a:ea typeface="+mn-ea"/>
                <a:cs typeface="+mn-cs"/>
              </a:rPr>
              <a:t>, &amp; </a:t>
            </a:r>
            <a:r>
              <a:rPr lang="en-US" sz="1200" b="0" i="0" u="none" strike="noStrike" kern="1200" baseline="0" dirty="0" err="1" smtClean="0">
                <a:solidFill>
                  <a:schemeClr val="tx1"/>
                </a:solidFill>
                <a:latin typeface="+mn-lt"/>
                <a:ea typeface="+mn-ea"/>
                <a:cs typeface="+mn-cs"/>
              </a:rPr>
              <a:t>Mussweiler</a:t>
            </a:r>
            <a:r>
              <a:rPr lang="en-US" sz="1200" b="0" i="0" u="none" strike="noStrike" kern="1200" baseline="0" dirty="0" smtClean="0">
                <a:solidFill>
                  <a:schemeClr val="tx1"/>
                </a:solidFill>
                <a:latin typeface="+mn-lt"/>
                <a:ea typeface="+mn-ea"/>
                <a:cs typeface="+mn-cs"/>
              </a:rPr>
              <a:t>, 2009). </a:t>
            </a:r>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821547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effectLst/>
              </a:rPr>
              <a:t>Table 1. Motivational Primes Used in Experiment 2</a:t>
            </a:r>
          </a:p>
          <a:p>
            <a:endParaRPr lang="en-US" dirty="0" smtClean="0">
              <a:effectLst/>
            </a:endParaRPr>
          </a:p>
          <a:p>
            <a:r>
              <a:rPr lang="en-US" dirty="0" smtClean="0">
                <a:effectLst/>
              </a:rPr>
              <a:t>Autonomy-prime condition:</a:t>
            </a:r>
          </a:p>
          <a:p>
            <a:r>
              <a:rPr lang="en-US" dirty="0" smtClean="0">
                <a:effectLst/>
              </a:rPr>
              <a:t> I enjoy relating to people of different groups.</a:t>
            </a:r>
          </a:p>
          <a:p>
            <a:r>
              <a:rPr lang="en-US" dirty="0" smtClean="0">
                <a:effectLst/>
              </a:rPr>
              <a:t> Being </a:t>
            </a:r>
            <a:r>
              <a:rPr lang="en-US" dirty="0" err="1" smtClean="0">
                <a:effectLst/>
              </a:rPr>
              <a:t>nonprejudiced</a:t>
            </a:r>
            <a:r>
              <a:rPr lang="en-US" dirty="0" smtClean="0">
                <a:effectLst/>
              </a:rPr>
              <a:t> is important to me.</a:t>
            </a:r>
          </a:p>
          <a:p>
            <a:r>
              <a:rPr lang="en-US" dirty="0" smtClean="0">
                <a:effectLst/>
              </a:rPr>
              <a:t> I can freely decide to be a </a:t>
            </a:r>
            <a:r>
              <a:rPr lang="en-US" dirty="0" err="1" smtClean="0">
                <a:effectLst/>
              </a:rPr>
              <a:t>nonprejudiced</a:t>
            </a:r>
            <a:r>
              <a:rPr lang="en-US" dirty="0" smtClean="0">
                <a:effectLst/>
              </a:rPr>
              <a:t> person.</a:t>
            </a:r>
          </a:p>
          <a:p>
            <a:r>
              <a:rPr lang="en-US" dirty="0" smtClean="0">
                <a:effectLst/>
              </a:rPr>
              <a:t> I value diversity.</a:t>
            </a:r>
          </a:p>
          <a:p>
            <a:r>
              <a:rPr lang="en-US" dirty="0" smtClean="0">
                <a:effectLst/>
              </a:rPr>
              <a:t> It’s fun to meet people from other cultures.</a:t>
            </a:r>
          </a:p>
          <a:p>
            <a:r>
              <a:rPr lang="en-US" dirty="0" smtClean="0">
                <a:effectLst/>
              </a:rPr>
              <a:t> It’s not important to understand others. (reverse-scored)</a:t>
            </a:r>
          </a:p>
          <a:p>
            <a:r>
              <a:rPr lang="en-US" dirty="0" smtClean="0">
                <a:effectLst/>
              </a:rPr>
              <a:t> Equality and equal rights across cultural groups are important </a:t>
            </a:r>
          </a:p>
          <a:p>
            <a:r>
              <a:rPr lang="en-US" dirty="0" smtClean="0">
                <a:effectLst/>
              </a:rPr>
              <a:t> values.</a:t>
            </a:r>
          </a:p>
          <a:p>
            <a:r>
              <a:rPr lang="en-US" dirty="0" smtClean="0">
                <a:effectLst/>
              </a:rPr>
              <a:t> I think that issues of diversity are interesting.</a:t>
            </a:r>
          </a:p>
          <a:p>
            <a:endParaRPr lang="en-US" dirty="0" smtClean="0">
              <a:effectLst/>
            </a:endParaRPr>
          </a:p>
          <a:p>
            <a:r>
              <a:rPr lang="en-US" dirty="0" smtClean="0">
                <a:effectLst/>
              </a:rPr>
              <a:t>Controlling-prime condition:</a:t>
            </a:r>
          </a:p>
          <a:p>
            <a:r>
              <a:rPr lang="en-US" dirty="0" smtClean="0">
                <a:effectLst/>
              </a:rPr>
              <a:t> It is socially unacceptable to discriminate based on cultural </a:t>
            </a:r>
          </a:p>
          <a:p>
            <a:r>
              <a:rPr lang="en-US" dirty="0" smtClean="0">
                <a:effectLst/>
              </a:rPr>
              <a:t> background.</a:t>
            </a:r>
          </a:p>
          <a:p>
            <a:r>
              <a:rPr lang="en-US" dirty="0" smtClean="0">
                <a:effectLst/>
              </a:rPr>
              <a:t> People should be unprejudiced.</a:t>
            </a:r>
          </a:p>
          <a:p>
            <a:r>
              <a:rPr lang="en-US" dirty="0" smtClean="0">
                <a:effectLst/>
              </a:rPr>
              <a:t> I would be ashamed of myself if I discriminated against someone </a:t>
            </a:r>
          </a:p>
          <a:p>
            <a:r>
              <a:rPr lang="en-US" dirty="0" smtClean="0">
                <a:effectLst/>
              </a:rPr>
              <a:t> because they were Black.</a:t>
            </a:r>
          </a:p>
          <a:p>
            <a:r>
              <a:rPr lang="en-US" dirty="0" smtClean="0">
                <a:effectLst/>
              </a:rPr>
              <a:t> There are no social norms about prejudice in society. </a:t>
            </a:r>
          </a:p>
          <a:p>
            <a:r>
              <a:rPr lang="en-US" dirty="0" smtClean="0">
                <a:effectLst/>
              </a:rPr>
              <a:t> (reverse-scored)</a:t>
            </a:r>
          </a:p>
          <a:p>
            <a:r>
              <a:rPr lang="en-US" dirty="0" smtClean="0">
                <a:effectLst/>
              </a:rPr>
              <a:t> I should avoid being a racist.</a:t>
            </a:r>
          </a:p>
          <a:p>
            <a:r>
              <a:rPr lang="en-US" dirty="0" smtClean="0">
                <a:effectLst/>
              </a:rPr>
              <a:t> I would feel guilty if I were prejudiced.</a:t>
            </a:r>
          </a:p>
          <a:p>
            <a:r>
              <a:rPr lang="en-US" dirty="0" smtClean="0">
                <a:effectLst/>
              </a:rPr>
              <a:t> Prejudiced people are not well liked.</a:t>
            </a:r>
          </a:p>
          <a:p>
            <a:r>
              <a:rPr lang="en-US" dirty="0" smtClean="0">
                <a:effectLst/>
              </a:rPr>
              <a:t> People in my social circle disapprove of prejudice.</a:t>
            </a:r>
          </a:p>
          <a:p>
            <a:r>
              <a:rPr lang="en-US" sz="1200" b="0" i="0" u="none" strike="noStrike" kern="1200" baseline="0" dirty="0" smtClean="0">
                <a:solidFill>
                  <a:schemeClr val="tx1"/>
                </a:solidFill>
                <a:latin typeface="+mn-lt"/>
                <a:ea typeface="+mn-ea"/>
                <a:cs typeface="+mn-cs"/>
              </a:rPr>
              <a:t>By defining individuals in multiple ways other than in terms of race, implicit bias may be reduced (e.g., </a:t>
            </a:r>
            <a:r>
              <a:rPr lang="en-US" sz="1200" b="0" i="0" u="none" strike="noStrike" kern="1200" baseline="0" dirty="0" err="1" smtClean="0">
                <a:solidFill>
                  <a:schemeClr val="tx1"/>
                </a:solidFill>
                <a:latin typeface="+mn-lt"/>
                <a:ea typeface="+mn-ea"/>
                <a:cs typeface="+mn-cs"/>
              </a:rPr>
              <a:t>Djikic</a:t>
            </a:r>
            <a:r>
              <a:rPr lang="en-US" sz="1200" b="0" i="0" u="none" strike="noStrike" kern="1200" baseline="0" dirty="0" smtClean="0">
                <a:solidFill>
                  <a:schemeClr val="tx1"/>
                </a:solidFill>
                <a:latin typeface="+mn-lt"/>
                <a:ea typeface="+mn-ea"/>
                <a:cs typeface="+mn-cs"/>
              </a:rPr>
              <a:t>, Langer, &amp; Stapleton, 2008; </a:t>
            </a:r>
            <a:r>
              <a:rPr lang="en-US" sz="1200" b="0" i="0" u="none" strike="noStrike" kern="1200" baseline="0" dirty="0" err="1" smtClean="0">
                <a:solidFill>
                  <a:schemeClr val="tx1"/>
                </a:solidFill>
                <a:latin typeface="+mn-lt"/>
                <a:ea typeface="+mn-ea"/>
                <a:cs typeface="+mn-cs"/>
              </a:rPr>
              <a:t>Lebrecht</a:t>
            </a:r>
            <a:r>
              <a:rPr lang="en-US" sz="1200" b="0" i="0" u="none" strike="noStrike" kern="1200" baseline="0" dirty="0" smtClean="0">
                <a:solidFill>
                  <a:schemeClr val="tx1"/>
                </a:solidFill>
                <a:latin typeface="+mn-lt"/>
                <a:ea typeface="+mn-ea"/>
                <a:cs typeface="+mn-cs"/>
              </a:rPr>
              <a:t>, Pierce, </a:t>
            </a:r>
            <a:r>
              <a:rPr lang="en-US" sz="1200" b="0" i="0" u="none" strike="noStrike" kern="1200" baseline="0" dirty="0" err="1" smtClean="0">
                <a:solidFill>
                  <a:schemeClr val="tx1"/>
                </a:solidFill>
                <a:latin typeface="+mn-lt"/>
                <a:ea typeface="+mn-ea"/>
                <a:cs typeface="+mn-cs"/>
              </a:rPr>
              <a:t>Tarr</a:t>
            </a:r>
            <a:r>
              <a:rPr lang="en-US" sz="1200" b="0" i="0" u="none" strike="noStrike" kern="1200" baseline="0" dirty="0" smtClean="0">
                <a:solidFill>
                  <a:schemeClr val="tx1"/>
                </a:solidFill>
                <a:latin typeface="+mn-lt"/>
                <a:ea typeface="+mn-ea"/>
                <a:cs typeface="+mn-cs"/>
              </a:rPr>
              <a:t>, &amp; Tanaka, 2009; Corcoran, </a:t>
            </a:r>
            <a:r>
              <a:rPr lang="en-US" sz="1200" b="0" i="0" u="none" strike="noStrike" kern="1200" baseline="0" dirty="0" err="1" smtClean="0">
                <a:solidFill>
                  <a:schemeClr val="tx1"/>
                </a:solidFill>
                <a:latin typeface="+mn-lt"/>
                <a:ea typeface="+mn-ea"/>
                <a:cs typeface="+mn-cs"/>
              </a:rPr>
              <a:t>Hundhammer</a:t>
            </a:r>
            <a:r>
              <a:rPr lang="en-US" sz="1200" b="0" i="0" u="none" strike="noStrike" kern="1200" baseline="0" dirty="0" smtClean="0">
                <a:solidFill>
                  <a:schemeClr val="tx1"/>
                </a:solidFill>
                <a:latin typeface="+mn-lt"/>
                <a:ea typeface="+mn-ea"/>
                <a:cs typeface="+mn-cs"/>
              </a:rPr>
              <a:t>, &amp; </a:t>
            </a:r>
            <a:r>
              <a:rPr lang="en-US" sz="1200" b="0" i="0" u="none" strike="noStrike" kern="1200" baseline="0" dirty="0" err="1" smtClean="0">
                <a:solidFill>
                  <a:schemeClr val="tx1"/>
                </a:solidFill>
                <a:latin typeface="+mn-lt"/>
                <a:ea typeface="+mn-ea"/>
                <a:cs typeface="+mn-cs"/>
              </a:rPr>
              <a:t>Mussweiler</a:t>
            </a:r>
            <a:r>
              <a:rPr lang="en-US" sz="1200" b="0" i="0" u="none" strike="noStrike" kern="1200" baseline="0" dirty="0" smtClean="0">
                <a:solidFill>
                  <a:schemeClr val="tx1"/>
                </a:solidFill>
                <a:latin typeface="+mn-lt"/>
                <a:ea typeface="+mn-ea"/>
                <a:cs typeface="+mn-cs"/>
              </a:rPr>
              <a:t>, 2009). </a:t>
            </a:r>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907050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Participants showed no reduction in prejudice when they worked with the Latina peer on a project related to a non-Mexican cultural group, suggesting the importance of engaging in the peer’s culture. </a:t>
            </a:r>
          </a:p>
          <a:p>
            <a:endParaRPr lang="en-US" dirty="0" smtClean="0"/>
          </a:p>
          <a:p>
            <a:r>
              <a:rPr lang="en-US" dirty="0" smtClean="0"/>
              <a:t>Participants only showed reduced prejudice when they felt they had freely chosen the topic of the group activity.</a:t>
            </a:r>
          </a:p>
          <a:p>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406110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901463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Hypothesize that racial stereotypes associated with Black students make it more likely that teachers will view infractions over time as a problematic pattern. </a:t>
            </a:r>
            <a:r>
              <a:rPr lang="en-US" sz="1200" dirty="0" smtClean="0"/>
              <a:t>Teachers were also significantly more likely to label the black students as “trouble makers” than white students with similar misbehavior</a:t>
            </a:r>
          </a:p>
          <a:p>
            <a:endParaRPr lang="en-US" sz="1200" dirty="0" smtClean="0"/>
          </a:p>
          <a:p>
            <a:r>
              <a:rPr lang="en-US" sz="1200" dirty="0" smtClean="0"/>
              <a:t>The first infraction informs how the second infraction should be read—heightening negative emotions and escalating harsh disciplinary treatment. </a:t>
            </a:r>
          </a:p>
          <a:p>
            <a:endParaRPr lang="en-US" sz="1200" dirty="0" smtClean="0"/>
          </a:p>
          <a:p>
            <a:r>
              <a:rPr lang="en-US" sz="1200" dirty="0" smtClean="0"/>
              <a:t>Conclude that the primary function of the stereotyping process more generally may be to heighten perceivers’ sensitivity to potential behavioral patterns across time. </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2C0BEFDD-4375-48D3-970C-83C4A9049A61}" type="slidenum">
              <a:rPr lang="en-US" smtClean="0"/>
              <a:t>15</a:t>
            </a:fld>
            <a:endParaRPr lang="en-US"/>
          </a:p>
        </p:txBody>
      </p:sp>
    </p:spTree>
    <p:extLst>
      <p:ext uri="{BB962C8B-B14F-4D97-AF65-F5344CB8AC3E}">
        <p14:creationId xmlns:p14="http://schemas.microsoft.com/office/powerpoint/2010/main" val="258330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12457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smtClean="0"/>
              <a:t>Fear and the Brain</a:t>
            </a:r>
            <a:endParaRPr lang="en-US" sz="1200" dirty="0" smtClean="0"/>
          </a:p>
          <a:p>
            <a:pPr marL="0" indent="0">
              <a:buNone/>
            </a:pPr>
            <a:r>
              <a:rPr lang="en-US" sz="1200" dirty="0" smtClean="0"/>
              <a:t>White individuals who score highly on measures of implicit racial bias also react to images of unfamiliar Black faces with stronger amygdala activation  (Phelps, O’Connor, Cunningham, </a:t>
            </a:r>
            <a:r>
              <a:rPr lang="en-US" sz="1200" dirty="0" err="1" smtClean="0"/>
              <a:t>Funayama</a:t>
            </a:r>
            <a:r>
              <a:rPr lang="en-US" sz="1200" dirty="0" smtClean="0"/>
              <a:t>, </a:t>
            </a:r>
            <a:r>
              <a:rPr lang="en-US" sz="1200" dirty="0" err="1" smtClean="0"/>
              <a:t>Gatenby</a:t>
            </a:r>
            <a:r>
              <a:rPr lang="en-US" sz="1200" dirty="0" smtClean="0"/>
              <a:t>, Gore, &amp; </a:t>
            </a:r>
            <a:r>
              <a:rPr lang="en-US" sz="1200" dirty="0" err="1" smtClean="0"/>
              <a:t>Banaji</a:t>
            </a:r>
            <a:r>
              <a:rPr lang="en-US" sz="1200" dirty="0" smtClean="0"/>
              <a:t>, 2000;  see also Stanley, Phelps, &amp; </a:t>
            </a:r>
            <a:r>
              <a:rPr lang="en-US" sz="1200" dirty="0" err="1" smtClean="0"/>
              <a:t>Banaji</a:t>
            </a:r>
            <a:r>
              <a:rPr lang="en-US" sz="1200" dirty="0" smtClean="0"/>
              <a:t>, 2008)</a:t>
            </a:r>
          </a:p>
          <a:p>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991989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There are things you might try to ignore but try as you might just as the meaning of the word comes through disabling your ability to name something as simply the color of the object.  So do things about social objects enter into our ideas about social groups even when we try to ignore it. </a:t>
            </a:r>
          </a:p>
          <a:p>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76410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computer-based measure, the IAT requires that users rapidly categorize two target concepts with an attribute (e.g. the concepts "male" and "female" with the attribute "logical"), such that easier pairings (faster responses) are interpreted as more strongly associated in memory than more difficult pairings (slower responses).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Palpable experience</a:t>
            </a:r>
            <a:r>
              <a:rPr lang="en-US" sz="1200" b="0" i="0" kern="1200" baseline="0" dirty="0" smtClean="0">
                <a:solidFill>
                  <a:schemeClr val="tx1"/>
                </a:solidFill>
                <a:effectLst/>
                <a:latin typeface="+mn-lt"/>
                <a:ea typeface="+mn-ea"/>
                <a:cs typeface="+mn-cs"/>
              </a:rPr>
              <a:t> of the greater ease of certain associations over others and the relative uncontrollability of the bad associations.</a:t>
            </a:r>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742376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074403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C31AD4-060B-429B-942C-93450BAAB4F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161274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0957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ＭＳ Ｐゴシック" charset="0"/>
                <a:cs typeface="ＭＳ Ｐゴシック" charset="0"/>
              </a:rPr>
              <a:t>This means that those who were not suspended out of school the first time received another less severe punishment, such as in-school suspension, or no punishment at all.</a:t>
            </a:r>
          </a:p>
        </p:txBody>
      </p:sp>
      <p:sp>
        <p:nvSpPr>
          <p:cNvPr id="10957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fld id="{FCABC6A9-24AA-C94A-BCF5-AC4C1B658BB7}" type="slidenum">
              <a:rPr lang="en-US" sz="1200">
                <a:solidFill>
                  <a:prstClr val="black"/>
                </a:solidFill>
                <a:latin typeface="Calibri" charset="0"/>
              </a:rPr>
              <a:pPr eaLnBrk="1" hangingPunct="1"/>
              <a:t>9</a:t>
            </a:fld>
            <a:endParaRPr lang="en-US" sz="1200">
              <a:solidFill>
                <a:prstClr val="black"/>
              </a:solidFill>
              <a:latin typeface="Calibri" charset="0"/>
            </a:endParaRPr>
          </a:p>
        </p:txBody>
      </p:sp>
    </p:spTree>
    <p:extLst>
      <p:ext uri="{BB962C8B-B14F-4D97-AF65-F5344CB8AC3E}">
        <p14:creationId xmlns:p14="http://schemas.microsoft.com/office/powerpoint/2010/main" val="4212830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err="1" smtClean="0">
                <a:solidFill>
                  <a:schemeClr val="tx1"/>
                </a:solidFill>
                <a:latin typeface="+mn-lt"/>
                <a:ea typeface="+mn-ea"/>
                <a:cs typeface="+mn-cs"/>
              </a:rPr>
              <a:t>Nosek</a:t>
            </a:r>
            <a:r>
              <a:rPr lang="en-US" sz="1200" kern="1200" dirty="0" smtClean="0">
                <a:solidFill>
                  <a:schemeClr val="tx1"/>
                </a:solidFill>
                <a:latin typeface="+mn-lt"/>
                <a:ea typeface="+mn-ea"/>
                <a:cs typeface="+mn-cs"/>
              </a:rPr>
              <a:t>, Hawkins, and Frazier (2011; in press) reviewed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existing theories and evidence and suggested that implicit social cognition is more likely to</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predict behavior when the individual lacks (a) motivation to deliberately direct the behavior; (b)</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opportunity to initiate the relevant behavior; (c) ability to control the behavior; or (d) awareness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factors that influence the behavior (e.g., Fazio, 1990; </a:t>
            </a:r>
            <a:r>
              <a:rPr lang="en-US" sz="1200" kern="1200" dirty="0" err="1" smtClean="0">
                <a:solidFill>
                  <a:schemeClr val="tx1"/>
                </a:solidFill>
                <a:latin typeface="+mn-lt"/>
                <a:ea typeface="+mn-ea"/>
                <a:cs typeface="+mn-cs"/>
              </a:rPr>
              <a:t>Gawronski</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Bodenhausen</a:t>
            </a:r>
            <a:r>
              <a:rPr lang="en-US" sz="1200" kern="1200" dirty="0" smtClean="0">
                <a:solidFill>
                  <a:schemeClr val="tx1"/>
                </a:solidFill>
                <a:latin typeface="+mn-lt"/>
                <a:ea typeface="+mn-ea"/>
                <a:cs typeface="+mn-cs"/>
              </a:rPr>
              <a:t>, 2006;</a:t>
            </a:r>
            <a:r>
              <a:rPr lang="en-US" sz="1200" kern="1200" baseline="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Perugini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Richetin</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Zogmaister</a:t>
            </a:r>
            <a:r>
              <a:rPr lang="en-US" sz="1200" kern="1200" dirty="0" smtClean="0">
                <a:solidFill>
                  <a:schemeClr val="tx1"/>
                </a:solidFill>
                <a:latin typeface="+mn-lt"/>
                <a:ea typeface="+mn-ea"/>
                <a:cs typeface="+mn-cs"/>
              </a:rPr>
              <a:t>, 2010).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context of interracial interaction illustrates these factors.  People may possess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motivation, opportunity, ability, and awareness to control what they say in an interaction with a</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person from another racial group, but they may lack motivation, opportunity, ability, or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awareness to control their non-verbal behavior in that interaction.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Providing objective criteria to guide decision-making,</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such as listing job requirements immediately prior to selecting a candidate can constrain</a:t>
            </a:r>
          </a:p>
          <a:p>
            <a:r>
              <a:rPr lang="en-US" sz="1200" kern="1200" dirty="0" smtClean="0">
                <a:solidFill>
                  <a:schemeClr val="tx1"/>
                </a:solidFill>
                <a:latin typeface="+mn-lt"/>
                <a:ea typeface="+mn-ea"/>
                <a:cs typeface="+mn-cs"/>
              </a:rPr>
              <a:t>opportunities to use subjective criteria in candidate selection (</a:t>
            </a:r>
            <a:r>
              <a:rPr lang="en-US" sz="1200" kern="1200" dirty="0" err="1" smtClean="0">
                <a:solidFill>
                  <a:schemeClr val="tx1"/>
                </a:solidFill>
                <a:latin typeface="+mn-lt"/>
                <a:ea typeface="+mn-ea"/>
                <a:cs typeface="+mn-cs"/>
              </a:rPr>
              <a:t>Uhlmann</a:t>
            </a:r>
            <a:r>
              <a:rPr lang="en-US" sz="1200" kern="1200" dirty="0" smtClean="0">
                <a:solidFill>
                  <a:schemeClr val="tx1"/>
                </a:solidFill>
                <a:latin typeface="+mn-lt"/>
                <a:ea typeface="+mn-ea"/>
                <a:cs typeface="+mn-cs"/>
              </a:rPr>
              <a:t> &amp; Cohen, 2005).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Impact of motivation and mindsets: Further,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providing insight that one’s behavior could be influenced by implicit biases can instigate efforts</a:t>
            </a:r>
          </a:p>
          <a:p>
            <a:r>
              <a:rPr lang="en-US" sz="1200" kern="1200" dirty="0" smtClean="0">
                <a:solidFill>
                  <a:schemeClr val="tx1"/>
                </a:solidFill>
                <a:latin typeface="+mn-lt"/>
                <a:ea typeface="+mn-ea"/>
                <a:cs typeface="+mn-cs"/>
              </a:rPr>
              <a:t>to control the expression of such biases without affecting the biases themselves (Bartlett, 2009;Monteith, Ashburn-</a:t>
            </a:r>
            <a:r>
              <a:rPr lang="en-US" sz="1200" kern="1200" dirty="0" err="1" smtClean="0">
                <a:solidFill>
                  <a:schemeClr val="tx1"/>
                </a:solidFill>
                <a:latin typeface="+mn-lt"/>
                <a:ea typeface="+mn-ea"/>
                <a:cs typeface="+mn-cs"/>
              </a:rPr>
              <a:t>Nardo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Voils</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Czopp</a:t>
            </a:r>
            <a:r>
              <a:rPr lang="en-US" sz="1200" kern="1200" dirty="0" smtClean="0">
                <a:solidFill>
                  <a:schemeClr val="tx1"/>
                </a:solidFill>
                <a:latin typeface="+mn-lt"/>
                <a:ea typeface="+mn-ea"/>
                <a:cs typeface="+mn-cs"/>
              </a:rPr>
              <a:t>, 2002; </a:t>
            </a:r>
            <a:r>
              <a:rPr lang="en-US" sz="1200" kern="1200" dirty="0" err="1" smtClean="0">
                <a:solidFill>
                  <a:schemeClr val="tx1"/>
                </a:solidFill>
                <a:latin typeface="+mn-lt"/>
                <a:ea typeface="+mn-ea"/>
                <a:cs typeface="+mn-cs"/>
              </a:rPr>
              <a:t>Monteith</a:t>
            </a:r>
            <a:r>
              <a:rPr lang="en-US" sz="1200" kern="1200" dirty="0" smtClean="0">
                <a:solidFill>
                  <a:schemeClr val="tx1"/>
                </a:solidFill>
                <a:latin typeface="+mn-lt"/>
                <a:ea typeface="+mn-ea"/>
                <a:cs typeface="+mn-cs"/>
              </a:rPr>
              <a:t> &amp; Mark, 2005).</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Ironically, changing</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mindsets can sometimes </a:t>
            </a:r>
            <a:r>
              <a:rPr lang="en-US" sz="1200" i="1" kern="1200" dirty="0" smtClean="0">
                <a:solidFill>
                  <a:schemeClr val="tx1"/>
                </a:solidFill>
                <a:latin typeface="+mn-lt"/>
                <a:ea typeface="+mn-ea"/>
                <a:cs typeface="+mn-cs"/>
              </a:rPr>
              <a:t>increase discrimination. For instance, instructing people to assert that</a:t>
            </a:r>
            <a:r>
              <a:rPr lang="en-US" sz="1200" i="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they are objective decision-makers prior to a hiring decision increases gender (</a:t>
            </a:r>
            <a:r>
              <a:rPr lang="en-US" sz="1200" kern="1200" dirty="0" err="1" smtClean="0">
                <a:solidFill>
                  <a:schemeClr val="tx1"/>
                </a:solidFill>
                <a:latin typeface="+mn-lt"/>
                <a:ea typeface="+mn-ea"/>
                <a:cs typeface="+mn-cs"/>
              </a:rPr>
              <a:t>Uhlmann</a:t>
            </a:r>
            <a:r>
              <a:rPr lang="en-US" sz="1200" kern="1200" dirty="0" smtClean="0">
                <a:solidFill>
                  <a:schemeClr val="tx1"/>
                </a:solidFill>
                <a:latin typeface="+mn-lt"/>
                <a:ea typeface="+mn-ea"/>
                <a:cs typeface="+mn-cs"/>
              </a:rPr>
              <a:t> &amp;</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Cohen, 2007) and age discrimination (Lindner, </a:t>
            </a:r>
            <a:r>
              <a:rPr lang="en-US" sz="1200" kern="1200" dirty="0" err="1" smtClean="0">
                <a:solidFill>
                  <a:schemeClr val="tx1"/>
                </a:solidFill>
                <a:latin typeface="+mn-lt"/>
                <a:ea typeface="+mn-ea"/>
                <a:cs typeface="+mn-cs"/>
              </a:rPr>
              <a:t>Nosek</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Graser</a:t>
            </a:r>
            <a:r>
              <a:rPr lang="en-US" sz="1200" kern="1200" dirty="0" smtClean="0">
                <a:solidFill>
                  <a:schemeClr val="tx1"/>
                </a:solidFill>
                <a:latin typeface="+mn-lt"/>
                <a:ea typeface="+mn-ea"/>
                <a:cs typeface="+mn-cs"/>
              </a:rPr>
              <a:t>, 2012). This emphasizes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delicacy of inducing mindsets to alter behavior. Whereas the motivation to be non-prejudiced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may lead to reduced discrimination (Bartlett, 2009; Plant, Devine, &amp; </a:t>
            </a:r>
            <a:r>
              <a:rPr lang="en-US" sz="1200" kern="1200" dirty="0" err="1" smtClean="0">
                <a:solidFill>
                  <a:schemeClr val="tx1"/>
                </a:solidFill>
                <a:latin typeface="+mn-lt"/>
                <a:ea typeface="+mn-ea"/>
                <a:cs typeface="+mn-cs"/>
              </a:rPr>
              <a:t>Peruche</a:t>
            </a:r>
            <a:r>
              <a:rPr lang="en-US" sz="1200" kern="1200" dirty="0" smtClean="0">
                <a:solidFill>
                  <a:schemeClr val="tx1"/>
                </a:solidFill>
                <a:latin typeface="+mn-lt"/>
                <a:ea typeface="+mn-ea"/>
                <a:cs typeface="+mn-cs"/>
              </a:rPr>
              <a:t>, 2010), thinking of</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oneself as non-prejudiced may ironically increase discrimination (</a:t>
            </a:r>
            <a:r>
              <a:rPr lang="en-US" sz="1200" kern="1200" dirty="0" err="1" smtClean="0">
                <a:solidFill>
                  <a:schemeClr val="tx1"/>
                </a:solidFill>
                <a:latin typeface="+mn-lt"/>
                <a:ea typeface="+mn-ea"/>
                <a:cs typeface="+mn-cs"/>
              </a:rPr>
              <a:t>Monin</a:t>
            </a:r>
            <a:r>
              <a:rPr lang="en-US" sz="1200" kern="1200" dirty="0" smtClean="0">
                <a:solidFill>
                  <a:schemeClr val="tx1"/>
                </a:solidFill>
                <a:latin typeface="+mn-lt"/>
                <a:ea typeface="+mn-ea"/>
                <a:cs typeface="+mn-cs"/>
              </a:rPr>
              <a:t> &amp; Miller, 2001). </a:t>
            </a:r>
            <a:endParaRPr lang="en-US" dirty="0"/>
          </a:p>
        </p:txBody>
      </p:sp>
      <p:sp>
        <p:nvSpPr>
          <p:cNvPr id="4" name="Slide Number Placeholder 3"/>
          <p:cNvSpPr>
            <a:spLocks noGrp="1"/>
          </p:cNvSpPr>
          <p:nvPr>
            <p:ph type="sldNum" sz="quarter" idx="10"/>
          </p:nvPr>
        </p:nvSpPr>
        <p:spPr/>
        <p:txBody>
          <a:bodyPr/>
          <a:lstStyle/>
          <a:p>
            <a:fld id="{51B26EDC-2EB0-4A40-A57F-EB355C88B88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717478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014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552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4549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One Chart Layout">
    <p:spTree>
      <p:nvGrpSpPr>
        <p:cNvPr id="1" name=""/>
        <p:cNvGrpSpPr/>
        <p:nvPr/>
      </p:nvGrpSpPr>
      <p:grpSpPr>
        <a:xfrm>
          <a:off x="0" y="0"/>
          <a:ext cx="0" cy="0"/>
          <a:chOff x="0" y="0"/>
          <a:chExt cx="0" cy="0"/>
        </a:xfrm>
      </p:grpSpPr>
      <p:sp>
        <p:nvSpPr>
          <p:cNvPr id="3" name="Picture Placeholder 7"/>
          <p:cNvSpPr>
            <a:spLocks noGrp="1"/>
          </p:cNvSpPr>
          <p:nvPr>
            <p:ph type="pic" sz="quarter" idx="12" hasCustomPrompt="1"/>
          </p:nvPr>
        </p:nvSpPr>
        <p:spPr>
          <a:xfrm>
            <a:off x="353585" y="1292913"/>
            <a:ext cx="8438320" cy="5095600"/>
          </a:xfrm>
          <a:prstGeom prst="rect">
            <a:avLst/>
          </a:prstGeom>
          <a:blipFill>
            <a:blip r:embed="rId2" cstate="print"/>
            <a:stretch>
              <a:fillRect/>
            </a:stretch>
          </a:blipFill>
        </p:spPr>
        <p:txBody>
          <a:bodyPr>
            <a:normAutofit/>
          </a:bodyPr>
          <a:lstStyle>
            <a:lvl1pPr marL="252922" indent="-252922" algn="l" defTabSz="914068" rtl="0" eaLnBrk="1" fontAlgn="base" hangingPunct="1">
              <a:spcBef>
                <a:spcPct val="40000"/>
              </a:spcBef>
              <a:spcAft>
                <a:spcPct val="0"/>
              </a:spcAft>
              <a:buClr>
                <a:schemeClr val="tx1"/>
              </a:buClr>
              <a:buSzPct val="100000"/>
              <a:buFont typeface="Verdana" pitchFamily="34" charset="0"/>
              <a:buChar char="•"/>
              <a:defRPr lang="en-US" sz="2200" dirty="0">
                <a:solidFill>
                  <a:schemeClr val="tx1"/>
                </a:solidFill>
                <a:latin typeface="+mn-lt"/>
                <a:ea typeface="+mn-ea"/>
                <a:cs typeface="+mn-cs"/>
              </a:defRPr>
            </a:lvl1pPr>
          </a:lstStyle>
          <a:p>
            <a:r>
              <a:rPr lang="en-US" dirty="0" smtClean="0"/>
              <a:t>Wizard Chart</a:t>
            </a:r>
            <a:endParaRPr lang="en-US" dirty="0"/>
          </a:p>
        </p:txBody>
      </p:sp>
      <p:sp>
        <p:nvSpPr>
          <p:cNvPr id="4" name="Title 3"/>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1298103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3397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444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0433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824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29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3606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7824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334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177CB-D733-4B6A-BE09-B9E110BB0EFF}" type="datetimeFigureOut">
              <a:rPr lang="en-US" smtClean="0">
                <a:solidFill>
                  <a:prstClr val="black">
                    <a:tint val="75000"/>
                  </a:prstClr>
                </a:solidFill>
              </a:rPr>
              <a:pPr/>
              <a:t>10/6/2014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36318-6FBE-4B19-8459-B89AF19AE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727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mplicit.harvard.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832" y="2797868"/>
            <a:ext cx="8383555" cy="1470025"/>
          </a:xfrm>
        </p:spPr>
        <p:txBody>
          <a:bodyPr>
            <a:noAutofit/>
          </a:bodyPr>
          <a:lstStyle/>
          <a:p>
            <a:r>
              <a:rPr lang="en-US" sz="3200" b="1" dirty="0"/>
              <a:t>Disproportionate </a:t>
            </a:r>
            <a:r>
              <a:rPr lang="en-US" sz="3200" b="1" dirty="0" smtClean="0"/>
              <a:t>Discipline: </a:t>
            </a:r>
            <a:r>
              <a:rPr lang="en-US" sz="3200" b="1" dirty="0"/>
              <a:t>The Role of Implicit Bias</a:t>
            </a:r>
            <a:r>
              <a:rPr lang="en-US" sz="3200" b="1" dirty="0" smtClean="0"/>
              <a:t/>
            </a:r>
            <a:br>
              <a:rPr lang="en-US" sz="3200" b="1" dirty="0" smtClean="0"/>
            </a:br>
            <a:r>
              <a:rPr lang="en-US" sz="2000" dirty="0"/>
              <a:t/>
            </a:r>
            <a:br>
              <a:rPr lang="en-US" sz="2000" dirty="0"/>
            </a:br>
            <a:r>
              <a:rPr lang="en-US" sz="2000" dirty="0"/>
              <a:t>Tia Elena </a:t>
            </a:r>
            <a:r>
              <a:rPr lang="en-US" sz="2000" dirty="0" smtClean="0"/>
              <a:t>Martinez</a:t>
            </a:r>
            <a:br>
              <a:rPr lang="en-US" sz="2000" dirty="0" smtClean="0"/>
            </a:br>
            <a:r>
              <a:rPr lang="en-US" sz="2000" dirty="0" smtClean="0"/>
              <a:t>The Center for Civil Rights Remedies at</a:t>
            </a:r>
            <a:br>
              <a:rPr lang="en-US" sz="2000" dirty="0" smtClean="0"/>
            </a:br>
            <a:r>
              <a:rPr lang="en-US" sz="2000" dirty="0" smtClean="0"/>
              <a:t>The Civil Rights Project at UCLA</a:t>
            </a:r>
            <a:endParaRPr lang="en-US" sz="2000" dirty="0"/>
          </a:p>
        </p:txBody>
      </p:sp>
    </p:spTree>
    <p:extLst>
      <p:ext uri="{BB962C8B-B14F-4D97-AF65-F5344CB8AC3E}">
        <p14:creationId xmlns:p14="http://schemas.microsoft.com/office/powerpoint/2010/main" val="1309566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b="1" dirty="0" smtClean="0"/>
              <a:t>Good news is implicit bias is quite malleable to context and environment; Four conditions that encourage implicit bias</a:t>
            </a:r>
            <a:endParaRPr lang="en-US" sz="3200" b="1" dirty="0"/>
          </a:p>
        </p:txBody>
      </p:sp>
      <p:sp>
        <p:nvSpPr>
          <p:cNvPr id="3" name="Content Placeholder 2"/>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2800" dirty="0" smtClean="0"/>
              <a:t>Time constraints</a:t>
            </a:r>
          </a:p>
          <a:p>
            <a:pPr marL="514350" indent="-514350">
              <a:buFont typeface="+mj-lt"/>
              <a:buAutoNum type="arabicPeriod"/>
            </a:pPr>
            <a:r>
              <a:rPr lang="en-US" sz="2800" dirty="0" smtClean="0"/>
              <a:t>Ambiguity</a:t>
            </a:r>
          </a:p>
          <a:p>
            <a:pPr marL="514350" indent="-514350">
              <a:buFont typeface="+mj-lt"/>
              <a:buAutoNum type="arabicPeriod"/>
            </a:pPr>
            <a:r>
              <a:rPr lang="en-US" sz="2800" dirty="0" smtClean="0"/>
              <a:t>Cognitive overload / “busyness”</a:t>
            </a:r>
          </a:p>
          <a:p>
            <a:pPr marL="514350" indent="-514350">
              <a:buFont typeface="+mj-lt"/>
              <a:buAutoNum type="arabicPeriod"/>
            </a:pPr>
            <a:r>
              <a:rPr lang="en-US" sz="2800" dirty="0" smtClean="0"/>
              <a:t>Lack of attention being paid to the task</a:t>
            </a:r>
            <a:endParaRPr lang="en-US" sz="2800" dirty="0"/>
          </a:p>
        </p:txBody>
      </p:sp>
      <p:sp>
        <p:nvSpPr>
          <p:cNvPr id="4" name="Rectangle 3"/>
          <p:cNvSpPr/>
          <p:nvPr/>
        </p:nvSpPr>
        <p:spPr>
          <a:xfrm>
            <a:off x="381000" y="6213415"/>
            <a:ext cx="8153400" cy="400110"/>
          </a:xfrm>
          <a:prstGeom prst="rect">
            <a:avLst/>
          </a:prstGeom>
        </p:spPr>
        <p:txBody>
          <a:bodyPr wrap="square">
            <a:spAutoFit/>
          </a:bodyPr>
          <a:lstStyle/>
          <a:p>
            <a:r>
              <a:rPr lang="en-US" sz="1000" dirty="0">
                <a:solidFill>
                  <a:srgbClr val="000000"/>
                </a:solidFill>
              </a:rPr>
              <a:t>Source: </a:t>
            </a:r>
            <a:r>
              <a:rPr lang="en-US" sz="1000" dirty="0" err="1">
                <a:solidFill>
                  <a:srgbClr val="000000"/>
                </a:solidFill>
              </a:rPr>
              <a:t>Dovidio</a:t>
            </a:r>
            <a:r>
              <a:rPr lang="en-US" sz="1000" dirty="0">
                <a:solidFill>
                  <a:srgbClr val="000000"/>
                </a:solidFill>
              </a:rPr>
              <a:t> &amp; </a:t>
            </a:r>
            <a:r>
              <a:rPr lang="en-US" sz="1000" dirty="0" err="1">
                <a:solidFill>
                  <a:srgbClr val="000000"/>
                </a:solidFill>
              </a:rPr>
              <a:t>Gaertner</a:t>
            </a:r>
            <a:r>
              <a:rPr lang="en-US" sz="1000" dirty="0">
                <a:solidFill>
                  <a:srgbClr val="000000"/>
                </a:solidFill>
              </a:rPr>
              <a:t>, 2000; Johnson, Whitestone, Jackson, &amp; </a:t>
            </a:r>
            <a:r>
              <a:rPr lang="en-US" sz="1000" dirty="0" err="1">
                <a:solidFill>
                  <a:srgbClr val="000000"/>
                </a:solidFill>
              </a:rPr>
              <a:t>Gatto</a:t>
            </a:r>
            <a:r>
              <a:rPr lang="en-US" sz="1000" dirty="0">
                <a:solidFill>
                  <a:srgbClr val="000000"/>
                </a:solidFill>
              </a:rPr>
              <a:t>, 1995; </a:t>
            </a:r>
            <a:r>
              <a:rPr lang="en-US" sz="1000" dirty="0">
                <a:solidFill>
                  <a:prstClr val="black"/>
                </a:solidFill>
              </a:rPr>
              <a:t>van </a:t>
            </a:r>
            <a:r>
              <a:rPr lang="en-US" sz="1000" dirty="0" err="1">
                <a:solidFill>
                  <a:prstClr val="black"/>
                </a:solidFill>
              </a:rPr>
              <a:t>Knippenberg</a:t>
            </a:r>
            <a:r>
              <a:rPr lang="en-US" sz="1000" dirty="0">
                <a:solidFill>
                  <a:prstClr val="black"/>
                </a:solidFill>
              </a:rPr>
              <a:t>, </a:t>
            </a:r>
            <a:r>
              <a:rPr lang="en-US" sz="1000" dirty="0" err="1">
                <a:solidFill>
                  <a:prstClr val="black"/>
                </a:solidFill>
              </a:rPr>
              <a:t>Dijksterhuis</a:t>
            </a:r>
            <a:r>
              <a:rPr lang="en-US" sz="1000" dirty="0">
                <a:solidFill>
                  <a:prstClr val="black"/>
                </a:solidFill>
              </a:rPr>
              <a:t>, &amp; </a:t>
            </a:r>
            <a:r>
              <a:rPr lang="en-US" sz="1000" dirty="0" err="1">
                <a:solidFill>
                  <a:prstClr val="black"/>
                </a:solidFill>
              </a:rPr>
              <a:t>Vermeulen</a:t>
            </a:r>
            <a:r>
              <a:rPr lang="en-US" sz="1000" dirty="0">
                <a:solidFill>
                  <a:prstClr val="black"/>
                </a:solidFill>
              </a:rPr>
              <a:t>, 1999; </a:t>
            </a:r>
            <a:r>
              <a:rPr lang="en-US" sz="1000" dirty="0" err="1">
                <a:solidFill>
                  <a:prstClr val="black"/>
                </a:solidFill>
              </a:rPr>
              <a:t>Bodenhausen</a:t>
            </a:r>
            <a:r>
              <a:rPr lang="en-US" sz="1000" dirty="0">
                <a:solidFill>
                  <a:prstClr val="black"/>
                </a:solidFill>
              </a:rPr>
              <a:t> &amp; Lichtenstein, 1987; Gilbert &amp; </a:t>
            </a:r>
            <a:r>
              <a:rPr lang="en-US" sz="1000" dirty="0" err="1">
                <a:solidFill>
                  <a:prstClr val="black"/>
                </a:solidFill>
              </a:rPr>
              <a:t>Hixon</a:t>
            </a:r>
            <a:r>
              <a:rPr lang="en-US" sz="1000" dirty="0">
                <a:solidFill>
                  <a:prstClr val="black"/>
                </a:solidFill>
              </a:rPr>
              <a:t>, 1991; Sherman, Lee, </a:t>
            </a:r>
            <a:r>
              <a:rPr lang="en-US" sz="1000" dirty="0" err="1">
                <a:solidFill>
                  <a:prstClr val="black"/>
                </a:solidFill>
              </a:rPr>
              <a:t>Bessennof</a:t>
            </a:r>
            <a:r>
              <a:rPr lang="en-US" sz="1000" dirty="0">
                <a:solidFill>
                  <a:prstClr val="black"/>
                </a:solidFill>
              </a:rPr>
              <a:t>, &amp; Frost, 1998 </a:t>
            </a:r>
          </a:p>
        </p:txBody>
      </p:sp>
    </p:spTree>
    <p:extLst>
      <p:ext uri="{BB962C8B-B14F-4D97-AF65-F5344CB8AC3E}">
        <p14:creationId xmlns:p14="http://schemas.microsoft.com/office/powerpoint/2010/main" val="68180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algn="l"/>
            <a:r>
              <a:rPr lang="en-US" sz="3200" b="1" dirty="0"/>
              <a:t>Can we do anything </a:t>
            </a:r>
            <a:r>
              <a:rPr lang="en-US" sz="3200" b="1" dirty="0" smtClean="0"/>
              <a:t>to reduce implicit bias and related behaviors?</a:t>
            </a:r>
            <a:endParaRPr lang="en-US" sz="3200" b="1" dirty="0">
              <a:latin typeface="+mn-lt"/>
            </a:endParaRPr>
          </a:p>
        </p:txBody>
      </p:sp>
      <p:sp>
        <p:nvSpPr>
          <p:cNvPr id="4" name="Content Placeholder 2"/>
          <p:cNvSpPr txBox="1">
            <a:spLocks/>
          </p:cNvSpPr>
          <p:nvPr/>
        </p:nvSpPr>
        <p:spPr>
          <a:xfrm>
            <a:off x="304800" y="1905000"/>
            <a:ext cx="8610600" cy="487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prstClr val="black"/>
                </a:solidFill>
              </a:rPr>
              <a:t>Reducing the contextual factors that encourage implicit bias: </a:t>
            </a:r>
            <a:r>
              <a:rPr lang="en-US" sz="1600" dirty="0" smtClean="0">
                <a:solidFill>
                  <a:prstClr val="black"/>
                </a:solidFill>
              </a:rPr>
              <a:t>Reduce sources of stress (including time constraints) in the decision-making environment and identify sources of ambiguity and impose greater structure in the decision making context</a:t>
            </a:r>
          </a:p>
          <a:p>
            <a:pPr marL="0" indent="0">
              <a:buFont typeface="Arial" pitchFamily="34" charset="0"/>
              <a:buNone/>
            </a:pPr>
            <a:endParaRPr lang="en-US" sz="800" dirty="0" smtClean="0">
              <a:solidFill>
                <a:prstClr val="black"/>
              </a:solidFill>
            </a:endParaRPr>
          </a:p>
          <a:p>
            <a:r>
              <a:rPr lang="en-US" sz="1600" b="1" dirty="0" smtClean="0">
                <a:solidFill>
                  <a:prstClr val="black"/>
                </a:solidFill>
              </a:rPr>
              <a:t>Flip the script:  </a:t>
            </a:r>
            <a:r>
              <a:rPr lang="en-US" sz="1600" dirty="0" smtClean="0">
                <a:solidFill>
                  <a:prstClr val="black"/>
                </a:solidFill>
              </a:rPr>
              <a:t>Provided experience with counter-stereotypical exemplars, people thought about famous Black people and infamous White people</a:t>
            </a:r>
          </a:p>
          <a:p>
            <a:endParaRPr lang="en-US" sz="800" dirty="0" smtClean="0">
              <a:solidFill>
                <a:prstClr val="black"/>
              </a:solidFill>
            </a:endParaRPr>
          </a:p>
          <a:p>
            <a:r>
              <a:rPr lang="en-US" sz="1600" b="1" dirty="0" smtClean="0">
                <a:solidFill>
                  <a:prstClr val="black"/>
                </a:solidFill>
              </a:rPr>
              <a:t>Increase intergroup contact with stereotyped group</a:t>
            </a:r>
            <a:r>
              <a:rPr lang="en-US" sz="1600" dirty="0">
                <a:solidFill>
                  <a:prstClr val="black"/>
                </a:solidFill>
              </a:rPr>
              <a:t>:</a:t>
            </a:r>
            <a:r>
              <a:rPr lang="en-US" sz="1600" dirty="0" smtClean="0">
                <a:solidFill>
                  <a:prstClr val="black"/>
                </a:solidFill>
              </a:rPr>
              <a:t> Whites assigned to live with a Black roommate exhibited less implicit prejudice than Whites assigned to live with a White roommate; Even just having a black researcher administer the test decreased levels of implicit bias.  </a:t>
            </a:r>
          </a:p>
          <a:p>
            <a:pPr marL="0" indent="0">
              <a:buFont typeface="Arial" pitchFamily="34" charset="0"/>
              <a:buNone/>
            </a:pPr>
            <a:endParaRPr lang="en-US" sz="700" dirty="0" smtClean="0">
              <a:solidFill>
                <a:prstClr val="black"/>
              </a:solidFill>
            </a:endParaRPr>
          </a:p>
          <a:p>
            <a:r>
              <a:rPr lang="en-US" sz="1600" b="1" dirty="0" smtClean="0">
                <a:solidFill>
                  <a:prstClr val="black"/>
                </a:solidFill>
              </a:rPr>
              <a:t>Intrinsic motivation: </a:t>
            </a:r>
            <a:r>
              <a:rPr lang="en-US" sz="1600" dirty="0" smtClean="0">
                <a:solidFill>
                  <a:prstClr val="black"/>
                </a:solidFill>
              </a:rPr>
              <a:t>Strong intrinsic motivation to reduce prejudice is effective in decreasing implicit bias and in decreasing behavioral expressions of this bias. Study participants </a:t>
            </a:r>
            <a:r>
              <a:rPr lang="en-US" sz="1600" dirty="0">
                <a:solidFill>
                  <a:prstClr val="black"/>
                </a:solidFill>
              </a:rPr>
              <a:t>in whom autonomous motivation to </a:t>
            </a:r>
            <a:r>
              <a:rPr lang="en-US" sz="1600" dirty="0" smtClean="0">
                <a:solidFill>
                  <a:prstClr val="black"/>
                </a:solidFill>
              </a:rPr>
              <a:t>regulate </a:t>
            </a:r>
            <a:r>
              <a:rPr lang="en-US" sz="1600" dirty="0">
                <a:solidFill>
                  <a:prstClr val="black"/>
                </a:solidFill>
              </a:rPr>
              <a:t>prejudice was induced displayed less explicit and implicit prejudice compared with no-treatment control participants. </a:t>
            </a:r>
            <a:endParaRPr lang="en-US" sz="1600" dirty="0" smtClean="0">
              <a:solidFill>
                <a:prstClr val="black"/>
              </a:solidFill>
            </a:endParaRPr>
          </a:p>
          <a:p>
            <a:endParaRPr lang="en-US" sz="700" dirty="0">
              <a:solidFill>
                <a:prstClr val="black"/>
              </a:solidFill>
            </a:endParaRPr>
          </a:p>
          <a:p>
            <a:r>
              <a:rPr lang="en-US" sz="1600" b="1" dirty="0" smtClean="0">
                <a:solidFill>
                  <a:prstClr val="black"/>
                </a:solidFill>
              </a:rPr>
              <a:t>Semester long seminar</a:t>
            </a:r>
            <a:r>
              <a:rPr lang="en-US" sz="1600" dirty="0" smtClean="0">
                <a:solidFill>
                  <a:prstClr val="black"/>
                </a:solidFill>
              </a:rPr>
              <a:t>: a </a:t>
            </a:r>
            <a:r>
              <a:rPr lang="en-US" sz="1600" dirty="0">
                <a:solidFill>
                  <a:prstClr val="black"/>
                </a:solidFill>
              </a:rPr>
              <a:t>seminar on prejudice and intergroup conflict </a:t>
            </a:r>
            <a:r>
              <a:rPr lang="en-US" sz="1600" dirty="0" smtClean="0">
                <a:solidFill>
                  <a:prstClr val="black"/>
                </a:solidFill>
              </a:rPr>
              <a:t>was associated </a:t>
            </a:r>
            <a:r>
              <a:rPr lang="en-US" sz="1600" dirty="0">
                <a:solidFill>
                  <a:prstClr val="black"/>
                </a:solidFill>
              </a:rPr>
              <a:t>with reduced implicit prejudice at the end of a semester </a:t>
            </a:r>
            <a:endParaRPr lang="en-US" sz="1600" dirty="0" smtClean="0">
              <a:solidFill>
                <a:prstClr val="black"/>
              </a:solidFill>
            </a:endParaRPr>
          </a:p>
          <a:p>
            <a:endParaRPr lang="en-US" sz="700" b="1" dirty="0">
              <a:solidFill>
                <a:prstClr val="black"/>
              </a:solidFill>
            </a:endParaRPr>
          </a:p>
        </p:txBody>
      </p:sp>
      <p:sp>
        <p:nvSpPr>
          <p:cNvPr id="5" name="Rectangle 4"/>
          <p:cNvSpPr/>
          <p:nvPr/>
        </p:nvSpPr>
        <p:spPr>
          <a:xfrm>
            <a:off x="304800" y="1219200"/>
            <a:ext cx="8382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What Worked</a:t>
            </a:r>
          </a:p>
        </p:txBody>
      </p:sp>
      <p:sp>
        <p:nvSpPr>
          <p:cNvPr id="3" name="TextBox 2"/>
          <p:cNvSpPr txBox="1"/>
          <p:nvPr/>
        </p:nvSpPr>
        <p:spPr>
          <a:xfrm>
            <a:off x="304800" y="6256794"/>
            <a:ext cx="8610600" cy="707886"/>
          </a:xfrm>
          <a:prstGeom prst="rect">
            <a:avLst/>
          </a:prstGeom>
          <a:noFill/>
        </p:spPr>
        <p:txBody>
          <a:bodyPr wrap="square" rtlCol="0">
            <a:spAutoFit/>
          </a:bodyPr>
          <a:lstStyle/>
          <a:p>
            <a:r>
              <a:rPr lang="en-US" sz="1000" dirty="0">
                <a:solidFill>
                  <a:prstClr val="black"/>
                </a:solidFill>
              </a:rPr>
              <a:t>Source: Lai, Calvin K. and Hoffman, Kelly M. and </a:t>
            </a:r>
            <a:r>
              <a:rPr lang="en-US" sz="1000" dirty="0" err="1">
                <a:solidFill>
                  <a:prstClr val="black"/>
                </a:solidFill>
              </a:rPr>
              <a:t>Nosek</a:t>
            </a:r>
            <a:r>
              <a:rPr lang="en-US" sz="1000" dirty="0">
                <a:solidFill>
                  <a:prstClr val="black"/>
                </a:solidFill>
              </a:rPr>
              <a:t>, Brian A., Reducing Implicit Prejudice (May 29, 2013). Social and Personality Psychology Compass, 7, 315-330, 2013.; </a:t>
            </a:r>
            <a:r>
              <a:rPr lang="en-US" sz="1000" dirty="0" err="1">
                <a:solidFill>
                  <a:prstClr val="black"/>
                </a:solidFill>
              </a:rPr>
              <a:t>Legault</a:t>
            </a:r>
            <a:r>
              <a:rPr lang="en-US" sz="1000" dirty="0">
                <a:solidFill>
                  <a:prstClr val="black"/>
                </a:solidFill>
              </a:rPr>
              <a:t> et. al, 2011; Fazio, 1990; </a:t>
            </a:r>
            <a:r>
              <a:rPr lang="en-US" sz="1000" dirty="0" err="1">
                <a:solidFill>
                  <a:prstClr val="black"/>
                </a:solidFill>
              </a:rPr>
              <a:t>Gawronski</a:t>
            </a:r>
            <a:r>
              <a:rPr lang="en-US" sz="1000" dirty="0">
                <a:solidFill>
                  <a:prstClr val="black"/>
                </a:solidFill>
              </a:rPr>
              <a:t> &amp; </a:t>
            </a:r>
            <a:r>
              <a:rPr lang="en-US" sz="1000" dirty="0" err="1">
                <a:solidFill>
                  <a:prstClr val="black"/>
                </a:solidFill>
              </a:rPr>
              <a:t>Bodenhausen</a:t>
            </a:r>
            <a:r>
              <a:rPr lang="en-US" sz="1000" dirty="0">
                <a:solidFill>
                  <a:prstClr val="black"/>
                </a:solidFill>
              </a:rPr>
              <a:t>, 2006; </a:t>
            </a:r>
            <a:r>
              <a:rPr lang="en-US" sz="1000" dirty="0" err="1">
                <a:solidFill>
                  <a:prstClr val="black"/>
                </a:solidFill>
              </a:rPr>
              <a:t>Perugini</a:t>
            </a:r>
            <a:r>
              <a:rPr lang="en-US" sz="1000" dirty="0">
                <a:solidFill>
                  <a:prstClr val="black"/>
                </a:solidFill>
              </a:rPr>
              <a:t>, </a:t>
            </a:r>
            <a:r>
              <a:rPr lang="en-US" sz="1000" dirty="0" err="1">
                <a:solidFill>
                  <a:prstClr val="black"/>
                </a:solidFill>
              </a:rPr>
              <a:t>Richetin</a:t>
            </a:r>
            <a:r>
              <a:rPr lang="en-US" sz="1000" dirty="0">
                <a:solidFill>
                  <a:prstClr val="black"/>
                </a:solidFill>
              </a:rPr>
              <a:t>, &amp; </a:t>
            </a:r>
            <a:r>
              <a:rPr lang="en-US" sz="1000" dirty="0" err="1">
                <a:solidFill>
                  <a:prstClr val="black"/>
                </a:solidFill>
              </a:rPr>
              <a:t>Zogmaister</a:t>
            </a:r>
            <a:r>
              <a:rPr lang="en-US" sz="1000" dirty="0">
                <a:solidFill>
                  <a:prstClr val="black"/>
                </a:solidFill>
              </a:rPr>
              <a:t>, 2010; Bartlett, 2009; </a:t>
            </a:r>
            <a:r>
              <a:rPr lang="en-US" sz="1000" dirty="0" err="1">
                <a:solidFill>
                  <a:prstClr val="black"/>
                </a:solidFill>
              </a:rPr>
              <a:t>Monteith</a:t>
            </a:r>
            <a:r>
              <a:rPr lang="en-US" sz="1000" dirty="0">
                <a:solidFill>
                  <a:prstClr val="black"/>
                </a:solidFill>
              </a:rPr>
              <a:t>, Ashburn-</a:t>
            </a:r>
            <a:r>
              <a:rPr lang="en-US" sz="1000" dirty="0" err="1">
                <a:solidFill>
                  <a:prstClr val="black"/>
                </a:solidFill>
              </a:rPr>
              <a:t>Nardo</a:t>
            </a:r>
            <a:r>
              <a:rPr lang="en-US" sz="1000" dirty="0">
                <a:solidFill>
                  <a:prstClr val="black"/>
                </a:solidFill>
              </a:rPr>
              <a:t>, </a:t>
            </a:r>
            <a:r>
              <a:rPr lang="en-US" sz="1000" dirty="0" err="1">
                <a:solidFill>
                  <a:prstClr val="black"/>
                </a:solidFill>
              </a:rPr>
              <a:t>Voils</a:t>
            </a:r>
            <a:r>
              <a:rPr lang="en-US" sz="1000" dirty="0">
                <a:solidFill>
                  <a:prstClr val="black"/>
                </a:solidFill>
              </a:rPr>
              <a:t>, &amp; </a:t>
            </a:r>
            <a:r>
              <a:rPr lang="en-US" sz="1000" dirty="0" err="1">
                <a:solidFill>
                  <a:prstClr val="black"/>
                </a:solidFill>
              </a:rPr>
              <a:t>Czopp</a:t>
            </a:r>
            <a:r>
              <a:rPr lang="en-US" sz="1000" dirty="0">
                <a:solidFill>
                  <a:prstClr val="black"/>
                </a:solidFill>
              </a:rPr>
              <a:t>, 2002; </a:t>
            </a:r>
            <a:r>
              <a:rPr lang="en-US" sz="1000" dirty="0" err="1">
                <a:solidFill>
                  <a:prstClr val="black"/>
                </a:solidFill>
              </a:rPr>
              <a:t>Monteith</a:t>
            </a:r>
            <a:r>
              <a:rPr lang="en-US" sz="1000" dirty="0">
                <a:solidFill>
                  <a:prstClr val="black"/>
                </a:solidFill>
              </a:rPr>
              <a:t> &amp; Mark, 2005; </a:t>
            </a:r>
            <a:r>
              <a:rPr lang="en-US" sz="1000" dirty="0" err="1">
                <a:solidFill>
                  <a:prstClr val="black"/>
                </a:solidFill>
              </a:rPr>
              <a:t>Uhlmann</a:t>
            </a:r>
            <a:r>
              <a:rPr lang="en-US" sz="1000" dirty="0">
                <a:solidFill>
                  <a:prstClr val="black"/>
                </a:solidFill>
              </a:rPr>
              <a:t> &amp; Cohen, 2007; Lindner, </a:t>
            </a:r>
            <a:r>
              <a:rPr lang="en-US" sz="1000" dirty="0" err="1">
                <a:solidFill>
                  <a:prstClr val="black"/>
                </a:solidFill>
              </a:rPr>
              <a:t>Nosek</a:t>
            </a:r>
            <a:r>
              <a:rPr lang="en-US" sz="1000" dirty="0">
                <a:solidFill>
                  <a:prstClr val="black"/>
                </a:solidFill>
              </a:rPr>
              <a:t>, &amp; </a:t>
            </a:r>
            <a:r>
              <a:rPr lang="en-US" sz="1000" dirty="0" err="1">
                <a:solidFill>
                  <a:prstClr val="black"/>
                </a:solidFill>
              </a:rPr>
              <a:t>Graser</a:t>
            </a:r>
            <a:r>
              <a:rPr lang="en-US" sz="1000" dirty="0">
                <a:solidFill>
                  <a:prstClr val="black"/>
                </a:solidFill>
              </a:rPr>
              <a:t>, 2012</a:t>
            </a:r>
          </a:p>
          <a:p>
            <a:endParaRPr lang="en-US" sz="1000" dirty="0">
              <a:solidFill>
                <a:prstClr val="black"/>
              </a:solidFill>
            </a:endParaRPr>
          </a:p>
        </p:txBody>
      </p:sp>
    </p:spTree>
    <p:extLst>
      <p:ext uri="{BB962C8B-B14F-4D97-AF65-F5344CB8AC3E}">
        <p14:creationId xmlns:p14="http://schemas.microsoft.com/office/powerpoint/2010/main" val="234540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algn="l"/>
            <a:r>
              <a:rPr lang="en-US" sz="3200" b="1" dirty="0"/>
              <a:t>Can we do anything </a:t>
            </a:r>
            <a:r>
              <a:rPr lang="en-US" sz="3200" b="1" dirty="0" smtClean="0"/>
              <a:t>to reduce implicit bias and related behaviors?</a:t>
            </a:r>
            <a:endParaRPr lang="en-US" sz="3200" b="1" dirty="0">
              <a:latin typeface="+mn-lt"/>
            </a:endParaRPr>
          </a:p>
        </p:txBody>
      </p:sp>
      <p:sp>
        <p:nvSpPr>
          <p:cNvPr id="3" name="Content Placeholder 2"/>
          <p:cNvSpPr>
            <a:spLocks noGrp="1"/>
          </p:cNvSpPr>
          <p:nvPr>
            <p:ph idx="1"/>
          </p:nvPr>
        </p:nvSpPr>
        <p:spPr>
          <a:xfrm>
            <a:off x="228600" y="1905000"/>
            <a:ext cx="8610600" cy="4876800"/>
          </a:xfrm>
        </p:spPr>
        <p:txBody>
          <a:bodyPr>
            <a:noAutofit/>
          </a:bodyPr>
          <a:lstStyle/>
          <a:p>
            <a:r>
              <a:rPr lang="en-US" sz="1600" b="1" dirty="0" smtClean="0"/>
              <a:t>Color blind approach: </a:t>
            </a:r>
            <a:r>
              <a:rPr lang="en-US" sz="1600" dirty="0" smtClean="0"/>
              <a:t>Students exposed to a color blind approach actually increased their implicit and explicit bias compared to those exposed to a multicultural approach. </a:t>
            </a:r>
            <a:r>
              <a:rPr lang="en-US" sz="1600" dirty="0"/>
              <a:t>Instructing people to assert that they are objective decision-makers prior to a hiring decision </a:t>
            </a:r>
            <a:r>
              <a:rPr lang="en-US" sz="1600" dirty="0" smtClean="0"/>
              <a:t>actually increased gender </a:t>
            </a:r>
            <a:r>
              <a:rPr lang="en-US" sz="1600" dirty="0"/>
              <a:t>and age discrimination</a:t>
            </a:r>
            <a:endParaRPr lang="en-US" sz="1600" dirty="0" smtClean="0"/>
          </a:p>
          <a:p>
            <a:endParaRPr lang="en-US" sz="800" dirty="0" smtClean="0"/>
          </a:p>
          <a:p>
            <a:r>
              <a:rPr lang="en-US" sz="1600" b="1" dirty="0" smtClean="0"/>
              <a:t>Extrinsic Motivation and Positive Feedback</a:t>
            </a:r>
            <a:r>
              <a:rPr lang="en-US" sz="1600" dirty="0" smtClean="0"/>
              <a:t>: Inducing extrinsic </a:t>
            </a:r>
            <a:r>
              <a:rPr lang="en-US" sz="1600" dirty="0"/>
              <a:t>motivations to regulate prejudice or giving feedback suggesting that one is progressing on egalitarian goals can lead to greater implicit racial prejudice</a:t>
            </a:r>
            <a:r>
              <a:rPr lang="en-US" sz="1600" dirty="0" smtClean="0"/>
              <a:t>.</a:t>
            </a:r>
            <a:r>
              <a:rPr lang="en-US" sz="1600" dirty="0"/>
              <a:t> </a:t>
            </a:r>
            <a:r>
              <a:rPr lang="en-US" sz="1600" dirty="0" smtClean="0"/>
              <a:t> Whereas </a:t>
            </a:r>
            <a:r>
              <a:rPr lang="en-US" sz="1600" dirty="0"/>
              <a:t>the motivation to be non-prejudiced may lead to reduced discrimination thinking of oneself as non-prejudiced may ironically increase discrimination</a:t>
            </a:r>
            <a:r>
              <a:rPr lang="en-US" sz="1600" dirty="0" smtClean="0"/>
              <a:t>.</a:t>
            </a:r>
            <a:endParaRPr lang="en-US" sz="800" dirty="0"/>
          </a:p>
          <a:p>
            <a:endParaRPr lang="en-US" sz="800" dirty="0" smtClean="0"/>
          </a:p>
        </p:txBody>
      </p:sp>
      <p:sp>
        <p:nvSpPr>
          <p:cNvPr id="6" name="Rectangle 5"/>
          <p:cNvSpPr/>
          <p:nvPr/>
        </p:nvSpPr>
        <p:spPr>
          <a:xfrm>
            <a:off x="228600" y="1219200"/>
            <a:ext cx="861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What Did Not Work</a:t>
            </a:r>
          </a:p>
        </p:txBody>
      </p:sp>
      <p:sp>
        <p:nvSpPr>
          <p:cNvPr id="5" name="TextBox 4"/>
          <p:cNvSpPr txBox="1"/>
          <p:nvPr/>
        </p:nvSpPr>
        <p:spPr>
          <a:xfrm>
            <a:off x="266700" y="6102906"/>
            <a:ext cx="8610600" cy="861774"/>
          </a:xfrm>
          <a:prstGeom prst="rect">
            <a:avLst/>
          </a:prstGeom>
          <a:noFill/>
        </p:spPr>
        <p:txBody>
          <a:bodyPr wrap="square" rtlCol="0">
            <a:spAutoFit/>
          </a:bodyPr>
          <a:lstStyle/>
          <a:p>
            <a:r>
              <a:rPr lang="en-US" sz="1000" dirty="0">
                <a:solidFill>
                  <a:prstClr val="black"/>
                </a:solidFill>
              </a:rPr>
              <a:t>Source: Lai, Calvin K. and Hoffman, Kelly M. and </a:t>
            </a:r>
            <a:r>
              <a:rPr lang="en-US" sz="1000" dirty="0" err="1">
                <a:solidFill>
                  <a:prstClr val="black"/>
                </a:solidFill>
              </a:rPr>
              <a:t>Nosek</a:t>
            </a:r>
            <a:r>
              <a:rPr lang="en-US" sz="1000" dirty="0">
                <a:solidFill>
                  <a:prstClr val="black"/>
                </a:solidFill>
              </a:rPr>
              <a:t>, Brian A., Reducing Implicit Prejudice (May 29, 2013). Social and Personality Psychology Compass, 7, 315-330, 2013; </a:t>
            </a:r>
            <a:r>
              <a:rPr lang="en-US" sz="1000" dirty="0" err="1">
                <a:solidFill>
                  <a:prstClr val="black"/>
                </a:solidFill>
              </a:rPr>
              <a:t>Apfelbaum</a:t>
            </a:r>
            <a:r>
              <a:rPr lang="en-US" sz="1000" dirty="0">
                <a:solidFill>
                  <a:prstClr val="black"/>
                </a:solidFill>
              </a:rPr>
              <a:t>, </a:t>
            </a:r>
            <a:r>
              <a:rPr lang="en-US" sz="1000" dirty="0" err="1">
                <a:solidFill>
                  <a:prstClr val="black"/>
                </a:solidFill>
              </a:rPr>
              <a:t>Sommers</a:t>
            </a:r>
            <a:r>
              <a:rPr lang="en-US" sz="1000" dirty="0">
                <a:solidFill>
                  <a:prstClr val="black"/>
                </a:solidFill>
              </a:rPr>
              <a:t>, &amp; Norton, 2008; </a:t>
            </a:r>
            <a:r>
              <a:rPr lang="de-DE" sz="1000" dirty="0">
                <a:solidFill>
                  <a:prstClr val="black"/>
                </a:solidFill>
              </a:rPr>
              <a:t>Macrae, Bodenhausen, Milne, &amp; Jetten, 1994 </a:t>
            </a:r>
            <a:r>
              <a:rPr lang="en-US" sz="1000" dirty="0">
                <a:solidFill>
                  <a:prstClr val="black"/>
                </a:solidFill>
              </a:rPr>
              <a:t>Fazio, 1990; </a:t>
            </a:r>
            <a:r>
              <a:rPr lang="en-US" sz="1000" dirty="0" err="1">
                <a:solidFill>
                  <a:prstClr val="black"/>
                </a:solidFill>
              </a:rPr>
              <a:t>Gawronski</a:t>
            </a:r>
            <a:r>
              <a:rPr lang="en-US" sz="1000" dirty="0">
                <a:solidFill>
                  <a:prstClr val="black"/>
                </a:solidFill>
              </a:rPr>
              <a:t> &amp; </a:t>
            </a:r>
            <a:r>
              <a:rPr lang="en-US" sz="1000" dirty="0" err="1">
                <a:solidFill>
                  <a:prstClr val="black"/>
                </a:solidFill>
              </a:rPr>
              <a:t>Bodenhausen</a:t>
            </a:r>
            <a:r>
              <a:rPr lang="en-US" sz="1000" dirty="0">
                <a:solidFill>
                  <a:prstClr val="black"/>
                </a:solidFill>
              </a:rPr>
              <a:t>, 2006; </a:t>
            </a:r>
            <a:r>
              <a:rPr lang="en-US" sz="1000" dirty="0" err="1">
                <a:solidFill>
                  <a:prstClr val="black"/>
                </a:solidFill>
              </a:rPr>
              <a:t>Perugini</a:t>
            </a:r>
            <a:r>
              <a:rPr lang="en-US" sz="1000" dirty="0">
                <a:solidFill>
                  <a:prstClr val="black"/>
                </a:solidFill>
              </a:rPr>
              <a:t>, </a:t>
            </a:r>
            <a:r>
              <a:rPr lang="en-US" sz="1000" dirty="0" err="1">
                <a:solidFill>
                  <a:prstClr val="black"/>
                </a:solidFill>
              </a:rPr>
              <a:t>Richetin</a:t>
            </a:r>
            <a:r>
              <a:rPr lang="en-US" sz="1000" dirty="0">
                <a:solidFill>
                  <a:prstClr val="black"/>
                </a:solidFill>
              </a:rPr>
              <a:t>, &amp; </a:t>
            </a:r>
            <a:r>
              <a:rPr lang="en-US" sz="1000" dirty="0" err="1">
                <a:solidFill>
                  <a:prstClr val="black"/>
                </a:solidFill>
              </a:rPr>
              <a:t>Zogmaister</a:t>
            </a:r>
            <a:r>
              <a:rPr lang="en-US" sz="1000" dirty="0">
                <a:solidFill>
                  <a:prstClr val="black"/>
                </a:solidFill>
              </a:rPr>
              <a:t>, 2010; Bartlett, 2009; </a:t>
            </a:r>
            <a:r>
              <a:rPr lang="en-US" sz="1000" dirty="0" err="1">
                <a:solidFill>
                  <a:prstClr val="black"/>
                </a:solidFill>
              </a:rPr>
              <a:t>Monteith</a:t>
            </a:r>
            <a:r>
              <a:rPr lang="en-US" sz="1000" dirty="0">
                <a:solidFill>
                  <a:prstClr val="black"/>
                </a:solidFill>
              </a:rPr>
              <a:t>, Ashburn-</a:t>
            </a:r>
            <a:r>
              <a:rPr lang="en-US" sz="1000" dirty="0" err="1">
                <a:solidFill>
                  <a:prstClr val="black"/>
                </a:solidFill>
              </a:rPr>
              <a:t>Nardo</a:t>
            </a:r>
            <a:r>
              <a:rPr lang="en-US" sz="1000" dirty="0">
                <a:solidFill>
                  <a:prstClr val="black"/>
                </a:solidFill>
              </a:rPr>
              <a:t>, </a:t>
            </a:r>
            <a:r>
              <a:rPr lang="en-US" sz="1000" dirty="0" err="1">
                <a:solidFill>
                  <a:prstClr val="black"/>
                </a:solidFill>
              </a:rPr>
              <a:t>Voils</a:t>
            </a:r>
            <a:r>
              <a:rPr lang="en-US" sz="1000" dirty="0">
                <a:solidFill>
                  <a:prstClr val="black"/>
                </a:solidFill>
              </a:rPr>
              <a:t>, &amp; </a:t>
            </a:r>
            <a:r>
              <a:rPr lang="en-US" sz="1000" dirty="0" err="1">
                <a:solidFill>
                  <a:prstClr val="black"/>
                </a:solidFill>
              </a:rPr>
              <a:t>Czopp</a:t>
            </a:r>
            <a:r>
              <a:rPr lang="en-US" sz="1000" dirty="0">
                <a:solidFill>
                  <a:prstClr val="black"/>
                </a:solidFill>
              </a:rPr>
              <a:t>, 2002; </a:t>
            </a:r>
            <a:r>
              <a:rPr lang="en-US" sz="1000" dirty="0" err="1">
                <a:solidFill>
                  <a:prstClr val="black"/>
                </a:solidFill>
              </a:rPr>
              <a:t>Monteith</a:t>
            </a:r>
            <a:r>
              <a:rPr lang="en-US" sz="1000" dirty="0">
                <a:solidFill>
                  <a:prstClr val="black"/>
                </a:solidFill>
              </a:rPr>
              <a:t> &amp; Mark, 2005; </a:t>
            </a:r>
            <a:r>
              <a:rPr lang="en-US" sz="1000" dirty="0" err="1">
                <a:solidFill>
                  <a:prstClr val="black"/>
                </a:solidFill>
              </a:rPr>
              <a:t>Uhlmann</a:t>
            </a:r>
            <a:r>
              <a:rPr lang="en-US" sz="1000" dirty="0">
                <a:solidFill>
                  <a:prstClr val="black"/>
                </a:solidFill>
              </a:rPr>
              <a:t> &amp; Cohen, 2007; Lindner, </a:t>
            </a:r>
            <a:r>
              <a:rPr lang="en-US" sz="1000" dirty="0" err="1">
                <a:solidFill>
                  <a:prstClr val="black"/>
                </a:solidFill>
              </a:rPr>
              <a:t>Nosek</a:t>
            </a:r>
            <a:r>
              <a:rPr lang="en-US" sz="1000" dirty="0">
                <a:solidFill>
                  <a:prstClr val="black"/>
                </a:solidFill>
              </a:rPr>
              <a:t>, &amp; </a:t>
            </a:r>
            <a:r>
              <a:rPr lang="en-US" sz="1000" dirty="0" err="1">
                <a:solidFill>
                  <a:prstClr val="black"/>
                </a:solidFill>
              </a:rPr>
              <a:t>Graser</a:t>
            </a:r>
            <a:r>
              <a:rPr lang="en-US" sz="1000" dirty="0">
                <a:solidFill>
                  <a:prstClr val="black"/>
                </a:solidFill>
              </a:rPr>
              <a:t>, 2012</a:t>
            </a:r>
          </a:p>
          <a:p>
            <a:endParaRPr lang="en-US" sz="1000" dirty="0">
              <a:solidFill>
                <a:prstClr val="black"/>
              </a:solidFill>
            </a:endParaRPr>
          </a:p>
        </p:txBody>
      </p:sp>
    </p:spTree>
    <p:extLst>
      <p:ext uri="{BB962C8B-B14F-4D97-AF65-F5344CB8AC3E}">
        <p14:creationId xmlns:p14="http://schemas.microsoft.com/office/powerpoint/2010/main" val="19249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b="1" dirty="0" smtClean="0"/>
              <a:t>Only two interventions managed to change implicit bias over the long term and both were about relationships</a:t>
            </a:r>
            <a:endParaRPr lang="en-US" sz="3200" b="1" dirty="0"/>
          </a:p>
        </p:txBody>
      </p:sp>
      <p:sp>
        <p:nvSpPr>
          <p:cNvPr id="3" name="Content Placeholder 2"/>
          <p:cNvSpPr>
            <a:spLocks noGrp="1"/>
          </p:cNvSpPr>
          <p:nvPr>
            <p:ph idx="1"/>
          </p:nvPr>
        </p:nvSpPr>
        <p:spPr>
          <a:xfrm>
            <a:off x="457200" y="1752600"/>
            <a:ext cx="8229600" cy="4267200"/>
          </a:xfrm>
        </p:spPr>
        <p:txBody>
          <a:bodyPr>
            <a:noAutofit/>
          </a:bodyPr>
          <a:lstStyle/>
          <a:p>
            <a:r>
              <a:rPr lang="en-US" sz="2000" dirty="0" smtClean="0"/>
              <a:t>White </a:t>
            </a:r>
            <a:r>
              <a:rPr lang="en-US" sz="2000" dirty="0"/>
              <a:t>and Asian American participants showed less implicit prejudice against Latinos after they got to know a Latina peer with whom they had a common interest, such as the same favorite book, and after they worked with her on a group activity that incorporated elements of Mexican </a:t>
            </a:r>
            <a:r>
              <a:rPr lang="en-US" sz="2000" dirty="0" smtClean="0"/>
              <a:t>culture</a:t>
            </a:r>
            <a:endParaRPr lang="en-US" sz="2000" dirty="0"/>
          </a:p>
          <a:p>
            <a:endParaRPr lang="en-US" sz="2000" dirty="0"/>
          </a:p>
          <a:p>
            <a:r>
              <a:rPr lang="en-US" sz="2000" dirty="0" smtClean="0"/>
              <a:t>Surprisingly</a:t>
            </a:r>
            <a:r>
              <a:rPr lang="en-US" sz="2000" dirty="0"/>
              <a:t>, the effects of the brief laboratory interaction lasted over time. Participants </a:t>
            </a:r>
            <a:r>
              <a:rPr lang="en-US" sz="2000" dirty="0" smtClean="0"/>
              <a:t>not </a:t>
            </a:r>
            <a:r>
              <a:rPr lang="en-US" sz="2000" dirty="0"/>
              <a:t>only expressed greater interest in interacting with Mexican Americans, but also had somewhat more positive attitudes toward </a:t>
            </a:r>
            <a:r>
              <a:rPr lang="en-US" sz="2000" dirty="0" smtClean="0"/>
              <a:t>undocumented Mexican </a:t>
            </a:r>
            <a:r>
              <a:rPr lang="en-US" sz="2000" dirty="0"/>
              <a:t>immigrants in an unrelated survey six months </a:t>
            </a:r>
            <a:r>
              <a:rPr lang="en-US" sz="2000" dirty="0" smtClean="0"/>
              <a:t>later</a:t>
            </a:r>
            <a:endParaRPr lang="en-US" sz="2000" dirty="0"/>
          </a:p>
          <a:p>
            <a:endParaRPr lang="en-US" sz="2000" dirty="0"/>
          </a:p>
          <a:p>
            <a:r>
              <a:rPr lang="en-US" sz="2000" dirty="0" smtClean="0"/>
              <a:t>Didn’t work if the project was not focused on a non-Mexican cultural group and didn’t work if they felt the topic had not been freely chosen</a:t>
            </a:r>
          </a:p>
        </p:txBody>
      </p:sp>
      <p:sp>
        <p:nvSpPr>
          <p:cNvPr id="4" name="TextBox 3"/>
          <p:cNvSpPr txBox="1"/>
          <p:nvPr/>
        </p:nvSpPr>
        <p:spPr>
          <a:xfrm>
            <a:off x="266700" y="6427113"/>
            <a:ext cx="8610600" cy="400110"/>
          </a:xfrm>
          <a:prstGeom prst="rect">
            <a:avLst/>
          </a:prstGeom>
          <a:noFill/>
        </p:spPr>
        <p:txBody>
          <a:bodyPr wrap="square" rtlCol="0">
            <a:spAutoFit/>
          </a:bodyPr>
          <a:lstStyle/>
          <a:p>
            <a:r>
              <a:rPr lang="en-US" sz="1000" dirty="0">
                <a:solidFill>
                  <a:prstClr val="black"/>
                </a:solidFill>
              </a:rPr>
              <a:t>Source: Brannon and Walton, Association for Psychological Science Press Release, August 23, 2013.</a:t>
            </a:r>
          </a:p>
          <a:p>
            <a:endParaRPr lang="en-US" sz="1000" dirty="0">
              <a:solidFill>
                <a:prstClr val="black"/>
              </a:solidFill>
            </a:endParaRPr>
          </a:p>
        </p:txBody>
      </p:sp>
    </p:spTree>
    <p:extLst>
      <p:ext uri="{BB962C8B-B14F-4D97-AF65-F5344CB8AC3E}">
        <p14:creationId xmlns:p14="http://schemas.microsoft.com/office/powerpoint/2010/main" val="281698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2083708"/>
            <a:ext cx="9144000" cy="4393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304800" y="-76200"/>
            <a:ext cx="8229600" cy="1143000"/>
          </a:xfrm>
        </p:spPr>
        <p:txBody>
          <a:bodyPr>
            <a:normAutofit/>
          </a:bodyPr>
          <a:lstStyle/>
          <a:p>
            <a:pPr algn="l"/>
            <a:r>
              <a:rPr lang="en-US" sz="2900" b="1" dirty="0" smtClean="0"/>
              <a:t>Relationship dynamics matter…</a:t>
            </a:r>
            <a:endParaRPr lang="en-US" sz="2900" b="1" dirty="0"/>
          </a:p>
        </p:txBody>
      </p:sp>
      <p:sp>
        <p:nvSpPr>
          <p:cNvPr id="3" name="Content Placeholder 2"/>
          <p:cNvSpPr>
            <a:spLocks noGrp="1"/>
          </p:cNvSpPr>
          <p:nvPr>
            <p:ph idx="1"/>
          </p:nvPr>
        </p:nvSpPr>
        <p:spPr>
          <a:xfrm>
            <a:off x="381000" y="907163"/>
            <a:ext cx="8229600" cy="1226437"/>
          </a:xfrm>
        </p:spPr>
        <p:txBody>
          <a:bodyPr>
            <a:normAutofit lnSpcReduction="10000"/>
          </a:bodyPr>
          <a:lstStyle/>
          <a:p>
            <a:pPr marL="0" indent="0" algn="ctr">
              <a:buNone/>
            </a:pPr>
            <a:r>
              <a:rPr lang="en-US" sz="2400" b="1" dirty="0" smtClean="0"/>
              <a:t>The dynamic behind disparate rates of suspension is a highly recursive, interactive processes between students of color and teachers over time involving</a:t>
            </a:r>
            <a:r>
              <a:rPr lang="en-US" sz="2800" b="1" dirty="0" smtClean="0"/>
              <a:t>: </a:t>
            </a:r>
          </a:p>
          <a:p>
            <a:pPr marL="0" indent="0" algn="ctr">
              <a:buNone/>
            </a:pPr>
            <a:endParaRPr lang="en-US" sz="2800" b="1" dirty="0" smtClean="0"/>
          </a:p>
          <a:p>
            <a:pPr marL="0" indent="0" algn="ctr">
              <a:buNone/>
            </a:pPr>
            <a:endParaRPr lang="en-US" sz="2800" b="1" dirty="0"/>
          </a:p>
        </p:txBody>
      </p:sp>
      <p:grpSp>
        <p:nvGrpSpPr>
          <p:cNvPr id="4" name="Group 3"/>
          <p:cNvGrpSpPr/>
          <p:nvPr/>
        </p:nvGrpSpPr>
        <p:grpSpPr>
          <a:xfrm>
            <a:off x="2203862" y="2476119"/>
            <a:ext cx="4583875" cy="3848481"/>
            <a:chOff x="2203862" y="2476119"/>
            <a:chExt cx="4583875" cy="3848481"/>
          </a:xfrm>
        </p:grpSpPr>
        <p:sp>
          <p:nvSpPr>
            <p:cNvPr id="14" name="Freeform 3"/>
            <p:cNvSpPr>
              <a:spLocks/>
            </p:cNvSpPr>
            <p:nvPr/>
          </p:nvSpPr>
          <p:spPr bwMode="gray">
            <a:xfrm>
              <a:off x="2203862" y="2476119"/>
              <a:ext cx="2412937" cy="3664046"/>
            </a:xfrm>
            <a:custGeom>
              <a:avLst/>
              <a:gdLst>
                <a:gd name="T0" fmla="*/ 2124 w 2124"/>
                <a:gd name="T1" fmla="*/ 3258 h 3258"/>
                <a:gd name="T2" fmla="*/ 1848 w 2124"/>
                <a:gd name="T3" fmla="*/ 2914 h 3258"/>
                <a:gd name="T4" fmla="*/ 2016 w 2124"/>
                <a:gd name="T5" fmla="*/ 2586 h 3258"/>
                <a:gd name="T6" fmla="*/ 1728 w 2124"/>
                <a:gd name="T7" fmla="*/ 882 h 3258"/>
                <a:gd name="T8" fmla="*/ 1770 w 2124"/>
                <a:gd name="T9" fmla="*/ 1122 h 3258"/>
                <a:gd name="T10" fmla="*/ 2034 w 2124"/>
                <a:gd name="T11" fmla="*/ 530 h 3258"/>
                <a:gd name="T12" fmla="*/ 1586 w 2124"/>
                <a:gd name="T13" fmla="*/ 0 h 3258"/>
                <a:gd name="T14" fmla="*/ 1638 w 2124"/>
                <a:gd name="T15" fmla="*/ 228 h 3258"/>
                <a:gd name="T16" fmla="*/ 2124 w 2124"/>
                <a:gd name="T17" fmla="*/ 3258 h 32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24"/>
                <a:gd name="T28" fmla="*/ 0 h 3258"/>
                <a:gd name="T29" fmla="*/ 2124 w 2124"/>
                <a:gd name="T30" fmla="*/ 3258 h 32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24" h="3258">
                  <a:moveTo>
                    <a:pt x="2124" y="3258"/>
                  </a:moveTo>
                  <a:cubicBezTo>
                    <a:pt x="2124" y="3258"/>
                    <a:pt x="1848" y="2914"/>
                    <a:pt x="1848" y="2914"/>
                  </a:cubicBezTo>
                  <a:lnTo>
                    <a:pt x="2016" y="2586"/>
                  </a:lnTo>
                  <a:cubicBezTo>
                    <a:pt x="1275" y="2706"/>
                    <a:pt x="654" y="1356"/>
                    <a:pt x="1728" y="882"/>
                  </a:cubicBezTo>
                  <a:lnTo>
                    <a:pt x="1770" y="1122"/>
                  </a:lnTo>
                  <a:lnTo>
                    <a:pt x="2034" y="530"/>
                  </a:lnTo>
                  <a:lnTo>
                    <a:pt x="1586" y="0"/>
                  </a:lnTo>
                  <a:lnTo>
                    <a:pt x="1638" y="228"/>
                  </a:lnTo>
                  <a:cubicBezTo>
                    <a:pt x="0" y="666"/>
                    <a:pt x="54" y="3222"/>
                    <a:pt x="2124" y="3258"/>
                  </a:cubicBezTo>
                  <a:close/>
                </a:path>
              </a:pathLst>
            </a:custGeom>
            <a:solidFill>
              <a:srgbClr val="CCCCCC"/>
            </a:solidFill>
            <a:ln w="12700" cap="flat" cmpd="sng">
              <a:solidFill>
                <a:srgbClr val="FFFFFF"/>
              </a:solidFill>
              <a:prstDash val="solid"/>
              <a:round/>
              <a:headEnd type="none" w="med" len="med"/>
              <a:tailEnd type="none" w="med" len="med"/>
            </a:ln>
          </p:spPr>
          <p:txBody>
            <a:bodyPr lIns="88029" tIns="44015" rIns="88029" bIns="44015" anchor="ctr"/>
            <a:lstStyle/>
            <a:p>
              <a:endParaRPr lang="en-US" dirty="0">
                <a:solidFill>
                  <a:srgbClr val="000000"/>
                </a:solidFill>
                <a:latin typeface="Verdana" pitchFamily="34" charset="0"/>
              </a:endParaRPr>
            </a:p>
          </p:txBody>
        </p:sp>
        <p:sp>
          <p:nvSpPr>
            <p:cNvPr id="16" name="Freeform 6"/>
            <p:cNvSpPr>
              <a:spLocks/>
            </p:cNvSpPr>
            <p:nvPr/>
          </p:nvSpPr>
          <p:spPr bwMode="gray">
            <a:xfrm>
              <a:off x="4364228" y="2673477"/>
              <a:ext cx="2423509" cy="3651123"/>
            </a:xfrm>
            <a:custGeom>
              <a:avLst/>
              <a:gdLst>
                <a:gd name="T0" fmla="*/ 0 w 2133"/>
                <a:gd name="T1" fmla="*/ 0 h 3247"/>
                <a:gd name="T2" fmla="*/ 273 w 2133"/>
                <a:gd name="T3" fmla="*/ 346 h 3247"/>
                <a:gd name="T4" fmla="*/ 114 w 2133"/>
                <a:gd name="T5" fmla="*/ 666 h 3247"/>
                <a:gd name="T6" fmla="*/ 414 w 2133"/>
                <a:gd name="T7" fmla="*/ 2370 h 3247"/>
                <a:gd name="T8" fmla="*/ 349 w 2133"/>
                <a:gd name="T9" fmla="*/ 2134 h 3247"/>
                <a:gd name="T10" fmla="*/ 99 w 2133"/>
                <a:gd name="T11" fmla="*/ 2735 h 3247"/>
                <a:gd name="T12" fmla="*/ 546 w 2133"/>
                <a:gd name="T13" fmla="*/ 3247 h 3247"/>
                <a:gd name="T14" fmla="*/ 516 w 2133"/>
                <a:gd name="T15" fmla="*/ 3036 h 3247"/>
                <a:gd name="T16" fmla="*/ 0 w 2133"/>
                <a:gd name="T17" fmla="*/ 0 h 32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33"/>
                <a:gd name="T28" fmla="*/ 0 h 3247"/>
                <a:gd name="T29" fmla="*/ 2133 w 2133"/>
                <a:gd name="T30" fmla="*/ 3247 h 32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33" h="3247">
                  <a:moveTo>
                    <a:pt x="0" y="0"/>
                  </a:moveTo>
                  <a:cubicBezTo>
                    <a:pt x="0" y="0"/>
                    <a:pt x="273" y="346"/>
                    <a:pt x="273" y="346"/>
                  </a:cubicBezTo>
                  <a:lnTo>
                    <a:pt x="114" y="666"/>
                  </a:lnTo>
                  <a:cubicBezTo>
                    <a:pt x="960" y="636"/>
                    <a:pt x="1434" y="1902"/>
                    <a:pt x="414" y="2370"/>
                  </a:cubicBezTo>
                  <a:lnTo>
                    <a:pt x="349" y="2134"/>
                  </a:lnTo>
                  <a:lnTo>
                    <a:pt x="99" y="2735"/>
                  </a:lnTo>
                  <a:lnTo>
                    <a:pt x="546" y="3247"/>
                  </a:lnTo>
                  <a:lnTo>
                    <a:pt x="516" y="3036"/>
                  </a:lnTo>
                  <a:cubicBezTo>
                    <a:pt x="2133" y="2614"/>
                    <a:pt x="2088" y="12"/>
                    <a:pt x="0" y="0"/>
                  </a:cubicBezTo>
                  <a:close/>
                </a:path>
              </a:pathLst>
            </a:custGeom>
            <a:solidFill>
              <a:srgbClr val="A3A3A3"/>
            </a:solidFill>
            <a:ln w="12700" cap="flat" cmpd="sng">
              <a:solidFill>
                <a:srgbClr val="FFFFFF"/>
              </a:solidFill>
              <a:prstDash val="solid"/>
              <a:round/>
              <a:headEnd type="none" w="med" len="med"/>
              <a:tailEnd type="none" w="med" len="med"/>
            </a:ln>
          </p:spPr>
          <p:txBody>
            <a:bodyPr lIns="88029" tIns="44015" rIns="88029" bIns="44015" anchor="ctr"/>
            <a:lstStyle/>
            <a:p>
              <a:endParaRPr lang="en-US" dirty="0">
                <a:solidFill>
                  <a:srgbClr val="FFFFFF"/>
                </a:solidFill>
                <a:latin typeface="Verdana" pitchFamily="34" charset="0"/>
              </a:endParaRPr>
            </a:p>
          </p:txBody>
        </p:sp>
      </p:grpSp>
      <p:sp>
        <p:nvSpPr>
          <p:cNvPr id="17" name="Text Box 7"/>
          <p:cNvSpPr txBox="1">
            <a:spLocks noChangeArrowheads="1"/>
          </p:cNvSpPr>
          <p:nvPr/>
        </p:nvSpPr>
        <p:spPr bwMode="gray">
          <a:xfrm>
            <a:off x="5756640" y="3299367"/>
            <a:ext cx="3387360" cy="1935549"/>
          </a:xfrm>
          <a:prstGeom prst="rect">
            <a:avLst/>
          </a:prstGeom>
          <a:noFill/>
          <a:ln w="9525">
            <a:noFill/>
            <a:miter lim="800000"/>
            <a:headEnd/>
            <a:tailEnd/>
          </a:ln>
        </p:spPr>
        <p:txBody>
          <a:bodyPr wrap="square" lIns="88029" tIns="44015" rIns="88029" bIns="44015" anchor="ctr">
            <a:spAutoFit/>
          </a:bodyPr>
          <a:lstStyle/>
          <a:p>
            <a:pPr marL="400050" lvl="1" algn="ctr"/>
            <a:r>
              <a:rPr lang="en-US" sz="2400" dirty="0">
                <a:solidFill>
                  <a:prstClr val="white"/>
                </a:solidFill>
              </a:rPr>
              <a:t>Teachers’ implicit racial biases, judgments about and treatment of students of </a:t>
            </a:r>
            <a:r>
              <a:rPr lang="en-US" sz="2400" dirty="0" smtClean="0">
                <a:solidFill>
                  <a:prstClr val="white"/>
                </a:solidFill>
              </a:rPr>
              <a:t>color</a:t>
            </a:r>
            <a:endParaRPr lang="en-US" sz="2400" dirty="0">
              <a:solidFill>
                <a:prstClr val="white"/>
              </a:solidFill>
            </a:endParaRPr>
          </a:p>
        </p:txBody>
      </p:sp>
      <p:sp>
        <p:nvSpPr>
          <p:cNvPr id="18" name="TextBox 17"/>
          <p:cNvSpPr txBox="1"/>
          <p:nvPr/>
        </p:nvSpPr>
        <p:spPr>
          <a:xfrm>
            <a:off x="193964" y="6553200"/>
            <a:ext cx="4267200" cy="307777"/>
          </a:xfrm>
          <a:prstGeom prst="rect">
            <a:avLst/>
          </a:prstGeom>
          <a:noFill/>
        </p:spPr>
        <p:txBody>
          <a:bodyPr wrap="square" rtlCol="0">
            <a:spAutoFit/>
          </a:bodyPr>
          <a:lstStyle/>
          <a:p>
            <a:r>
              <a:rPr lang="en-US" sz="1400" dirty="0">
                <a:solidFill>
                  <a:prstClr val="black"/>
                </a:solidFill>
              </a:rPr>
              <a:t>G. Walton, J. </a:t>
            </a:r>
            <a:r>
              <a:rPr lang="en-US" sz="1400" dirty="0" err="1">
                <a:solidFill>
                  <a:prstClr val="black"/>
                </a:solidFill>
              </a:rPr>
              <a:t>Eberhardt</a:t>
            </a:r>
            <a:r>
              <a:rPr lang="en-US" sz="1400" dirty="0">
                <a:solidFill>
                  <a:prstClr val="black"/>
                </a:solidFill>
              </a:rPr>
              <a:t>, J </a:t>
            </a:r>
            <a:r>
              <a:rPr lang="en-US" sz="1400" dirty="0" err="1">
                <a:solidFill>
                  <a:prstClr val="black"/>
                </a:solidFill>
              </a:rPr>
              <a:t>Okonofua</a:t>
            </a:r>
            <a:r>
              <a:rPr lang="en-US" sz="1400" dirty="0">
                <a:solidFill>
                  <a:prstClr val="black"/>
                </a:solidFill>
              </a:rPr>
              <a:t>, 2013  </a:t>
            </a:r>
          </a:p>
        </p:txBody>
      </p:sp>
      <p:sp>
        <p:nvSpPr>
          <p:cNvPr id="15" name="Text Box 4"/>
          <p:cNvSpPr txBox="1">
            <a:spLocks noChangeArrowheads="1"/>
          </p:cNvSpPr>
          <p:nvPr/>
        </p:nvSpPr>
        <p:spPr bwMode="gray">
          <a:xfrm>
            <a:off x="-721166" y="3276600"/>
            <a:ext cx="3845366" cy="1935549"/>
          </a:xfrm>
          <a:prstGeom prst="rect">
            <a:avLst/>
          </a:prstGeom>
          <a:noFill/>
          <a:ln w="9525">
            <a:noFill/>
            <a:miter lim="800000"/>
            <a:headEnd/>
            <a:tailEnd/>
          </a:ln>
        </p:spPr>
        <p:txBody>
          <a:bodyPr wrap="square" lIns="88029" tIns="44015" rIns="88029" bIns="44015" anchor="ctr">
            <a:spAutoFit/>
          </a:bodyPr>
          <a:lstStyle/>
          <a:p>
            <a:pPr marL="400050" lvl="1" algn="ctr"/>
            <a:r>
              <a:rPr lang="en-US" sz="2400" dirty="0">
                <a:solidFill>
                  <a:prstClr val="white"/>
                </a:solidFill>
              </a:rPr>
              <a:t>Minority students’ worries about being</a:t>
            </a:r>
          </a:p>
          <a:p>
            <a:pPr marL="400050" lvl="1" algn="ctr"/>
            <a:r>
              <a:rPr lang="en-US" sz="2400" dirty="0">
                <a:solidFill>
                  <a:prstClr val="white"/>
                </a:solidFill>
              </a:rPr>
              <a:t> seen and treated stereotypically, about </a:t>
            </a:r>
            <a:r>
              <a:rPr lang="en-US" sz="2400" dirty="0" smtClean="0">
                <a:solidFill>
                  <a:prstClr val="white"/>
                </a:solidFill>
              </a:rPr>
              <a:t>belonging</a:t>
            </a:r>
            <a:endParaRPr lang="en-US" sz="2400" dirty="0">
              <a:solidFill>
                <a:prstClr val="white"/>
              </a:solidFill>
            </a:endParaRPr>
          </a:p>
        </p:txBody>
      </p:sp>
      <p:sp>
        <p:nvSpPr>
          <p:cNvPr id="22" name="TextBox 21"/>
          <p:cNvSpPr txBox="1"/>
          <p:nvPr/>
        </p:nvSpPr>
        <p:spPr>
          <a:xfrm>
            <a:off x="2912459" y="1999040"/>
            <a:ext cx="2903538" cy="461665"/>
          </a:xfrm>
          <a:prstGeom prst="rect">
            <a:avLst/>
          </a:prstGeom>
          <a:noFill/>
        </p:spPr>
        <p:txBody>
          <a:bodyPr wrap="square" rtlCol="0">
            <a:spAutoFit/>
          </a:bodyPr>
          <a:lstStyle/>
          <a:p>
            <a:pPr algn="ctr"/>
            <a:r>
              <a:rPr lang="en-US" sz="2400" b="1" i="1" dirty="0">
                <a:solidFill>
                  <a:srgbClr val="F79646"/>
                </a:solidFill>
              </a:rPr>
              <a:t>social context</a:t>
            </a:r>
          </a:p>
        </p:txBody>
      </p:sp>
    </p:spTree>
    <p:extLst>
      <p:ext uri="{BB962C8B-B14F-4D97-AF65-F5344CB8AC3E}">
        <p14:creationId xmlns:p14="http://schemas.microsoft.com/office/powerpoint/2010/main" val="74712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5"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900" b="1" dirty="0" smtClean="0"/>
              <a:t>Impact </a:t>
            </a:r>
            <a:r>
              <a:rPr lang="en-US" sz="2900" b="1" dirty="0" smtClean="0"/>
              <a:t>of student race on teacher perception of misbehavior and escalation of punishment</a:t>
            </a:r>
            <a:endParaRPr lang="en-US" sz="2900" b="1" dirty="0"/>
          </a:p>
        </p:txBody>
      </p:sp>
      <p:sp>
        <p:nvSpPr>
          <p:cNvPr id="3" name="Content Placeholder 2"/>
          <p:cNvSpPr>
            <a:spLocks noGrp="1"/>
          </p:cNvSpPr>
          <p:nvPr>
            <p:ph idx="1"/>
          </p:nvPr>
        </p:nvSpPr>
        <p:spPr>
          <a:xfrm>
            <a:off x="457201" y="1833466"/>
            <a:ext cx="3699164" cy="4525963"/>
          </a:xfrm>
        </p:spPr>
        <p:txBody>
          <a:bodyPr>
            <a:normAutofit/>
          </a:bodyPr>
          <a:lstStyle/>
          <a:p>
            <a:r>
              <a:rPr lang="en-US" sz="1800" dirty="0" smtClean="0"/>
              <a:t>Study of </a:t>
            </a:r>
            <a:r>
              <a:rPr lang="en-US" sz="1800" b="1" u="sng" dirty="0" smtClean="0"/>
              <a:t>teachers perception of and response to minor incidents of student misbehavior</a:t>
            </a:r>
            <a:r>
              <a:rPr lang="en-US" sz="1800" dirty="0" smtClean="0"/>
              <a:t>; examples include sleeping in class, wandering around classroom, talking to friends</a:t>
            </a:r>
          </a:p>
          <a:p>
            <a:endParaRPr lang="en-US" sz="1800" dirty="0"/>
          </a:p>
          <a:p>
            <a:r>
              <a:rPr lang="en-US" sz="1800" dirty="0" smtClean="0"/>
              <a:t>Demonstrated </a:t>
            </a:r>
            <a:r>
              <a:rPr lang="en-US" sz="1800" b="1" u="sng" dirty="0" smtClean="0"/>
              <a:t>that repeated </a:t>
            </a:r>
            <a:r>
              <a:rPr lang="en-US" sz="1800" b="1" u="sng" dirty="0"/>
              <a:t>infractions produced by a Black student are more likely to lead to teacher irritation and to a concern that the student will hinder their ability to teach which, in turn, leads to harsher disciplinary responses</a:t>
            </a:r>
            <a:r>
              <a:rPr lang="en-US" sz="1800" dirty="0"/>
              <a:t>. </a:t>
            </a:r>
            <a:endParaRPr lang="en-US" sz="1800" dirty="0" smtClean="0"/>
          </a:p>
          <a:p>
            <a:endParaRPr lang="en-US" sz="1800" dirty="0"/>
          </a:p>
          <a:p>
            <a:endParaRPr lang="en-US" sz="1800" dirty="0" smtClean="0"/>
          </a:p>
          <a:p>
            <a:endParaRPr lang="en-US" sz="1800" dirty="0"/>
          </a:p>
        </p:txBody>
      </p:sp>
      <p:pic>
        <p:nvPicPr>
          <p:cNvPr id="5" name="Picture 4" descr="::Desktop:Screen Shot 2013-11-06 at 2.29.21 PM.png"/>
          <p:cNvPicPr/>
          <p:nvPr/>
        </p:nvPicPr>
        <p:blipFill>
          <a:blip r:embed="rId3"/>
          <a:srcRect/>
          <a:stretch>
            <a:fillRect/>
          </a:stretch>
        </p:blipFill>
        <p:spPr bwMode="auto">
          <a:xfrm>
            <a:off x="4647252" y="2067791"/>
            <a:ext cx="3914857" cy="3524002"/>
          </a:xfrm>
          <a:prstGeom prst="rect">
            <a:avLst/>
          </a:prstGeom>
          <a:noFill/>
          <a:ln w="9525">
            <a:noFill/>
            <a:miter lim="800000"/>
            <a:headEnd/>
            <a:tailEnd/>
          </a:ln>
        </p:spPr>
      </p:pic>
      <p:sp>
        <p:nvSpPr>
          <p:cNvPr id="6" name="Rounded Rectangular Callout 5"/>
          <p:cNvSpPr/>
          <p:nvPr/>
        </p:nvSpPr>
        <p:spPr>
          <a:xfrm>
            <a:off x="5267222" y="5599194"/>
            <a:ext cx="3069771" cy="745834"/>
          </a:xfrm>
          <a:prstGeom prst="wedgeRoundRectCallout">
            <a:avLst>
              <a:gd name="adj1" fmla="val -7872"/>
              <a:gd name="adj2" fmla="val -11695"/>
              <a:gd name="adj3" fmla="val 16667"/>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t>No difference between how teachers perceived black and white students for their  first incident of misbehavior…</a:t>
            </a:r>
            <a:endParaRPr lang="en-US" sz="1200" dirty="0"/>
          </a:p>
        </p:txBody>
      </p:sp>
      <p:sp>
        <p:nvSpPr>
          <p:cNvPr id="7" name="Oval 6"/>
          <p:cNvSpPr/>
          <p:nvPr/>
        </p:nvSpPr>
        <p:spPr>
          <a:xfrm>
            <a:off x="5330536" y="3470564"/>
            <a:ext cx="768928" cy="2015836"/>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031181" y="3470564"/>
            <a:ext cx="768928" cy="2015836"/>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8"/>
          <p:cNvSpPr/>
          <p:nvPr/>
        </p:nvSpPr>
        <p:spPr>
          <a:xfrm>
            <a:off x="5170240" y="1321957"/>
            <a:ext cx="3069771" cy="745834"/>
          </a:xfrm>
          <a:prstGeom prst="wedgeRoundRectCallout">
            <a:avLst>
              <a:gd name="adj1" fmla="val -7872"/>
              <a:gd name="adj2" fmla="val -11695"/>
              <a:gd name="adj3" fmla="val 16667"/>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t>Significant difference between how teachers perceived black and white students for the SECOND incident of misbehavior…</a:t>
            </a:r>
            <a:endParaRPr lang="en-US" sz="1200" dirty="0"/>
          </a:p>
        </p:txBody>
      </p:sp>
      <p:sp>
        <p:nvSpPr>
          <p:cNvPr id="10" name="Oval 9"/>
          <p:cNvSpPr/>
          <p:nvPr/>
        </p:nvSpPr>
        <p:spPr>
          <a:xfrm>
            <a:off x="5850863" y="3477965"/>
            <a:ext cx="768928" cy="2015836"/>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471083" y="3023755"/>
            <a:ext cx="768928" cy="2455244"/>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Desktop:Screen Shot 2013-11-06 at 2.29.34 PM.png"/>
          <p:cNvPicPr/>
          <p:nvPr/>
        </p:nvPicPr>
        <p:blipFill>
          <a:blip r:embed="rId4"/>
          <a:srcRect/>
          <a:stretch>
            <a:fillRect/>
          </a:stretch>
        </p:blipFill>
        <p:spPr bwMode="auto">
          <a:xfrm>
            <a:off x="4770553" y="2106365"/>
            <a:ext cx="3809469" cy="3485428"/>
          </a:xfrm>
          <a:prstGeom prst="rect">
            <a:avLst/>
          </a:prstGeom>
          <a:noFill/>
          <a:ln w="9525">
            <a:noFill/>
            <a:miter lim="800000"/>
            <a:headEnd/>
            <a:tailEnd/>
          </a:ln>
        </p:spPr>
      </p:pic>
      <p:pic>
        <p:nvPicPr>
          <p:cNvPr id="13" name="Picture 12" descr="::Desktop:Screen Shot 2013-11-06 at 2.29.49 PM.png"/>
          <p:cNvPicPr/>
          <p:nvPr/>
        </p:nvPicPr>
        <p:blipFill>
          <a:blip r:embed="rId5"/>
          <a:srcRect/>
          <a:stretch>
            <a:fillRect/>
          </a:stretch>
        </p:blipFill>
        <p:spPr bwMode="auto">
          <a:xfrm>
            <a:off x="4865973" y="2173571"/>
            <a:ext cx="3678304" cy="3320230"/>
          </a:xfrm>
          <a:prstGeom prst="rect">
            <a:avLst/>
          </a:prstGeom>
          <a:noFill/>
          <a:ln w="9525">
            <a:noFill/>
            <a:miter lim="800000"/>
            <a:headEnd/>
            <a:tailEnd/>
          </a:ln>
        </p:spPr>
      </p:pic>
      <p:sp>
        <p:nvSpPr>
          <p:cNvPr id="4" name="TextBox 3"/>
          <p:cNvSpPr txBox="1"/>
          <p:nvPr/>
        </p:nvSpPr>
        <p:spPr>
          <a:xfrm>
            <a:off x="65373" y="6529239"/>
            <a:ext cx="9601200" cy="276999"/>
          </a:xfrm>
          <a:prstGeom prst="rect">
            <a:avLst/>
          </a:prstGeom>
          <a:noFill/>
        </p:spPr>
        <p:txBody>
          <a:bodyPr wrap="square" rtlCol="0">
            <a:spAutoFit/>
          </a:bodyPr>
          <a:lstStyle/>
          <a:p>
            <a:r>
              <a:rPr lang="en-US" sz="1200" dirty="0" smtClean="0"/>
              <a:t>Source: </a:t>
            </a:r>
            <a:r>
              <a:rPr lang="en-US" sz="1200" dirty="0" err="1"/>
              <a:t>Okonofua</a:t>
            </a:r>
            <a:r>
              <a:rPr lang="en-US" sz="1200" dirty="0"/>
              <a:t> </a:t>
            </a:r>
            <a:r>
              <a:rPr lang="en-US" sz="1200" dirty="0" smtClean="0"/>
              <a:t>and </a:t>
            </a:r>
            <a:r>
              <a:rPr lang="en-US" sz="1200" dirty="0" err="1" smtClean="0"/>
              <a:t>Eberhardt</a:t>
            </a:r>
            <a:r>
              <a:rPr lang="en-US" sz="1200" dirty="0" smtClean="0"/>
              <a:t>, </a:t>
            </a:r>
            <a:r>
              <a:rPr lang="en-US" sz="1200" dirty="0"/>
              <a:t>Two-Strikes: Race and Disciplinary Action in K-12 </a:t>
            </a:r>
            <a:r>
              <a:rPr lang="en-US" sz="1200" dirty="0" smtClean="0"/>
              <a:t>Schooling,</a:t>
            </a:r>
            <a:r>
              <a:rPr lang="en-US" sz="1200" dirty="0"/>
              <a:t> </a:t>
            </a:r>
            <a:r>
              <a:rPr lang="en-US" sz="1200" dirty="0" smtClean="0"/>
              <a:t>In Press.</a:t>
            </a:r>
          </a:p>
        </p:txBody>
      </p:sp>
    </p:spTree>
    <p:extLst>
      <p:ext uri="{BB962C8B-B14F-4D97-AF65-F5344CB8AC3E}">
        <p14:creationId xmlns:p14="http://schemas.microsoft.com/office/powerpoint/2010/main" val="165591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Defining implicit bias</a:t>
            </a:r>
            <a:endParaRPr lang="en-US" sz="3200" b="1"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marL="0" indent="0" algn="ctr">
              <a:buNone/>
            </a:pPr>
            <a:r>
              <a:rPr lang="en-US" sz="2800" dirty="0"/>
              <a:t>Implicit prejudices are social preferences that exist </a:t>
            </a:r>
            <a:r>
              <a:rPr lang="en-US" sz="2800" dirty="0">
                <a:solidFill>
                  <a:schemeClr val="accent2"/>
                </a:solidFill>
              </a:rPr>
              <a:t>outside of conscious </a:t>
            </a:r>
            <a:r>
              <a:rPr lang="en-US" sz="2800" dirty="0" smtClean="0">
                <a:solidFill>
                  <a:schemeClr val="accent2"/>
                </a:solidFill>
              </a:rPr>
              <a:t>awareness</a:t>
            </a:r>
            <a:r>
              <a:rPr lang="en-US" sz="2800" dirty="0" smtClean="0"/>
              <a:t>. </a:t>
            </a:r>
            <a:endParaRPr lang="en-US" sz="2800" dirty="0" smtClean="0"/>
          </a:p>
          <a:p>
            <a:pPr marL="0" indent="0" algn="ctr">
              <a:buNone/>
            </a:pPr>
            <a:endParaRPr lang="en-US" sz="2800" dirty="0" smtClean="0"/>
          </a:p>
          <a:p>
            <a:pPr marL="0" indent="0" algn="ctr">
              <a:buNone/>
            </a:pPr>
            <a:r>
              <a:rPr lang="en-US" sz="2800" dirty="0" smtClean="0"/>
              <a:t>Implicit </a:t>
            </a:r>
            <a:r>
              <a:rPr lang="en-US" sz="2800" dirty="0"/>
              <a:t>attitudes, of which implicit prejudice is a special case, </a:t>
            </a:r>
            <a:r>
              <a:rPr lang="en-US" sz="2800" dirty="0" smtClean="0"/>
              <a:t>are </a:t>
            </a:r>
            <a:r>
              <a:rPr lang="en-US" sz="2800" dirty="0"/>
              <a:t>understood to reflect </a:t>
            </a:r>
            <a:r>
              <a:rPr lang="en-US" sz="2800" dirty="0">
                <a:solidFill>
                  <a:schemeClr val="accent2"/>
                </a:solidFill>
              </a:rPr>
              <a:t>associations </a:t>
            </a:r>
            <a:r>
              <a:rPr lang="en-US" sz="2800" dirty="0"/>
              <a:t>between </a:t>
            </a:r>
            <a:r>
              <a:rPr lang="en-US" sz="2800" dirty="0" smtClean="0">
                <a:solidFill>
                  <a:schemeClr val="accent2"/>
                </a:solidFill>
              </a:rPr>
              <a:t>social categories (e.g</a:t>
            </a:r>
            <a:r>
              <a:rPr lang="en-US" sz="2800" dirty="0">
                <a:solidFill>
                  <a:schemeClr val="accent2"/>
                </a:solidFill>
              </a:rPr>
              <a:t>., Black/White, old/young)</a:t>
            </a:r>
            <a:r>
              <a:rPr lang="en-US" sz="2800" dirty="0"/>
              <a:t> </a:t>
            </a:r>
            <a:r>
              <a:rPr lang="en-US" sz="2800" dirty="0" smtClean="0"/>
              <a:t>and </a:t>
            </a:r>
            <a:r>
              <a:rPr lang="en-US" sz="2800" dirty="0" smtClean="0">
                <a:solidFill>
                  <a:schemeClr val="accent2"/>
                </a:solidFill>
              </a:rPr>
              <a:t>evaluations </a:t>
            </a:r>
            <a:r>
              <a:rPr lang="en-US" sz="2800" dirty="0">
                <a:solidFill>
                  <a:schemeClr val="accent2"/>
                </a:solidFill>
              </a:rPr>
              <a:t>(e.g., good/bad, </a:t>
            </a:r>
            <a:r>
              <a:rPr lang="en-US" sz="2800" dirty="0" smtClean="0">
                <a:solidFill>
                  <a:schemeClr val="accent2"/>
                </a:solidFill>
              </a:rPr>
              <a:t>smart/dumb)</a:t>
            </a:r>
            <a:r>
              <a:rPr lang="en-US" sz="2800" dirty="0" smtClean="0"/>
              <a:t>. </a:t>
            </a:r>
          </a:p>
          <a:p>
            <a:pPr marL="0" indent="0" algn="ctr">
              <a:buNone/>
            </a:pPr>
            <a:endParaRPr lang="en-US" sz="2800" dirty="0"/>
          </a:p>
          <a:p>
            <a:pPr marL="0" indent="0" algn="ctr">
              <a:buNone/>
            </a:pPr>
            <a:r>
              <a:rPr lang="en-US" sz="2800" dirty="0"/>
              <a:t>Implicit bias does not mean that people are hiding their racial prejudices. </a:t>
            </a:r>
            <a:r>
              <a:rPr lang="en-US" sz="2800" dirty="0">
                <a:solidFill>
                  <a:schemeClr val="accent2"/>
                </a:solidFill>
              </a:rPr>
              <a:t>They literally do not know they have them</a:t>
            </a:r>
            <a:r>
              <a:rPr lang="en-US" sz="2800" dirty="0"/>
              <a:t>. </a:t>
            </a:r>
            <a:endParaRPr lang="en-US" sz="2800" dirty="0" smtClean="0"/>
          </a:p>
          <a:p>
            <a:pPr marL="0" indent="0" algn="ctr">
              <a:buNone/>
            </a:pPr>
            <a:endParaRPr lang="en-US" sz="2800" dirty="0"/>
          </a:p>
          <a:p>
            <a:pPr marL="0" indent="0" algn="ctr">
              <a:buNone/>
            </a:pPr>
            <a:r>
              <a:rPr lang="en-US" sz="2800" dirty="0" smtClean="0"/>
              <a:t>In fact, the vast majority of those with implicit biases, </a:t>
            </a:r>
            <a:r>
              <a:rPr lang="en-US" sz="2800" dirty="0" smtClean="0">
                <a:solidFill>
                  <a:schemeClr val="accent2"/>
                </a:solidFill>
              </a:rPr>
              <a:t>hold no explicit biases.</a:t>
            </a:r>
            <a:endParaRPr lang="en-US" sz="2800" dirty="0">
              <a:solidFill>
                <a:schemeClr val="accent2"/>
              </a:solidFill>
            </a:endParaRPr>
          </a:p>
          <a:p>
            <a:pPr marL="0" indent="0" algn="ctr">
              <a:buNone/>
            </a:pPr>
            <a:endParaRPr lang="en-US" sz="2800" dirty="0"/>
          </a:p>
        </p:txBody>
      </p:sp>
    </p:spTree>
    <p:extLst>
      <p:ext uri="{BB962C8B-B14F-4D97-AF65-F5344CB8AC3E}">
        <p14:creationId xmlns:p14="http://schemas.microsoft.com/office/powerpoint/2010/main" val="399805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882"/>
            <a:ext cx="8229600" cy="1143000"/>
          </a:xfrm>
        </p:spPr>
        <p:txBody>
          <a:bodyPr>
            <a:normAutofit fontScale="90000"/>
          </a:bodyPr>
          <a:lstStyle/>
          <a:p>
            <a:pPr algn="l"/>
            <a:r>
              <a:rPr lang="en-US" sz="3200" b="1" dirty="0" smtClean="0"/>
              <a:t>How does it work?  By relying on the same cognitive processes that make us efficient learners and ensure our survival when facing threats</a:t>
            </a:r>
            <a:endParaRPr lang="en-US" sz="3200" b="1" dirty="0"/>
          </a:p>
        </p:txBody>
      </p:sp>
      <p:sp>
        <p:nvSpPr>
          <p:cNvPr id="3" name="Content Placeholder 2"/>
          <p:cNvSpPr>
            <a:spLocks noGrp="1"/>
          </p:cNvSpPr>
          <p:nvPr>
            <p:ph idx="1"/>
          </p:nvPr>
        </p:nvSpPr>
        <p:spPr>
          <a:xfrm>
            <a:off x="457200" y="1722437"/>
            <a:ext cx="8229600" cy="4754563"/>
          </a:xfrm>
        </p:spPr>
        <p:txBody>
          <a:bodyPr>
            <a:noAutofit/>
          </a:bodyPr>
          <a:lstStyle/>
          <a:p>
            <a:r>
              <a:rPr lang="en-US" sz="2000" dirty="0" smtClean="0"/>
              <a:t>We learn through patterned repetition.  When two concepts become associated with one another in memory – we create automatic scripts in our brains such that the </a:t>
            </a:r>
            <a:r>
              <a:rPr lang="en-US" sz="2000" dirty="0"/>
              <a:t>presentation of one of those  concepts facilitates the recall or recognition of the </a:t>
            </a:r>
            <a:r>
              <a:rPr lang="en-US" sz="2000" dirty="0" smtClean="0"/>
              <a:t>other</a:t>
            </a:r>
          </a:p>
          <a:p>
            <a:endParaRPr lang="en-US" sz="1000" dirty="0"/>
          </a:p>
          <a:p>
            <a:r>
              <a:rPr lang="en-US" sz="2000" dirty="0" smtClean="0"/>
              <a:t>These automatic scripts mean that the association and related recall operates super-efficiently without our awareness or intent</a:t>
            </a:r>
          </a:p>
          <a:p>
            <a:endParaRPr lang="en-US" sz="1000" dirty="0" smtClean="0"/>
          </a:p>
          <a:p>
            <a:r>
              <a:rPr lang="en-US" sz="2000" dirty="0" smtClean="0"/>
              <a:t>In  </a:t>
            </a:r>
            <a:r>
              <a:rPr lang="en-US" sz="2000" dirty="0"/>
              <a:t>the context of racial bias, people with a negative implicit racial bias toward Blacks will more quickly and easily respond to concepts associated with the negative stereotype of Blacks than concepts that are not associated with that </a:t>
            </a:r>
            <a:r>
              <a:rPr lang="en-US" sz="2000" dirty="0" smtClean="0"/>
              <a:t>stereotype</a:t>
            </a:r>
          </a:p>
          <a:p>
            <a:endParaRPr lang="en-US" sz="1000" dirty="0"/>
          </a:p>
          <a:p>
            <a:r>
              <a:rPr lang="en-US" sz="2000" dirty="0" smtClean="0"/>
              <a:t>The brain’s threat detection center – the amygdala – the part of the brain that triggers the flight/fight response also plays a prominent role in implicit bias.  </a:t>
            </a:r>
          </a:p>
          <a:p>
            <a:pPr marL="0" indent="0">
              <a:buNone/>
            </a:pPr>
            <a:endParaRPr lang="en-US" sz="2000" dirty="0"/>
          </a:p>
          <a:p>
            <a:pPr marL="0" indent="0">
              <a:buNone/>
            </a:pPr>
            <a:endParaRPr lang="en-US" sz="2000" dirty="0"/>
          </a:p>
        </p:txBody>
      </p:sp>
      <p:sp>
        <p:nvSpPr>
          <p:cNvPr id="4" name="TextBox 3"/>
          <p:cNvSpPr txBox="1"/>
          <p:nvPr/>
        </p:nvSpPr>
        <p:spPr>
          <a:xfrm>
            <a:off x="457200" y="6553200"/>
            <a:ext cx="8534400" cy="400110"/>
          </a:xfrm>
          <a:prstGeom prst="rect">
            <a:avLst/>
          </a:prstGeom>
          <a:noFill/>
        </p:spPr>
        <p:txBody>
          <a:bodyPr wrap="square" rtlCol="0">
            <a:spAutoFit/>
          </a:bodyPr>
          <a:lstStyle/>
          <a:p>
            <a:r>
              <a:rPr lang="en-US" sz="1000" dirty="0">
                <a:solidFill>
                  <a:prstClr val="black"/>
                </a:solidFill>
              </a:rPr>
              <a:t>Sources: Phelps, O’Connor, Cunningham, </a:t>
            </a:r>
            <a:r>
              <a:rPr lang="en-US" sz="1000" dirty="0" err="1">
                <a:solidFill>
                  <a:prstClr val="black"/>
                </a:solidFill>
              </a:rPr>
              <a:t>Funayama</a:t>
            </a:r>
            <a:r>
              <a:rPr lang="en-US" sz="1000" dirty="0">
                <a:solidFill>
                  <a:prstClr val="black"/>
                </a:solidFill>
              </a:rPr>
              <a:t>, </a:t>
            </a:r>
            <a:r>
              <a:rPr lang="en-US" sz="1000" dirty="0" err="1">
                <a:solidFill>
                  <a:prstClr val="black"/>
                </a:solidFill>
              </a:rPr>
              <a:t>Gatenby</a:t>
            </a:r>
            <a:r>
              <a:rPr lang="en-US" sz="1000" dirty="0">
                <a:solidFill>
                  <a:prstClr val="black"/>
                </a:solidFill>
              </a:rPr>
              <a:t>, Gore, &amp; </a:t>
            </a:r>
            <a:r>
              <a:rPr lang="en-US" sz="1000" dirty="0" err="1">
                <a:solidFill>
                  <a:prstClr val="black"/>
                </a:solidFill>
              </a:rPr>
              <a:t>Banaji</a:t>
            </a:r>
            <a:r>
              <a:rPr lang="en-US" sz="1000" dirty="0">
                <a:solidFill>
                  <a:prstClr val="black"/>
                </a:solidFill>
              </a:rPr>
              <a:t>, 2000;  see also Stanley, Phelps, &amp; </a:t>
            </a:r>
            <a:r>
              <a:rPr lang="en-US" sz="1000" dirty="0" err="1">
                <a:solidFill>
                  <a:prstClr val="black"/>
                </a:solidFill>
              </a:rPr>
              <a:t>Banaji</a:t>
            </a:r>
            <a:r>
              <a:rPr lang="en-US" sz="1000" dirty="0">
                <a:solidFill>
                  <a:prstClr val="black"/>
                </a:solidFill>
              </a:rPr>
              <a:t>, 2008</a:t>
            </a:r>
          </a:p>
          <a:p>
            <a:endParaRPr lang="en-US" sz="1000" b="1" dirty="0">
              <a:solidFill>
                <a:prstClr val="black"/>
              </a:solidFill>
            </a:endParaRPr>
          </a:p>
        </p:txBody>
      </p:sp>
    </p:spTree>
    <p:extLst>
      <p:ext uri="{BB962C8B-B14F-4D97-AF65-F5344CB8AC3E}">
        <p14:creationId xmlns:p14="http://schemas.microsoft.com/office/powerpoint/2010/main" val="92770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faculty.washington.edu/chudler/java/stroop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43" y="2362200"/>
            <a:ext cx="8748713" cy="318135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381000" y="3810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prstClr val="black"/>
                </a:solidFill>
              </a:rPr>
              <a:t>Ignore the word and simply name the color that the word appears.  </a:t>
            </a:r>
            <a:endParaRPr lang="en-US" sz="3200" b="1" dirty="0">
              <a:solidFill>
                <a:prstClr val="black"/>
              </a:solidFill>
            </a:endParaRPr>
          </a:p>
        </p:txBody>
      </p:sp>
    </p:spTree>
    <p:extLst>
      <p:ext uri="{BB962C8B-B14F-4D97-AF65-F5344CB8AC3E}">
        <p14:creationId xmlns:p14="http://schemas.microsoft.com/office/powerpoint/2010/main" val="414280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t>Ignore the word and simply name the color that the word appears.  </a:t>
            </a:r>
            <a:endParaRPr lang="en-US" sz="3200" b="1" dirty="0"/>
          </a:p>
        </p:txBody>
      </p:sp>
      <p:sp>
        <p:nvSpPr>
          <p:cNvPr id="4" name="Rectangle 1"/>
          <p:cNvSpPr>
            <a:spLocks noChangeArrowheads="1"/>
          </p:cNvSpPr>
          <p:nvPr/>
        </p:nvSpPr>
        <p:spPr bwMode="auto">
          <a:xfrm>
            <a:off x="2435225" y="5881381"/>
            <a:ext cx="84582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1400" dirty="0">
                <a:solidFill>
                  <a:srgbClr val="000000"/>
                </a:solidFill>
                <a:latin typeface="Verdana" panose="020B0604030504040204" pitchFamily="34" charset="0"/>
              </a:rPr>
              <a:t>. </a:t>
            </a:r>
            <a:endParaRPr lang="en-US" sz="40600" dirty="0">
              <a:solidFill>
                <a:prstClr val="black"/>
              </a:solidFill>
              <a:latin typeface="Arial" panose="020B0604020202020204" pitchFamily="34" charset="0"/>
            </a:endParaRPr>
          </a:p>
        </p:txBody>
      </p:sp>
      <p:pic>
        <p:nvPicPr>
          <p:cNvPr id="3074" name="Picture 2" descr="http://faculty.washington.edu/chudler/java/stroop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643" y="2362200"/>
            <a:ext cx="8748713"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04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t>How is </a:t>
            </a:r>
            <a:r>
              <a:rPr lang="en-US" sz="3200" b="1" dirty="0" smtClean="0"/>
              <a:t>implicit bias measured? The implicit association test…</a:t>
            </a:r>
            <a:endParaRPr lang="en-US" sz="3200" dirty="0"/>
          </a:p>
        </p:txBody>
      </p:sp>
      <p:sp>
        <p:nvSpPr>
          <p:cNvPr id="7" name="Content Placeholder 2"/>
          <p:cNvSpPr>
            <a:spLocks noGrp="1"/>
          </p:cNvSpPr>
          <p:nvPr>
            <p:ph idx="1"/>
          </p:nvPr>
        </p:nvSpPr>
        <p:spPr>
          <a:xfrm>
            <a:off x="121298" y="1417638"/>
            <a:ext cx="4432042" cy="5059362"/>
          </a:xfrm>
        </p:spPr>
        <p:txBody>
          <a:bodyPr>
            <a:noAutofit/>
          </a:bodyPr>
          <a:lstStyle/>
          <a:p>
            <a:pPr marL="0" indent="0">
              <a:buNone/>
            </a:pPr>
            <a:r>
              <a:rPr lang="en-US" sz="1800" b="1" dirty="0" smtClean="0"/>
              <a:t>Harvard Implicit Association Test</a:t>
            </a:r>
          </a:p>
          <a:p>
            <a:pPr marL="0" indent="0">
              <a:buNone/>
            </a:pPr>
            <a:endParaRPr lang="en-US" sz="500" dirty="0"/>
          </a:p>
          <a:p>
            <a:pPr marL="0" indent="0">
              <a:buNone/>
            </a:pPr>
            <a:r>
              <a:rPr lang="en-US" sz="1800" dirty="0" smtClean="0">
                <a:hlinkClick r:id="rId3"/>
              </a:rPr>
              <a:t>https</a:t>
            </a:r>
            <a:r>
              <a:rPr lang="en-US" sz="1800" dirty="0">
                <a:hlinkClick r:id="rId3"/>
              </a:rPr>
              <a:t>://</a:t>
            </a:r>
            <a:r>
              <a:rPr lang="en-US" sz="1800" dirty="0" smtClean="0">
                <a:hlinkClick r:id="rId3"/>
              </a:rPr>
              <a:t>implicit.harvard.edu</a:t>
            </a:r>
            <a:endParaRPr lang="en-US" sz="1800" dirty="0" smtClean="0"/>
          </a:p>
          <a:p>
            <a:pPr marL="0" indent="0">
              <a:buNone/>
            </a:pPr>
            <a:endParaRPr lang="en-US" sz="500" dirty="0" smtClean="0"/>
          </a:p>
          <a:p>
            <a:pPr marL="0" indent="0">
              <a:buNone/>
            </a:pPr>
            <a:r>
              <a:rPr lang="en-US" sz="1600" dirty="0" smtClean="0"/>
              <a:t>In the </a:t>
            </a:r>
            <a:r>
              <a:rPr lang="en-US" sz="1600" dirty="0"/>
              <a:t>IAT, respondents are asked to categorize a sequence of images </a:t>
            </a:r>
            <a:r>
              <a:rPr lang="en-US" sz="1600" dirty="0" smtClean="0"/>
              <a:t>(as Black </a:t>
            </a:r>
            <a:r>
              <a:rPr lang="en-US" sz="1600" dirty="0"/>
              <a:t>or White </a:t>
            </a:r>
            <a:r>
              <a:rPr lang="en-US" sz="1600" dirty="0" smtClean="0"/>
              <a:t>faces) </a:t>
            </a:r>
            <a:r>
              <a:rPr lang="en-US" sz="1600" dirty="0"/>
              <a:t>and words (as either good or bad) by pressing one of two </a:t>
            </a:r>
            <a:r>
              <a:rPr lang="en-US" sz="1600" dirty="0" err="1"/>
              <a:t>prelabeled</a:t>
            </a:r>
            <a:r>
              <a:rPr lang="en-US" sz="1600" dirty="0"/>
              <a:t> </a:t>
            </a:r>
            <a:r>
              <a:rPr lang="en-US" sz="1600" dirty="0" smtClean="0"/>
              <a:t>buttons.  Individuals who </a:t>
            </a:r>
            <a:r>
              <a:rPr lang="en-US" sz="1600" dirty="0"/>
              <a:t>associate “Black” with “bad,” for example, will respond much more slowly when “Black” and “good” share the same response </a:t>
            </a:r>
            <a:r>
              <a:rPr lang="en-US" sz="1600" dirty="0" smtClean="0"/>
              <a:t>button</a:t>
            </a:r>
          </a:p>
          <a:p>
            <a:pPr marL="0" indent="0">
              <a:buNone/>
            </a:pPr>
            <a:endParaRPr lang="en-US" sz="500" dirty="0"/>
          </a:p>
          <a:p>
            <a:pPr marL="0" indent="0">
              <a:buNone/>
            </a:pPr>
            <a:r>
              <a:rPr lang="en-US" sz="1600" b="1" dirty="0" smtClean="0"/>
              <a:t>Built on the principal that it takes longer to say we recognize a weak mental association than a strong mental association</a:t>
            </a:r>
          </a:p>
          <a:p>
            <a:pPr marL="0" indent="0">
              <a:buNone/>
            </a:pPr>
            <a:endParaRPr lang="en-US" sz="500" dirty="0"/>
          </a:p>
          <a:p>
            <a:pPr marL="0" indent="0">
              <a:buNone/>
            </a:pPr>
            <a:r>
              <a:rPr lang="en-US" sz="1600" dirty="0" smtClean="0"/>
              <a:t>So if we are faster at recognizing associations between blacks and negative things, such as between blacks and crime, than at recognizing associations between blacks and positive things, such as between blacks and career success, then we have an implicit negative association towards blacks</a:t>
            </a:r>
            <a:r>
              <a:rPr lang="en-US" sz="1800" dirty="0" smtClean="0"/>
              <a:t>.</a:t>
            </a:r>
            <a:endParaRPr lang="en-US" sz="1800" dirty="0"/>
          </a:p>
        </p:txBody>
      </p:sp>
      <p:grpSp>
        <p:nvGrpSpPr>
          <p:cNvPr id="8" name="Group 7"/>
          <p:cNvGrpSpPr/>
          <p:nvPr/>
        </p:nvGrpSpPr>
        <p:grpSpPr>
          <a:xfrm>
            <a:off x="4553340" y="1483567"/>
            <a:ext cx="4438260" cy="5082073"/>
            <a:chOff x="4267200" y="1524000"/>
            <a:chExt cx="4724400" cy="5181600"/>
          </a:xfrm>
        </p:grpSpPr>
        <p:pic>
          <p:nvPicPr>
            <p:cNvPr id="1026" name="Picture 2" descr="Race score distribu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680577"/>
              <a:ext cx="4648200" cy="4796423"/>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4267200" y="1524000"/>
              <a:ext cx="4724400" cy="5181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10822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200" b="1" dirty="0" smtClean="0"/>
              <a:t>Does this type of bias really impact our behavior?</a:t>
            </a:r>
            <a:endParaRPr lang="en-US" sz="3200" b="1" dirty="0"/>
          </a:p>
        </p:txBody>
      </p:sp>
      <p:sp>
        <p:nvSpPr>
          <p:cNvPr id="3" name="Content Placeholder 2"/>
          <p:cNvSpPr>
            <a:spLocks noGrp="1"/>
          </p:cNvSpPr>
          <p:nvPr>
            <p:ph idx="1"/>
          </p:nvPr>
        </p:nvSpPr>
        <p:spPr>
          <a:xfrm>
            <a:off x="457200" y="1371600"/>
            <a:ext cx="8229600" cy="5139414"/>
          </a:xfrm>
        </p:spPr>
        <p:txBody>
          <a:bodyPr>
            <a:normAutofit lnSpcReduction="10000"/>
          </a:bodyPr>
          <a:lstStyle/>
          <a:p>
            <a:r>
              <a:rPr lang="en-US" sz="2200" dirty="0" smtClean="0"/>
              <a:t>Physicians: Treatment Decisions</a:t>
            </a:r>
          </a:p>
          <a:p>
            <a:pPr lvl="1"/>
            <a:r>
              <a:rPr lang="en-US" sz="1800" dirty="0" smtClean="0"/>
              <a:t>As pediatricians’ pro-White implicit biases increased, they were more likely to prescribe painkillers after surgery for vignette subjects who were White children as opposed to Black children</a:t>
            </a:r>
          </a:p>
          <a:p>
            <a:pPr lvl="1"/>
            <a:endParaRPr lang="en-US" sz="1000" dirty="0" smtClean="0"/>
          </a:p>
          <a:p>
            <a:r>
              <a:rPr lang="en-US" sz="2200" dirty="0" smtClean="0"/>
              <a:t>Police Officers: The Decision to Shoot</a:t>
            </a:r>
          </a:p>
          <a:p>
            <a:pPr lvl="1"/>
            <a:r>
              <a:rPr lang="en-US" sz="1800" dirty="0" smtClean="0"/>
              <a:t>Police  officers were more likely </a:t>
            </a:r>
            <a:r>
              <a:rPr lang="en-US" sz="1800" dirty="0"/>
              <a:t>to mistakenly shoot unarmed Black suspects than unarmed White </a:t>
            </a:r>
            <a:r>
              <a:rPr lang="en-US" sz="1800" dirty="0" smtClean="0"/>
              <a:t>suspects</a:t>
            </a:r>
            <a:r>
              <a:rPr lang="en-US" sz="1800" dirty="0"/>
              <a:t> </a:t>
            </a:r>
            <a:r>
              <a:rPr lang="en-US" sz="1800" dirty="0" smtClean="0"/>
              <a:t>in an computer simulation.  Level of implicit bias predicted biased shooting behavior.</a:t>
            </a:r>
          </a:p>
          <a:p>
            <a:pPr lvl="1"/>
            <a:endParaRPr lang="en-US" sz="1000" dirty="0"/>
          </a:p>
          <a:p>
            <a:r>
              <a:rPr lang="en-US" sz="2200" dirty="0" smtClean="0"/>
              <a:t>Hiring Managers: The Decision to Hire</a:t>
            </a:r>
          </a:p>
          <a:p>
            <a:pPr lvl="1"/>
            <a:r>
              <a:rPr lang="en-US" sz="1800" dirty="0" smtClean="0"/>
              <a:t>Employment </a:t>
            </a:r>
            <a:r>
              <a:rPr lang="en-US" sz="1800" dirty="0"/>
              <a:t>recruiters who favored native Swedes over Arabs </a:t>
            </a:r>
            <a:r>
              <a:rPr lang="en-US" sz="1800" dirty="0" smtClean="0"/>
              <a:t>on an </a:t>
            </a:r>
            <a:r>
              <a:rPr lang="en-US" sz="1800" dirty="0"/>
              <a:t>implicit stereotyping task were signiﬁcantly less likely to </a:t>
            </a:r>
            <a:r>
              <a:rPr lang="en-US" sz="1800" dirty="0" smtClean="0"/>
              <a:t>offer Arab applicants </a:t>
            </a:r>
            <a:r>
              <a:rPr lang="en-US" sz="1800" dirty="0"/>
              <a:t>job </a:t>
            </a:r>
            <a:r>
              <a:rPr lang="en-US" sz="1800" dirty="0" smtClean="0"/>
              <a:t>interview opportunities</a:t>
            </a:r>
          </a:p>
          <a:p>
            <a:pPr lvl="1"/>
            <a:r>
              <a:rPr lang="en-US" sz="1800" dirty="0" smtClean="0"/>
              <a:t>Scores on </a:t>
            </a:r>
            <a:r>
              <a:rPr lang="en-US" sz="1800" dirty="0"/>
              <a:t>an implicit stereotyping task involving race and intelligence were correlated with </a:t>
            </a:r>
            <a:r>
              <a:rPr lang="en-US" sz="1800" dirty="0" smtClean="0"/>
              <a:t>students’ likelihood </a:t>
            </a:r>
            <a:r>
              <a:rPr lang="en-US" sz="1800" dirty="0"/>
              <a:t>of selecting resumes with African American names, especially among participants who felt rushed </a:t>
            </a:r>
            <a:r>
              <a:rPr lang="en-US" sz="1800" dirty="0" smtClean="0"/>
              <a:t>while completing </a:t>
            </a:r>
            <a:r>
              <a:rPr lang="en-US" sz="1800" dirty="0"/>
              <a:t>a resume selection </a:t>
            </a:r>
            <a:r>
              <a:rPr lang="en-US" sz="1800" dirty="0" smtClean="0"/>
              <a:t>task</a:t>
            </a:r>
          </a:p>
        </p:txBody>
      </p:sp>
      <p:sp>
        <p:nvSpPr>
          <p:cNvPr id="4" name="TextBox 3"/>
          <p:cNvSpPr txBox="1"/>
          <p:nvPr/>
        </p:nvSpPr>
        <p:spPr>
          <a:xfrm>
            <a:off x="152400" y="6316429"/>
            <a:ext cx="8534400" cy="553998"/>
          </a:xfrm>
          <a:prstGeom prst="rect">
            <a:avLst/>
          </a:prstGeom>
          <a:noFill/>
        </p:spPr>
        <p:txBody>
          <a:bodyPr wrap="square" rtlCol="0">
            <a:spAutoFit/>
          </a:bodyPr>
          <a:lstStyle/>
          <a:p>
            <a:r>
              <a:rPr lang="en-US" sz="1000" dirty="0">
                <a:solidFill>
                  <a:prstClr val="black"/>
                </a:solidFill>
              </a:rPr>
              <a:t>Source: </a:t>
            </a:r>
            <a:r>
              <a:rPr lang="en-US" sz="1000" dirty="0" err="1">
                <a:solidFill>
                  <a:prstClr val="black"/>
                </a:solidFill>
              </a:rPr>
              <a:t>Jost</a:t>
            </a:r>
            <a:r>
              <a:rPr lang="en-US" sz="1000" dirty="0">
                <a:solidFill>
                  <a:prstClr val="black"/>
                </a:solidFill>
              </a:rPr>
              <a:t>, Rudman, Blair, Carney, </a:t>
            </a:r>
            <a:r>
              <a:rPr lang="en-US" sz="1000" dirty="0" err="1">
                <a:solidFill>
                  <a:prstClr val="black"/>
                </a:solidFill>
              </a:rPr>
              <a:t>Dasgupta</a:t>
            </a:r>
            <a:r>
              <a:rPr lang="en-US" sz="1000" dirty="0">
                <a:solidFill>
                  <a:prstClr val="black"/>
                </a:solidFill>
              </a:rPr>
              <a:t>, Glaser &amp; Hardin, 2009; </a:t>
            </a:r>
            <a:r>
              <a:rPr lang="en-US" sz="1000" dirty="0" err="1">
                <a:solidFill>
                  <a:prstClr val="black"/>
                </a:solidFill>
              </a:rPr>
              <a:t>Penner</a:t>
            </a:r>
            <a:r>
              <a:rPr lang="en-US" sz="1000" dirty="0">
                <a:solidFill>
                  <a:prstClr val="black"/>
                </a:solidFill>
              </a:rPr>
              <a:t>, </a:t>
            </a:r>
            <a:r>
              <a:rPr lang="en-US" sz="1000" dirty="0" err="1">
                <a:solidFill>
                  <a:prstClr val="black"/>
                </a:solidFill>
              </a:rPr>
              <a:t>Dovidio</a:t>
            </a:r>
            <a:r>
              <a:rPr lang="en-US" sz="1000" dirty="0">
                <a:solidFill>
                  <a:prstClr val="black"/>
                </a:solidFill>
              </a:rPr>
              <a:t>, West, </a:t>
            </a:r>
            <a:r>
              <a:rPr lang="en-US" sz="1000" dirty="0" err="1">
                <a:solidFill>
                  <a:prstClr val="black"/>
                </a:solidFill>
              </a:rPr>
              <a:t>Gaertner</a:t>
            </a:r>
            <a:r>
              <a:rPr lang="en-US" sz="1000" dirty="0">
                <a:solidFill>
                  <a:prstClr val="black"/>
                </a:solidFill>
              </a:rPr>
              <a:t>, Albrecht, Daily, &amp; Markova, 2010; </a:t>
            </a:r>
            <a:r>
              <a:rPr lang="en-US" sz="1000" dirty="0" err="1">
                <a:solidFill>
                  <a:prstClr val="black"/>
                </a:solidFill>
              </a:rPr>
              <a:t>Berrtrand</a:t>
            </a:r>
            <a:r>
              <a:rPr lang="en-US" sz="1000" dirty="0">
                <a:solidFill>
                  <a:prstClr val="black"/>
                </a:solidFill>
              </a:rPr>
              <a:t>, </a:t>
            </a:r>
            <a:r>
              <a:rPr lang="en-US" sz="1000" dirty="0" err="1">
                <a:solidFill>
                  <a:prstClr val="black"/>
                </a:solidFill>
              </a:rPr>
              <a:t>Chugh</a:t>
            </a:r>
            <a:r>
              <a:rPr lang="en-US" sz="1000" dirty="0">
                <a:solidFill>
                  <a:prstClr val="black"/>
                </a:solidFill>
              </a:rPr>
              <a:t>, and </a:t>
            </a:r>
            <a:r>
              <a:rPr lang="en-US" sz="1000" dirty="0" err="1">
                <a:solidFill>
                  <a:prstClr val="black"/>
                </a:solidFill>
              </a:rPr>
              <a:t>Mullainathan</a:t>
            </a:r>
            <a:r>
              <a:rPr lang="en-US" sz="1000" dirty="0">
                <a:solidFill>
                  <a:prstClr val="black"/>
                </a:solidFill>
              </a:rPr>
              <a:t>, 2005. </a:t>
            </a:r>
            <a:r>
              <a:rPr lang="en-US" sz="1000" dirty="0" err="1">
                <a:solidFill>
                  <a:prstClr val="black"/>
                </a:solidFill>
              </a:rPr>
              <a:t>Eberhardt</a:t>
            </a:r>
            <a:r>
              <a:rPr lang="en-US" sz="1000" dirty="0">
                <a:solidFill>
                  <a:prstClr val="black"/>
                </a:solidFill>
              </a:rPr>
              <a:t>, Davies, Purdie-</a:t>
            </a:r>
            <a:r>
              <a:rPr lang="en-US" sz="1000" dirty="0" err="1">
                <a:solidFill>
                  <a:prstClr val="black"/>
                </a:solidFill>
              </a:rPr>
              <a:t>Vaughns</a:t>
            </a:r>
            <a:r>
              <a:rPr lang="en-US" sz="1000" dirty="0">
                <a:solidFill>
                  <a:prstClr val="black"/>
                </a:solidFill>
              </a:rPr>
              <a:t>, &amp; Johnson, 2006)</a:t>
            </a:r>
          </a:p>
          <a:p>
            <a:endParaRPr lang="en-US" sz="1000" b="1" dirty="0">
              <a:solidFill>
                <a:prstClr val="black"/>
              </a:solidFill>
            </a:endParaRPr>
          </a:p>
        </p:txBody>
      </p:sp>
    </p:spTree>
    <p:extLst>
      <p:ext uri="{BB962C8B-B14F-4D97-AF65-F5344CB8AC3E}">
        <p14:creationId xmlns:p14="http://schemas.microsoft.com/office/powerpoint/2010/main" val="410969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6123" y="152400"/>
            <a:ext cx="8603077" cy="834432"/>
          </a:xfrm>
        </p:spPr>
        <p:txBody>
          <a:bodyPr>
            <a:noAutofit/>
          </a:bodyPr>
          <a:lstStyle/>
          <a:p>
            <a:pPr algn="l"/>
            <a:r>
              <a:rPr lang="en-US" sz="2800" b="1" dirty="0" smtClean="0"/>
              <a:t>What about in education? Race </a:t>
            </a:r>
            <a:r>
              <a:rPr lang="en-US" sz="2800" b="1" dirty="0" smtClean="0"/>
              <a:t>disparities are significantly larger when we look at suspensions </a:t>
            </a:r>
            <a:r>
              <a:rPr lang="en-US" sz="2800" b="1" dirty="0" smtClean="0"/>
              <a:t>for subjective, discretionary offenses</a:t>
            </a:r>
            <a:endParaRPr lang="en-US" sz="2800" b="1" dirty="0"/>
          </a:p>
        </p:txBody>
      </p:sp>
      <p:graphicFrame>
        <p:nvGraphicFramePr>
          <p:cNvPr id="5" name="Chart 4"/>
          <p:cNvGraphicFramePr/>
          <p:nvPr>
            <p:extLst/>
          </p:nvPr>
        </p:nvGraphicFramePr>
        <p:xfrm>
          <a:off x="490097" y="1240700"/>
          <a:ext cx="8092193" cy="5464900"/>
        </p:xfrm>
        <a:graphic>
          <a:graphicData uri="http://schemas.openxmlformats.org/drawingml/2006/chart">
            <c:chart xmlns:c="http://schemas.openxmlformats.org/drawingml/2006/chart" xmlns:r="http://schemas.openxmlformats.org/officeDocument/2006/relationships" r:id="rId3"/>
          </a:graphicData>
        </a:graphic>
      </p:graphicFrame>
      <p:sp>
        <p:nvSpPr>
          <p:cNvPr id="8" name="Oval 7"/>
          <p:cNvSpPr/>
          <p:nvPr/>
        </p:nvSpPr>
        <p:spPr>
          <a:xfrm>
            <a:off x="5638800" y="3505200"/>
            <a:ext cx="859348" cy="842441"/>
          </a:xfrm>
          <a:prstGeom prst="ellipse">
            <a:avLst/>
          </a:prstGeom>
          <a:solidFill>
            <a:schemeClr val="accent6"/>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42597" tIns="42597" rIns="42597" bIns="42597" rtlCol="0" anchor="ctr"/>
          <a:lstStyle/>
          <a:p>
            <a:pPr algn="ctr"/>
            <a:r>
              <a:rPr lang="en-US" sz="1500" b="1" dirty="0">
                <a:solidFill>
                  <a:prstClr val="black"/>
                </a:solidFill>
              </a:rPr>
              <a:t>Gap 7.7</a:t>
            </a:r>
          </a:p>
        </p:txBody>
      </p:sp>
      <p:sp>
        <p:nvSpPr>
          <p:cNvPr id="10" name="TextBox 9"/>
          <p:cNvSpPr txBox="1"/>
          <p:nvPr/>
        </p:nvSpPr>
        <p:spPr>
          <a:xfrm>
            <a:off x="6791982" y="2714973"/>
            <a:ext cx="1217410" cy="482045"/>
          </a:xfrm>
          <a:prstGeom prst="rect">
            <a:avLst/>
          </a:prstGeom>
          <a:noFill/>
        </p:spPr>
        <p:txBody>
          <a:bodyPr wrap="square" lIns="42597" tIns="42597" rIns="42597" bIns="42597" rtlCol="0">
            <a:spAutoFit/>
          </a:bodyPr>
          <a:lstStyle/>
          <a:p>
            <a:pPr algn="ctr"/>
            <a:r>
              <a:rPr lang="en-US" sz="1300" dirty="0">
                <a:solidFill>
                  <a:prstClr val="white"/>
                </a:solidFill>
              </a:rPr>
              <a:t>10.1 </a:t>
            </a:r>
          </a:p>
          <a:p>
            <a:pPr algn="ctr"/>
            <a:r>
              <a:rPr lang="en-US" sz="1300" dirty="0">
                <a:solidFill>
                  <a:prstClr val="white"/>
                </a:solidFill>
              </a:rPr>
              <a:t>suspensions </a:t>
            </a:r>
          </a:p>
        </p:txBody>
      </p:sp>
      <p:sp>
        <p:nvSpPr>
          <p:cNvPr id="11" name="TextBox 10"/>
          <p:cNvSpPr txBox="1"/>
          <p:nvPr/>
        </p:nvSpPr>
        <p:spPr>
          <a:xfrm>
            <a:off x="5574572" y="5262355"/>
            <a:ext cx="1217410" cy="482045"/>
          </a:xfrm>
          <a:prstGeom prst="rect">
            <a:avLst/>
          </a:prstGeom>
          <a:noFill/>
        </p:spPr>
        <p:txBody>
          <a:bodyPr wrap="square" lIns="42597" tIns="42597" rIns="42597" bIns="42597" rtlCol="0">
            <a:spAutoFit/>
          </a:bodyPr>
          <a:lstStyle/>
          <a:p>
            <a:pPr algn="ctr"/>
            <a:r>
              <a:rPr lang="en-US" sz="1300" dirty="0">
                <a:solidFill>
                  <a:prstClr val="white"/>
                </a:solidFill>
              </a:rPr>
              <a:t>2.4 </a:t>
            </a:r>
          </a:p>
          <a:p>
            <a:pPr algn="ctr"/>
            <a:r>
              <a:rPr lang="en-US" sz="1300" dirty="0">
                <a:solidFill>
                  <a:prstClr val="white"/>
                </a:solidFill>
              </a:rPr>
              <a:t>suspensions</a:t>
            </a:r>
          </a:p>
        </p:txBody>
      </p:sp>
      <p:sp>
        <p:nvSpPr>
          <p:cNvPr id="12" name="TextBox 11"/>
          <p:cNvSpPr txBox="1"/>
          <p:nvPr/>
        </p:nvSpPr>
        <p:spPr>
          <a:xfrm>
            <a:off x="3497815" y="4540263"/>
            <a:ext cx="1217410" cy="482045"/>
          </a:xfrm>
          <a:prstGeom prst="rect">
            <a:avLst/>
          </a:prstGeom>
          <a:noFill/>
        </p:spPr>
        <p:txBody>
          <a:bodyPr wrap="square" lIns="42597" tIns="42597" rIns="42597" bIns="42597" rtlCol="0">
            <a:spAutoFit/>
          </a:bodyPr>
          <a:lstStyle/>
          <a:p>
            <a:pPr algn="ctr"/>
            <a:r>
              <a:rPr lang="en-US" sz="1300" dirty="0">
                <a:solidFill>
                  <a:prstClr val="white"/>
                </a:solidFill>
              </a:rPr>
              <a:t>4.5 </a:t>
            </a:r>
          </a:p>
          <a:p>
            <a:pPr algn="ctr"/>
            <a:r>
              <a:rPr lang="en-US" sz="1300" dirty="0">
                <a:solidFill>
                  <a:prstClr val="white"/>
                </a:solidFill>
              </a:rPr>
              <a:t>suspensions</a:t>
            </a:r>
          </a:p>
        </p:txBody>
      </p:sp>
      <p:sp>
        <p:nvSpPr>
          <p:cNvPr id="13" name="TextBox 12"/>
          <p:cNvSpPr txBox="1"/>
          <p:nvPr/>
        </p:nvSpPr>
        <p:spPr>
          <a:xfrm>
            <a:off x="2280405" y="5452907"/>
            <a:ext cx="1217410" cy="486136"/>
          </a:xfrm>
          <a:prstGeom prst="rect">
            <a:avLst/>
          </a:prstGeom>
          <a:noFill/>
        </p:spPr>
        <p:txBody>
          <a:bodyPr wrap="square" lIns="42597" tIns="42597" rIns="42597" bIns="42597" rtlCol="0">
            <a:spAutoFit/>
          </a:bodyPr>
          <a:lstStyle/>
          <a:p>
            <a:pPr algn="ctr"/>
            <a:r>
              <a:rPr lang="en-US" sz="1300" dirty="0">
                <a:solidFill>
                  <a:prstClr val="white"/>
                </a:solidFill>
              </a:rPr>
              <a:t>1.6 </a:t>
            </a:r>
          </a:p>
          <a:p>
            <a:pPr algn="ctr"/>
            <a:r>
              <a:rPr lang="en-US" sz="1300" dirty="0">
                <a:solidFill>
                  <a:prstClr val="white"/>
                </a:solidFill>
              </a:rPr>
              <a:t>suspensions</a:t>
            </a:r>
          </a:p>
        </p:txBody>
      </p:sp>
      <p:sp>
        <p:nvSpPr>
          <p:cNvPr id="14" name="Oval 13"/>
          <p:cNvSpPr/>
          <p:nvPr/>
        </p:nvSpPr>
        <p:spPr>
          <a:xfrm>
            <a:off x="2352018" y="4573299"/>
            <a:ext cx="859348" cy="842441"/>
          </a:xfrm>
          <a:prstGeom prst="ellipse">
            <a:avLst/>
          </a:prstGeom>
          <a:solidFill>
            <a:schemeClr val="accent6"/>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42597" tIns="42597" rIns="42597" bIns="42597" rtlCol="0" anchor="ctr"/>
          <a:lstStyle/>
          <a:p>
            <a:pPr algn="ctr"/>
            <a:r>
              <a:rPr lang="en-US" sz="1500" b="1" dirty="0">
                <a:solidFill>
                  <a:prstClr val="black"/>
                </a:solidFill>
              </a:rPr>
              <a:t>Gap 2.9</a:t>
            </a:r>
          </a:p>
        </p:txBody>
      </p:sp>
      <p:sp>
        <p:nvSpPr>
          <p:cNvPr id="15" name="TextBox 14"/>
          <p:cNvSpPr txBox="1"/>
          <p:nvPr/>
        </p:nvSpPr>
        <p:spPr>
          <a:xfrm>
            <a:off x="76200" y="6687979"/>
            <a:ext cx="8229600" cy="246221"/>
          </a:xfrm>
          <a:prstGeom prst="rect">
            <a:avLst/>
          </a:prstGeom>
          <a:noFill/>
        </p:spPr>
        <p:txBody>
          <a:bodyPr wrap="square" rtlCol="0">
            <a:spAutoFit/>
          </a:bodyPr>
          <a:lstStyle/>
          <a:p>
            <a:r>
              <a:rPr lang="en-US" sz="1000" dirty="0">
                <a:solidFill>
                  <a:prstClr val="black"/>
                </a:solidFill>
              </a:rPr>
              <a:t>Source: Dan Losen and Tia Elena Martinez, 2013.</a:t>
            </a:r>
            <a:endParaRPr lang="en-US" sz="1000" b="1" dirty="0">
              <a:solidFill>
                <a:prstClr val="black"/>
              </a:solidFill>
            </a:endParaRPr>
          </a:p>
        </p:txBody>
      </p:sp>
    </p:spTree>
    <p:extLst>
      <p:ext uri="{BB962C8B-B14F-4D97-AF65-F5344CB8AC3E}">
        <p14:creationId xmlns:p14="http://schemas.microsoft.com/office/powerpoint/2010/main" val="297837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a:xfrm>
            <a:off x="381000" y="152400"/>
            <a:ext cx="8458200" cy="1143000"/>
          </a:xfrm>
        </p:spPr>
        <p:txBody>
          <a:bodyPr>
            <a:normAutofit fontScale="90000"/>
          </a:bodyPr>
          <a:lstStyle/>
          <a:p>
            <a:pPr algn="l"/>
            <a:r>
              <a:rPr lang="en-US" sz="3200" b="1" dirty="0" smtClean="0">
                <a:latin typeface="Calibri" charset="0"/>
                <a:ea typeface="ＭＳ Ｐゴシック" charset="0"/>
                <a:cs typeface="ＭＳ Ｐゴシック" charset="0"/>
              </a:rPr>
              <a:t>North </a:t>
            </a:r>
            <a:r>
              <a:rPr lang="en-US" sz="3200" b="1" dirty="0" smtClean="0">
                <a:latin typeface="Calibri" charset="0"/>
                <a:ea typeface="ＭＳ Ｐゴシック" charset="0"/>
                <a:cs typeface="ＭＳ Ｐゴシック" charset="0"/>
              </a:rPr>
              <a:t>Carolina example: Racial </a:t>
            </a:r>
            <a:r>
              <a:rPr lang="en-US" sz="3200" b="1" dirty="0">
                <a:latin typeface="Calibri" charset="0"/>
                <a:ea typeface="ＭＳ Ｐゴシック" charset="0"/>
                <a:cs typeface="ＭＳ Ｐゴシック" charset="0"/>
              </a:rPr>
              <a:t>d</a:t>
            </a:r>
            <a:r>
              <a:rPr lang="en-US" sz="3200" b="1" dirty="0" smtClean="0">
                <a:latin typeface="Calibri" charset="0"/>
                <a:ea typeface="ＭＳ Ｐゴシック" charset="0"/>
                <a:cs typeface="ＭＳ Ｐゴシック" charset="0"/>
              </a:rPr>
              <a:t>isparities </a:t>
            </a:r>
            <a:r>
              <a:rPr lang="en-US" sz="3200" b="1" dirty="0">
                <a:latin typeface="Calibri" charset="0"/>
                <a:ea typeface="ＭＳ Ｐゴシック" charset="0"/>
                <a:cs typeface="ＭＳ Ｐゴシック" charset="0"/>
              </a:rPr>
              <a:t>i</a:t>
            </a:r>
            <a:r>
              <a:rPr lang="en-US" sz="3200" b="1" dirty="0" smtClean="0">
                <a:latin typeface="Calibri" charset="0"/>
                <a:ea typeface="ＭＳ Ｐゴシック" charset="0"/>
                <a:cs typeface="ＭＳ Ｐゴシック" charset="0"/>
              </a:rPr>
              <a:t>n </a:t>
            </a:r>
            <a:r>
              <a:rPr lang="en-US" sz="3200" b="1" dirty="0">
                <a:latin typeface="Calibri" charset="0"/>
                <a:ea typeface="ＭＳ Ｐゴシック" charset="0"/>
                <a:cs typeface="ＭＳ Ｐゴシック" charset="0"/>
              </a:rPr>
              <a:t>u</a:t>
            </a:r>
            <a:r>
              <a:rPr lang="en-US" sz="3200" b="1" dirty="0" smtClean="0">
                <a:latin typeface="Calibri" charset="0"/>
                <a:ea typeface="ＭＳ Ｐゴシック" charset="0"/>
                <a:cs typeface="ＭＳ Ｐゴシック" charset="0"/>
              </a:rPr>
              <a:t>se </a:t>
            </a:r>
            <a:r>
              <a:rPr lang="en-US" sz="3200" b="1" dirty="0">
                <a:latin typeface="Calibri" charset="0"/>
                <a:ea typeface="ＭＳ Ｐゴシック" charset="0"/>
                <a:cs typeface="ＭＳ Ｐゴシック" charset="0"/>
              </a:rPr>
              <a:t>of </a:t>
            </a:r>
            <a:r>
              <a:rPr lang="en-US" sz="3200" b="1" dirty="0" smtClean="0">
                <a:latin typeface="Calibri" charset="0"/>
                <a:ea typeface="ＭＳ Ｐゴシック" charset="0"/>
                <a:cs typeface="ＭＳ Ｐゴシック" charset="0"/>
              </a:rPr>
              <a:t>suspension </a:t>
            </a:r>
            <a:r>
              <a:rPr lang="en-US" sz="3200" b="1" dirty="0">
                <a:latin typeface="Calibri" charset="0"/>
                <a:ea typeface="ＭＳ Ｐゴシック" charset="0"/>
                <a:cs typeface="ＭＳ Ｐゴシック" charset="0"/>
              </a:rPr>
              <a:t>for </a:t>
            </a:r>
            <a:r>
              <a:rPr lang="en-US" sz="3200" b="1" dirty="0" smtClean="0">
                <a:latin typeface="Calibri" charset="0"/>
                <a:ea typeface="ＭＳ Ｐゴシック" charset="0"/>
                <a:cs typeface="ＭＳ Ｐゴシック" charset="0"/>
              </a:rPr>
              <a:t>first </a:t>
            </a:r>
            <a:r>
              <a:rPr lang="en-US" sz="3200" b="1" dirty="0">
                <a:latin typeface="Calibri" charset="0"/>
                <a:ea typeface="ＭＳ Ｐゴシック" charset="0"/>
                <a:cs typeface="ＭＳ Ｐゴシック" charset="0"/>
              </a:rPr>
              <a:t>t</a:t>
            </a:r>
            <a:r>
              <a:rPr lang="en-US" sz="3200" b="1" dirty="0" smtClean="0">
                <a:latin typeface="Calibri" charset="0"/>
                <a:ea typeface="ＭＳ Ｐゴシック" charset="0"/>
                <a:cs typeface="ＭＳ Ｐゴシック" charset="0"/>
              </a:rPr>
              <a:t>ime </a:t>
            </a:r>
            <a:r>
              <a:rPr lang="en-US" sz="3200" b="1" dirty="0">
                <a:latin typeface="Calibri" charset="0"/>
                <a:ea typeface="ＭＳ Ｐゴシック" charset="0"/>
                <a:cs typeface="ＭＳ Ｐゴシック" charset="0"/>
              </a:rPr>
              <a:t>o</a:t>
            </a:r>
            <a:r>
              <a:rPr lang="en-US" sz="3200" b="1" dirty="0" smtClean="0">
                <a:latin typeface="Calibri" charset="0"/>
                <a:ea typeface="ＭＳ Ｐゴシック" charset="0"/>
                <a:cs typeface="ＭＳ Ｐゴシック" charset="0"/>
              </a:rPr>
              <a:t>ffenders by type of </a:t>
            </a:r>
            <a:r>
              <a:rPr lang="en-US" sz="3200" b="1" dirty="0">
                <a:latin typeface="Calibri" charset="0"/>
                <a:ea typeface="ＭＳ Ｐゴシック" charset="0"/>
                <a:cs typeface="ＭＳ Ｐゴシック" charset="0"/>
              </a:rPr>
              <a:t>o</a:t>
            </a:r>
            <a:r>
              <a:rPr lang="en-US" sz="3200" b="1" dirty="0" smtClean="0">
                <a:latin typeface="Calibri" charset="0"/>
                <a:ea typeface="ＭＳ Ｐゴシック" charset="0"/>
                <a:cs typeface="ＭＳ Ｐゴシック" charset="0"/>
              </a:rPr>
              <a:t>ffense</a:t>
            </a:r>
            <a:endParaRPr lang="en-US" sz="3200" b="1" dirty="0">
              <a:latin typeface="Calibri" charset="0"/>
              <a:ea typeface="ＭＳ Ｐゴシック" charset="0"/>
              <a:cs typeface="ＭＳ Ｐゴシック" charset="0"/>
            </a:endParaRPr>
          </a:p>
        </p:txBody>
      </p:sp>
      <p:graphicFrame>
        <p:nvGraphicFramePr>
          <p:cNvPr id="8" name="Content Placeholder 3"/>
          <p:cNvGraphicFramePr>
            <a:graphicFrameLocks/>
          </p:cNvGraphicFramePr>
          <p:nvPr>
            <p:extLst/>
          </p:nvPr>
        </p:nvGraphicFramePr>
        <p:xfrm>
          <a:off x="609600" y="2094130"/>
          <a:ext cx="8229600" cy="453526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09600" y="1524000"/>
            <a:ext cx="7010400" cy="646331"/>
          </a:xfrm>
          <a:prstGeom prst="rect">
            <a:avLst/>
          </a:prstGeom>
          <a:noFill/>
        </p:spPr>
        <p:txBody>
          <a:bodyPr wrap="square" rtlCol="0">
            <a:spAutoFit/>
          </a:bodyPr>
          <a:lstStyle/>
          <a:p>
            <a:r>
              <a:rPr lang="en-US" b="1" dirty="0">
                <a:solidFill>
                  <a:prstClr val="black"/>
                </a:solidFill>
              </a:rPr>
              <a:t>Percent of first time offenders cited for committing the offense who received an out of school suspension as punishment</a:t>
            </a:r>
          </a:p>
        </p:txBody>
      </p:sp>
      <p:sp>
        <p:nvSpPr>
          <p:cNvPr id="2" name="TextBox 1"/>
          <p:cNvSpPr txBox="1"/>
          <p:nvPr/>
        </p:nvSpPr>
        <p:spPr>
          <a:xfrm>
            <a:off x="152400" y="6477000"/>
            <a:ext cx="3505200" cy="246221"/>
          </a:xfrm>
          <a:prstGeom prst="rect">
            <a:avLst/>
          </a:prstGeom>
          <a:noFill/>
        </p:spPr>
        <p:txBody>
          <a:bodyPr wrap="square" rtlCol="0">
            <a:spAutoFit/>
          </a:bodyPr>
          <a:lstStyle/>
          <a:p>
            <a:r>
              <a:rPr lang="en-US" sz="1000" dirty="0">
                <a:solidFill>
                  <a:prstClr val="black"/>
                </a:solidFill>
              </a:rPr>
              <a:t>Source: </a:t>
            </a:r>
            <a:r>
              <a:rPr lang="en-US" sz="1000" dirty="0" err="1">
                <a:solidFill>
                  <a:prstClr val="black"/>
                </a:solidFill>
              </a:rPr>
              <a:t>Losen</a:t>
            </a:r>
            <a:r>
              <a:rPr lang="en-US" sz="1000" dirty="0">
                <a:solidFill>
                  <a:prstClr val="black"/>
                </a:solidFill>
              </a:rPr>
              <a:t>, 2012</a:t>
            </a:r>
          </a:p>
        </p:txBody>
      </p:sp>
    </p:spTree>
    <p:extLst>
      <p:ext uri="{BB962C8B-B14F-4D97-AF65-F5344CB8AC3E}">
        <p14:creationId xmlns:p14="http://schemas.microsoft.com/office/powerpoint/2010/main" val="2824517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b="1"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26419</TotalTime>
  <Words>2729</Words>
  <Application>Microsoft Office PowerPoint</Application>
  <PresentationFormat>On-screen Show (4:3)</PresentationFormat>
  <Paragraphs>177</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Calibri</vt:lpstr>
      <vt:lpstr>Verdana</vt:lpstr>
      <vt:lpstr>1_Office Theme</vt:lpstr>
      <vt:lpstr>Disproportionate Discipline: The Role of Implicit Bias  Tia Elena Martinez The Center for Civil Rights Remedies at The Civil Rights Project at UCLA</vt:lpstr>
      <vt:lpstr>Defining implicit bias</vt:lpstr>
      <vt:lpstr>How does it work?  By relying on the same cognitive processes that make us efficient learners and ensure our survival when facing threats</vt:lpstr>
      <vt:lpstr>PowerPoint Presentation</vt:lpstr>
      <vt:lpstr>Ignore the word and simply name the color that the word appears.  </vt:lpstr>
      <vt:lpstr>How is implicit bias measured? The implicit association test…</vt:lpstr>
      <vt:lpstr>Does this type of bias really impact our behavior?</vt:lpstr>
      <vt:lpstr>What about in education? Race disparities are significantly larger when we look at suspensions for subjective, discretionary offenses</vt:lpstr>
      <vt:lpstr>North Carolina example: Racial disparities in use of suspension for first time offenders by type of offense</vt:lpstr>
      <vt:lpstr>Good news is implicit bias is quite malleable to context and environment; Four conditions that encourage implicit bias</vt:lpstr>
      <vt:lpstr>Can we do anything to reduce implicit bias and related behaviors?</vt:lpstr>
      <vt:lpstr>Can we do anything to reduce implicit bias and related behaviors?</vt:lpstr>
      <vt:lpstr>Only two interventions managed to change implicit bias over the long term and both were about relationships</vt:lpstr>
      <vt:lpstr>Relationship dynamics matter…</vt:lpstr>
      <vt:lpstr>Impact of student race on teacher perception of misbehavior and escalation of punishment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Tia Martinez</dc:creator>
  <cp:lastModifiedBy>Tia Martinez</cp:lastModifiedBy>
  <cp:revision>92</cp:revision>
  <dcterms:created xsi:type="dcterms:W3CDTF">2014-03-05T21:01:21Z</dcterms:created>
  <dcterms:modified xsi:type="dcterms:W3CDTF">2014-10-06T15:18:01Z</dcterms:modified>
</cp:coreProperties>
</file>