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pptx" ContentType="image/unknow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5" r:id="rId2"/>
    <p:sldId id="261" r:id="rId3"/>
    <p:sldId id="266" r:id="rId4"/>
    <p:sldId id="262" r:id="rId5"/>
    <p:sldId id="263" r:id="rId6"/>
    <p:sldId id="264" r:id="rId7"/>
    <p:sldId id="258" r:id="rId8"/>
    <p:sldId id="256" r:id="rId9"/>
    <p:sldId id="257" r:id="rId10"/>
    <p:sldId id="259" r:id="rId11"/>
    <p:sldId id="268" r:id="rId12"/>
    <p:sldId id="260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Misdemeanors</c:v>
                </c:pt>
              </c:strCache>
            </c:strRef>
          </c:tx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</c:v>
                </c:pt>
                <c:pt idx="1">
                  <c:v>3</c:v>
                </c:pt>
                <c:pt idx="2">
                  <c:v>36</c:v>
                </c:pt>
                <c:pt idx="3">
                  <c:v>46</c:v>
                </c:pt>
                <c:pt idx="4">
                  <c:v>74</c:v>
                </c:pt>
                <c:pt idx="5">
                  <c:v>264</c:v>
                </c:pt>
                <c:pt idx="6">
                  <c:v>469</c:v>
                </c:pt>
                <c:pt idx="7">
                  <c:v>519</c:v>
                </c:pt>
                <c:pt idx="8">
                  <c:v>691</c:v>
                </c:pt>
                <c:pt idx="9">
                  <c:v>848</c:v>
                </c:pt>
                <c:pt idx="10">
                  <c:v>1147</c:v>
                </c:pt>
                <c:pt idx="11">
                  <c:v>889</c:v>
                </c:pt>
                <c:pt idx="12">
                  <c:v>570</c:v>
                </c:pt>
                <c:pt idx="13">
                  <c:v>532</c:v>
                </c:pt>
                <c:pt idx="14">
                  <c:v>440</c:v>
                </c:pt>
                <c:pt idx="15">
                  <c:v>350</c:v>
                </c:pt>
                <c:pt idx="16">
                  <c:v>310</c:v>
                </c:pt>
                <c:pt idx="17">
                  <c:v>193</c:v>
                </c:pt>
                <c:pt idx="18">
                  <c:v>126</c:v>
                </c:pt>
                <c:pt idx="19">
                  <c:v>164</c:v>
                </c:pt>
                <c:pt idx="20">
                  <c:v>154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Felonies</c:v>
                </c:pt>
              </c:strCache>
            </c:strRef>
          </c:tx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1</c:v>
                </c:pt>
                <c:pt idx="1">
                  <c:v>4</c:v>
                </c:pt>
                <c:pt idx="2">
                  <c:v>10</c:v>
                </c:pt>
                <c:pt idx="3">
                  <c:v>15</c:v>
                </c:pt>
                <c:pt idx="4">
                  <c:v>6</c:v>
                </c:pt>
                <c:pt idx="5">
                  <c:v>44</c:v>
                </c:pt>
                <c:pt idx="6">
                  <c:v>62</c:v>
                </c:pt>
                <c:pt idx="7">
                  <c:v>57</c:v>
                </c:pt>
                <c:pt idx="8">
                  <c:v>107</c:v>
                </c:pt>
                <c:pt idx="9">
                  <c:v>79</c:v>
                </c:pt>
                <c:pt idx="10">
                  <c:v>115</c:v>
                </c:pt>
                <c:pt idx="11">
                  <c:v>198</c:v>
                </c:pt>
                <c:pt idx="12">
                  <c:v>120</c:v>
                </c:pt>
                <c:pt idx="13">
                  <c:v>142</c:v>
                </c:pt>
                <c:pt idx="14">
                  <c:v>81</c:v>
                </c:pt>
                <c:pt idx="15">
                  <c:v>61</c:v>
                </c:pt>
                <c:pt idx="16">
                  <c:v>74</c:v>
                </c:pt>
                <c:pt idx="17">
                  <c:v>89</c:v>
                </c:pt>
                <c:pt idx="18">
                  <c:v>73</c:v>
                </c:pt>
                <c:pt idx="19">
                  <c:v>77</c:v>
                </c:pt>
                <c:pt idx="20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656504"/>
        <c:axId val="237651800"/>
      </c:lineChart>
      <c:catAx>
        <c:axId val="237656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651800"/>
        <c:crosses val="autoZero"/>
        <c:auto val="1"/>
        <c:lblAlgn val="ctr"/>
        <c:lblOffset val="100"/>
        <c:noMultiLvlLbl val="0"/>
      </c:catAx>
      <c:valAx>
        <c:axId val="237651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656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76059589773501"/>
          <c:y val="3.3335675181988662E-2"/>
          <c:w val="0.69029175172547874"/>
          <c:h val="0.833838704273153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Complaints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99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3661</c:v>
                </c:pt>
                <c:pt idx="1">
                  <c:v>3840</c:v>
                </c:pt>
                <c:pt idx="2">
                  <c:v>4323</c:v>
                </c:pt>
                <c:pt idx="3">
                  <c:v>4646</c:v>
                </c:pt>
                <c:pt idx="4">
                  <c:v>4774</c:v>
                </c:pt>
                <c:pt idx="5">
                  <c:v>4676</c:v>
                </c:pt>
                <c:pt idx="6">
                  <c:v>3952</c:v>
                </c:pt>
                <c:pt idx="7">
                  <c:v>3932</c:v>
                </c:pt>
                <c:pt idx="8">
                  <c:v>3539</c:v>
                </c:pt>
                <c:pt idx="9">
                  <c:v>3850</c:v>
                </c:pt>
                <c:pt idx="10">
                  <c:v>2988</c:v>
                </c:pt>
                <c:pt idx="11">
                  <c:v>2741</c:v>
                </c:pt>
                <c:pt idx="12">
                  <c:v>2195</c:v>
                </c:pt>
                <c:pt idx="13">
                  <c:v>1936</c:v>
                </c:pt>
                <c:pt idx="14">
                  <c:v>1806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Petitions</c:v>
                </c:pt>
              </c:strCache>
            </c:strRef>
          </c:tx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99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2471</c:v>
                </c:pt>
                <c:pt idx="1">
                  <c:v>2761</c:v>
                </c:pt>
                <c:pt idx="2">
                  <c:v>3063</c:v>
                </c:pt>
                <c:pt idx="3">
                  <c:v>3005</c:v>
                </c:pt>
                <c:pt idx="4">
                  <c:v>2416</c:v>
                </c:pt>
                <c:pt idx="5">
                  <c:v>2628</c:v>
                </c:pt>
                <c:pt idx="6">
                  <c:v>1769</c:v>
                </c:pt>
                <c:pt idx="7">
                  <c:v>1641</c:v>
                </c:pt>
                <c:pt idx="8">
                  <c:v>1502</c:v>
                </c:pt>
                <c:pt idx="9">
                  <c:v>1567</c:v>
                </c:pt>
                <c:pt idx="10">
                  <c:v>1232</c:v>
                </c:pt>
                <c:pt idx="11">
                  <c:v>1221</c:v>
                </c:pt>
                <c:pt idx="12">
                  <c:v>1020</c:v>
                </c:pt>
                <c:pt idx="13">
                  <c:v>847</c:v>
                </c:pt>
                <c:pt idx="14">
                  <c:v>707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652976"/>
        <c:axId val="237656112"/>
      </c:lineChart>
      <c:catAx>
        <c:axId val="23765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656112"/>
        <c:crosses val="autoZero"/>
        <c:auto val="1"/>
        <c:lblAlgn val="ctr"/>
        <c:lblOffset val="100"/>
        <c:noMultiLvlLbl val="0"/>
      </c:catAx>
      <c:valAx>
        <c:axId val="237656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652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66167464361073"/>
          <c:y val="4.2294921468149817E-2"/>
          <c:w val="0.64216002837508612"/>
          <c:h val="0.85214514852310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Graduation Rates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0.57999999999999996</c:v>
                </c:pt>
                <c:pt idx="1">
                  <c:v>0.59</c:v>
                </c:pt>
                <c:pt idx="2">
                  <c:v>0.62</c:v>
                </c:pt>
                <c:pt idx="3">
                  <c:v>0.65</c:v>
                </c:pt>
                <c:pt idx="4">
                  <c:v>0.69</c:v>
                </c:pt>
                <c:pt idx="5">
                  <c:v>0.72</c:v>
                </c:pt>
                <c:pt idx="6">
                  <c:v>0.77</c:v>
                </c:pt>
                <c:pt idx="7">
                  <c:v>0.78</c:v>
                </c:pt>
                <c:pt idx="8">
                  <c:v>0.8</c:v>
                </c:pt>
                <c:pt idx="9">
                  <c:v>0.85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Arrest Rates</c:v>
                </c:pt>
              </c:strCache>
            </c:strRef>
          </c:tx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1">
                  <c:v>1</c:v>
                </c:pt>
                <c:pt idx="2">
                  <c:v>0.98</c:v>
                </c:pt>
                <c:pt idx="3">
                  <c:v>0.83</c:v>
                </c:pt>
                <c:pt idx="4">
                  <c:v>0.82</c:v>
                </c:pt>
                <c:pt idx="5">
                  <c:v>0.74</c:v>
                </c:pt>
                <c:pt idx="6">
                  <c:v>0.8</c:v>
                </c:pt>
                <c:pt idx="7">
                  <c:v>0.62</c:v>
                </c:pt>
                <c:pt idx="8">
                  <c:v>0.56999999999999995</c:v>
                </c:pt>
                <c:pt idx="9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7654152"/>
        <c:axId val="237649840"/>
      </c:lineChart>
      <c:catAx>
        <c:axId val="237654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649840"/>
        <c:crosses val="autoZero"/>
        <c:auto val="1"/>
        <c:lblAlgn val="ctr"/>
        <c:lblOffset val="100"/>
        <c:noMultiLvlLbl val="0"/>
      </c:catAx>
      <c:valAx>
        <c:axId val="237649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7654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0.46296</cdr:x>
      <cdr:y>0.05051</cdr:y>
    </cdr:from>
    <cdr:to>
      <cdr:x>0.66667</cdr:x>
      <cdr:y>0.20203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1676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dirty="0"/>
        </a:p>
      </cdr:txBody>
    </cdr:sp>
  </cdr:relSizeAnchor>
  <cdr:relSizeAnchor xmlns:cdr="http://schemas.openxmlformats.org/drawingml/2006/chartDrawing">
    <cdr:from>
      <cdr:x>0.49074</cdr:x>
      <cdr:y>0.05051</cdr:y>
    </cdr:from>
    <cdr:to>
      <cdr:x>0.75926</cdr:x>
      <cdr:y>0.21015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8600" y="228599"/>
          <a:ext cx="2209800" cy="722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School/Justice MOU Signed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0.10909</cdr:x>
      <cdr:y>0.62319</cdr:y>
    </cdr:from>
    <cdr:to>
      <cdr:x>0.34545</cdr:x>
      <cdr:y>0.75362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3276600"/>
          <a:ext cx="1981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OSS Alternatives &amp; Court Diversion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0.14545</cdr:x>
      <cdr:y>0.49275</cdr:y>
    </cdr:from>
    <cdr:to>
      <cdr:x>0.21364</cdr:x>
      <cdr:y>0.63768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1219200" y="2590800"/>
          <a:ext cx="571500" cy="762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0.31818</cdr:x>
      <cdr:y>0.47826</cdr:y>
    </cdr:from>
    <cdr:to>
      <cdr:x>0.47273</cdr:x>
      <cdr:y>0.55072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67000" y="2514600"/>
          <a:ext cx="1295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Quad C-ST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0.3</cdr:x>
      <cdr:y>0.45593</cdr:y>
    </cdr:from>
    <cdr:to>
      <cdr:x>0.32727</cdr:x>
      <cdr:y>0.50725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2514600" y="2397211"/>
          <a:ext cx="228600" cy="26978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0.10145</cdr:y>
    </cdr:from>
    <cdr:to>
      <cdr:x>0.72727</cdr:x>
      <cdr:y>0.23188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91000" y="533400"/>
          <a:ext cx="19050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System of Care: Collective Impact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0.54545</cdr:x>
      <cdr:y>0.18841</cdr:y>
    </cdr:from>
    <cdr:to>
      <cdr:x>0.59091</cdr:x>
      <cdr:y>0.33097</cdr:y>
    </cdr:to>
    <cdr:cxnSp macro="">
      <cdr:nvCxnSpPr>
        <cdr:cNvPr id="17" name="Straight Arrow Connector 16"/>
        <cdr:cNvCxnSpPr/>
      </cdr:nvCxnSpPr>
      <cdr:spPr>
        <a:xfrm xmlns:a="http://schemas.openxmlformats.org/drawingml/2006/main">
          <a:off x="4572000" y="990600"/>
          <a:ext cx="381000" cy="7495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0345-4F1D-4D44-9F01-07CFCA73A2A1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C0B8-C48B-4236-8E93-8D393A52E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4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jfcj.org/sites/default/files/SRO%20Brief.pdf" TargetMode="External"/><Relationship Id="rId3" Type="http://schemas.openxmlformats.org/officeDocument/2006/relationships/hyperlink" Target="http://www.schenectady.k12.ny.us/School_Climate_and_Safety/Studentsandpolice.pdf" TargetMode="External"/><Relationship Id="rId7" Type="http://schemas.openxmlformats.org/officeDocument/2006/relationships/hyperlink" Target="https://nasro.org/cms/wp-content/uploads/2013/11/NASRO-To-Protect-and-Educate-nosecurity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nasponline.org/resources/handouts/Framework_for_Safe_and_Successful_School_Environments.pdf" TargetMode="External"/><Relationship Id="rId5" Type="http://schemas.openxmlformats.org/officeDocument/2006/relationships/hyperlink" Target="https://www.ncjrs.gov/pdffiles1/ojjdp/book5.pdf" TargetMode="External"/><Relationship Id="rId4" Type="http://schemas.openxmlformats.org/officeDocument/2006/relationships/hyperlink" Target="http://www.orcpi.com/journal/June07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PURPOSE</a:t>
            </a:r>
            <a:r>
              <a:rPr lang="en-US" u="sng" baseline="0" dirty="0" smtClean="0"/>
              <a:t> OF SLIDE: </a:t>
            </a:r>
            <a:r>
              <a:rPr lang="en-US" baseline="0" dirty="0" smtClean="0"/>
              <a:t>Introduce the Positive Student Engagement Model by its definition.</a:t>
            </a:r>
          </a:p>
          <a:p>
            <a:endParaRPr lang="en-US" baseline="0" dirty="0" smtClean="0"/>
          </a:p>
          <a:p>
            <a:r>
              <a:rPr lang="en-US" u="sng" dirty="0" smtClean="0"/>
              <a:t>SUGGESTED</a:t>
            </a:r>
            <a:r>
              <a:rPr lang="en-US" u="sng" baseline="0" dirty="0" smtClean="0"/>
              <a:t> </a:t>
            </a:r>
            <a:r>
              <a:rPr lang="en-US" u="sng" dirty="0" smtClean="0"/>
              <a:t>TALKING POINTS: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characteristics of an effective SRO are directly linked to implementing a positive student engagement model on school campus.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By</a:t>
            </a:r>
            <a:r>
              <a:rPr lang="en-US" baseline="0" dirty="0" smtClean="0"/>
              <a:t> engaging students in positive ways, the SRO can break down barriers that would otherwise allow for communication that could include school safety concerns.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baseline="0" dirty="0" smtClean="0"/>
              <a:t>RESOURCES FOR DEVELOPING THIS DISCUSSION</a:t>
            </a:r>
            <a:r>
              <a:rPr lang="en-US" baseline="0" dirty="0" smtClean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Students and the Police: A Guide to Building Positive Relations Between Students and Law Enforcement Officers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  <a:hlinkClick r:id="rId3"/>
              </a:rPr>
              <a:t>http://www.schenectady.k12.ny.us/School_Climate_and_Safety/Studentsandpolice.pdf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Los Angeles County Department of Education, 2004, accessed April 30, 2014. 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Building Positive Police - Youth Relationships Via After School Programs at the School Site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  <a:hlinkClick r:id="rId4"/>
              </a:rPr>
              <a:t>http://www.orcpi.com/journal/June07.pdf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Clinton D.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Longacre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Ed.D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, June 2007, accessed April 30, 2014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Fostering School-Law Enforcement Partnerships,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September 2002,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  <a:hlinkClick r:id="rId5"/>
              </a:rPr>
              <a:t>https://www.ncjrs.gov/pdffiles1/ojjdp/book5.pdf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 accessed April 30, 2014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 Framework for Safe and Successful Schools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, 2013, National Association of School Psychologists, 2013,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  <a:hlinkClick r:id="rId6"/>
              </a:rPr>
              <a:t>http://www.nasponline.org/resources/handouts/Framework_for_Safe_and_Successful_School_Environments.pdf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 accessed April 30, 2014. 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To Protect and Educate: The School Resource Officer and the Prevention of Violence in Schools,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National Association of School Resource Officers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2012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  <a:hlinkClick r:id="rId7"/>
              </a:rPr>
              <a:t>https://nasro.org/cms/wp-content/uploads/2013/11/NASRO-To-Protect-and-Educate-nosecurity.pdf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 accessed April 30, 2014. 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School Resource Officers: Steps to Effective School-based Law Enforcement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, National Center Brief, Safe Schools Healthy Students, September 2013,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  <a:hlinkClick r:id="rId8"/>
              </a:rPr>
              <a:t>http://www.ncjfcj.org/sites/default/files/SRO%20Brief.pdf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accessed April 30, 2014.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121A0-6912-9649-9304-B7DA0AB669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10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8AC47D-3E1F-44CC-8394-BD11D532FC8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58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PURPOSE OF SLIDE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/>
              <a:t>To show the collective</a:t>
            </a:r>
            <a:r>
              <a:rPr lang="en-US" baseline="0" dirty="0" smtClean="0"/>
              <a:t> impact of private and public stakeholders in the creation of a separate agency designed to help the school system with their most troubled students.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SUGGESTED TALKING POINTS</a:t>
            </a:r>
            <a:r>
              <a:rPr lang="en-US" baseline="0" dirty="0" smtClean="0"/>
              <a:t>: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SRO’S in Clayton County can now refer to the System of Care in lieu of arrests where they will be assessed and a treatment plan developed and monitored. The SOC is led by a board of directors that consists of public and private leaders. There is a full time executive director, Monitor, and Outreach Director.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outcomes include a 83% improvement in behavior that in turn has improved reading and math scores by 23%.</a:t>
            </a:r>
          </a:p>
          <a:p>
            <a:endParaRPr lang="en-US" baseline="0" dirty="0" smtClean="0"/>
          </a:p>
          <a:p>
            <a:r>
              <a:rPr lang="en-US" u="sng" baseline="0" dirty="0" smtClean="0"/>
              <a:t>RESOURCES FOR DEVELOPING THIS DISCUSSION</a:t>
            </a:r>
            <a:r>
              <a:rPr lang="en-US" baseline="0" dirty="0" smtClean="0"/>
              <a:t>: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http://www.ssireview.org/articles/entry/collective_impact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121A0-6912-9649-9304-B7DA0AB669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0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6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8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86AA-F31F-498C-B398-DF08924F0DCF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B9CF-62C8-47EE-87B6-151D653B4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6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Teske@co.clayton.ga.u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64" y="376081"/>
            <a:ext cx="4343400" cy="264016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When Did Making Adults Mad Become A Crime?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"/>
            <a:ext cx="4419599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194" y="3016249"/>
            <a:ext cx="4343400" cy="3230563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Keeping Kids in School and Out of Courts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7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300"/>
              </p:ext>
            </p:extLst>
          </p:nvPr>
        </p:nvGraphicFramePr>
        <p:xfrm>
          <a:off x="6220496" y="0"/>
          <a:ext cx="5640946" cy="698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6155671" imgH="8464670" progId="Word.Document.12">
                  <p:embed/>
                </p:oleObj>
              </mc:Choice>
              <mc:Fallback>
                <p:oleObj name="Document" r:id="rId3" imgW="6155671" imgH="8464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0496" y="0"/>
                        <a:ext cx="5640946" cy="698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9788" y="347730"/>
            <a:ext cx="4530702" cy="125247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Backbone Agency Development Process</a:t>
            </a:r>
            <a:endParaRPr lang="en-US" sz="36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1864217"/>
            <a:ext cx="4852674" cy="44593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Schools do not have capacity to assess &amp; treat the causes of chronic disruptive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Community should bridge the schools and community resources through backbone agency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Backbone agency focuses on underlying needs where schools are prohibited or lack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Backbone agency should include the private and public sectors of the community.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596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5635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2" y="-2667005"/>
            <a:ext cx="6857999" cy="1219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260667" y="6375401"/>
            <a:ext cx="829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ST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86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74490"/>
              </p:ext>
            </p:extLst>
          </p:nvPr>
        </p:nvGraphicFramePr>
        <p:xfrm>
          <a:off x="98425" y="162818"/>
          <a:ext cx="5594038" cy="669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ocument" r:id="rId3" imgW="7244042" imgH="9652599" progId="Word.Document.12">
                  <p:embed/>
                </p:oleObj>
              </mc:Choice>
              <mc:Fallback>
                <p:oleObj name="Document" r:id="rId3" imgW="7244042" imgH="96525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162818"/>
                        <a:ext cx="5594038" cy="6695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28600"/>
              </p:ext>
            </p:extLst>
          </p:nvPr>
        </p:nvGraphicFramePr>
        <p:xfrm>
          <a:off x="5799138" y="167503"/>
          <a:ext cx="5791200" cy="375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75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57825" algn="l"/>
                        </a:tabLst>
                      </a:pPr>
                      <a:r>
                        <a:rPr lang="en-US" sz="1600" dirty="0">
                          <a:effectLst/>
                        </a:rPr>
                        <a:t>COMPONENT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57825" algn="l"/>
                        </a:tabLst>
                      </a:pPr>
                      <a:r>
                        <a:rPr lang="en-US" sz="1600" dirty="0">
                          <a:effectLst/>
                        </a:rPr>
                        <a:t>PURPOSE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457825" algn="l"/>
                        </a:tabLst>
                      </a:pPr>
                      <a:r>
                        <a:rPr lang="en-US" sz="1600" dirty="0">
                          <a:effectLst/>
                        </a:rPr>
                        <a:t>GOALS/CONDITIONS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8011456" y="1809751"/>
            <a:ext cx="1343025" cy="115252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60570" y="1879876"/>
            <a:ext cx="1343025" cy="1152525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60570" y="2143332"/>
            <a:ext cx="1343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995153" y="2025098"/>
            <a:ext cx="14192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&amp; How on implementation &amp; oversight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3364" y="1204084"/>
            <a:ext cx="2442408" cy="2543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647654" y="1415774"/>
            <a:ext cx="2516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collects it?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it collected?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it used?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it reported?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quality control meetings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attends?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often?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Performance measures?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outcome measures?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process for modifications?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75113" y="4572000"/>
            <a:ext cx="0" cy="1524000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8680250" y="531175"/>
            <a:ext cx="2719" cy="1278576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H="1">
            <a:off x="10522226" y="441050"/>
            <a:ext cx="1313" cy="776287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8" name="Oval 17"/>
          <p:cNvSpPr/>
          <p:nvPr/>
        </p:nvSpPr>
        <p:spPr>
          <a:xfrm>
            <a:off x="6640494" y="4388126"/>
            <a:ext cx="2933700" cy="1900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13350" y="3032401"/>
            <a:ext cx="549383" cy="153959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238504" y="2962276"/>
            <a:ext cx="475198" cy="1422335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 flipH="1">
            <a:off x="9351013" y="3770675"/>
            <a:ext cx="1503556" cy="1073546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6640494" y="4844221"/>
            <a:ext cx="29257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INTER-AGENCY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AGREEMENT/MOU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2598738" y="386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598738" y="4318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3" name="Straight Arrow Connector 32"/>
          <p:cNvCxnSpPr>
            <a:endCxn id="10" idx="0"/>
          </p:cNvCxnSpPr>
          <p:nvPr/>
        </p:nvCxnSpPr>
        <p:spPr>
          <a:xfrm>
            <a:off x="6813350" y="454026"/>
            <a:ext cx="18733" cy="1425850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1747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4" y="1358693"/>
            <a:ext cx="5791199" cy="414061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Children respond to what they see and hear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13" y="0"/>
            <a:ext cx="5806187" cy="6858000"/>
          </a:xfrm>
        </p:spPr>
      </p:pic>
    </p:spTree>
    <p:extLst>
      <p:ext uri="{BB962C8B-B14F-4D97-AF65-F5344CB8AC3E}">
        <p14:creationId xmlns:p14="http://schemas.microsoft.com/office/powerpoint/2010/main" val="33882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730" y="66502"/>
            <a:ext cx="10320271" cy="425861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Steve.Teske@co.clayton.ga.us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Twitter @</a:t>
            </a:r>
            <a:r>
              <a:rPr lang="en-US" dirty="0" err="1" smtClean="0"/>
              <a:t>scteskelaw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Facebook</a:t>
            </a:r>
            <a:br>
              <a:rPr lang="en-US" dirty="0" smtClean="0"/>
            </a:br>
            <a:r>
              <a:rPr lang="en-US" dirty="0" err="1" smtClean="0"/>
              <a:t>Linkedin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Phone (770) 477-3260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Geniene Lewis, Judicial Assistant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96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3200" dirty="0"/>
              <a:t>IMPACT OF SRO WITH &amp; WITHOUT MOU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3962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SRO Program Begins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4200" y="4800600"/>
            <a:ext cx="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62600" y="2057400"/>
            <a:ext cx="533400" cy="6096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7100" y="1905001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Negotiations Begin on MOU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53000" y="2362200"/>
            <a:ext cx="533400" cy="152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19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41621" cy="4899191"/>
          </a:xfrm>
          <a:solidFill>
            <a:schemeClr val="accent4">
              <a:lumMod val="20000"/>
              <a:lumOff val="80000"/>
            </a:schemeClr>
          </a:solidFill>
          <a:ln cmpd="sng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0" dirty="0" smtClean="0"/>
              <a:t>The process of enabling the participation of students to improve school safety and climate using positive behavioral techniques, practices, and interventions that yields a willingness, capacity, and opportunity to safely participate in the prevention and solving of discipline and safety concerns</a:t>
            </a:r>
            <a:endParaRPr lang="en-US" b="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6299200" y="1"/>
            <a:ext cx="5892800" cy="47275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899191"/>
            <a:ext cx="12192000" cy="1958809"/>
          </a:xfrm>
          <a:solidFill>
            <a:schemeClr val="accent4">
              <a:lumMod val="20000"/>
              <a:lumOff val="80000"/>
            </a:schemeClr>
          </a:solidFill>
          <a:ln cmpd="sng">
            <a:noFill/>
          </a:ln>
        </p:spPr>
        <p:txBody>
          <a:bodyPr>
            <a:normAutofit lnSpcReduction="10000"/>
          </a:bodyPr>
          <a:lstStyle/>
          <a:p>
            <a:pPr algn="ctr"/>
            <a:endParaRPr lang="en-US" sz="4267" b="1" dirty="0" smtClean="0"/>
          </a:p>
          <a:p>
            <a:pPr algn="ctr"/>
            <a:r>
              <a:rPr lang="en-US" sz="4267" b="1" dirty="0" smtClean="0"/>
              <a:t>THE </a:t>
            </a:r>
            <a:r>
              <a:rPr lang="en-US" sz="4267" b="1" dirty="0"/>
              <a:t>POSITIVE STUDENT ENGAGEMENT MODEL FOR SCHOOL POLICING: A DEFINITION</a:t>
            </a:r>
            <a:endParaRPr lang="en-US" sz="4267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1622" y="0"/>
            <a:ext cx="6150378" cy="489919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60667" y="6375401"/>
            <a:ext cx="8297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+mj-lt"/>
              </a:rPr>
              <a:t>ST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13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686800" cy="1066800"/>
          </a:xfrm>
        </p:spPr>
        <p:txBody>
          <a:bodyPr/>
          <a:lstStyle/>
          <a:p>
            <a:r>
              <a:rPr lang="en-US" dirty="0" smtClean="0"/>
              <a:t>Best Practices Improves Safety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05000" y="1905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3000" y="17067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Reform Begins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62500" y="2353064"/>
            <a:ext cx="381000" cy="420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9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84856" y="4971244"/>
            <a:ext cx="8660184" cy="150575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Don’t Let Appearances Fool You!</a:t>
            </a:r>
            <a:br>
              <a:rPr lang="en-US" dirty="0" smtClean="0"/>
            </a:br>
            <a:r>
              <a:rPr lang="en-US" sz="1400" dirty="0" smtClean="0"/>
              <a:t>2013 </a:t>
            </a:r>
            <a:r>
              <a:rPr lang="en-US" sz="1400" dirty="0"/>
              <a:t>data as compared to the same measures in 2002</a:t>
            </a:r>
            <a:endParaRPr lang="en-US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28033" y="304800"/>
            <a:ext cx="10380373" cy="466644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/>
              <a:t>80% decrease in average daily detention population (ADP)</a:t>
            </a:r>
          </a:p>
          <a:p>
            <a:pPr>
              <a:defRPr/>
            </a:pPr>
            <a:r>
              <a:rPr lang="en-US" sz="3200" dirty="0"/>
              <a:t>75% reduction in ADP of minority youth</a:t>
            </a:r>
          </a:p>
          <a:p>
            <a:pPr>
              <a:defRPr/>
            </a:pPr>
            <a:r>
              <a:rPr lang="en-US" sz="3200" dirty="0"/>
              <a:t>47% reduction in average length of stay </a:t>
            </a:r>
          </a:p>
          <a:p>
            <a:pPr>
              <a:defRPr/>
            </a:pPr>
            <a:r>
              <a:rPr lang="en-US" sz="3200" dirty="0"/>
              <a:t>Felony re-arrest (prior to adjudication) is 0%</a:t>
            </a:r>
          </a:p>
          <a:p>
            <a:pPr>
              <a:defRPr/>
            </a:pPr>
            <a:r>
              <a:rPr lang="en-US" sz="3200" dirty="0"/>
              <a:t>72% fewer commitments to state custody</a:t>
            </a:r>
          </a:p>
          <a:p>
            <a:pPr>
              <a:defRPr/>
            </a:pPr>
            <a:r>
              <a:rPr lang="en-US" sz="3200" dirty="0"/>
              <a:t>66% fewer commitments of minority youth, BUT a</a:t>
            </a:r>
          </a:p>
          <a:p>
            <a:pPr>
              <a:defRPr/>
            </a:pPr>
            <a:r>
              <a:rPr lang="en-US" sz="3200" dirty="0"/>
              <a:t>72% reduction in formal petitions </a:t>
            </a:r>
          </a:p>
          <a:p>
            <a:pPr>
              <a:defRPr/>
            </a:pPr>
            <a:r>
              <a:rPr lang="en-US" sz="3200" dirty="0"/>
              <a:t>62% reduction in complaints</a:t>
            </a:r>
          </a:p>
          <a:p>
            <a:pPr marL="0" indent="0">
              <a:buNone/>
              <a:defRPr/>
            </a:pPr>
            <a:endParaRPr lang="en-US" sz="3200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72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15400" cy="1020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Keeping Kids in School, Out of Court, Improves Community Safety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1828801" y="1219200"/>
          <a:ext cx="8382001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43200" y="26670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Protocol Begins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29000" y="3251775"/>
            <a:ext cx="381000" cy="3646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57600" y="3962401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JDAI Begins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810000" y="3616412"/>
            <a:ext cx="76200" cy="42218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5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25308"/>
              </p:ext>
            </p:extLst>
          </p:nvPr>
        </p:nvGraphicFramePr>
        <p:xfrm>
          <a:off x="4765184" y="-1"/>
          <a:ext cx="7426816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3" imgW="7557012" imgH="8673142" progId="Word.Document.12">
                  <p:embed/>
                </p:oleObj>
              </mc:Choice>
              <mc:Fallback>
                <p:oleObj name="Document" r:id="rId3" imgW="7557012" imgH="86731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5184" y="-1"/>
                        <a:ext cx="7426816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0456" y="1"/>
            <a:ext cx="4262907" cy="16356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School-Justice Stakeholder Group Decision Chart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70456" y="1841680"/>
            <a:ext cx="3631843" cy="47780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Rule One: School-Justice Partners responsible for school, law enforcement, and court decision-making are mandatory voting members;</a:t>
            </a:r>
          </a:p>
          <a:p>
            <a:r>
              <a:rPr lang="en-US" sz="2000" dirty="0" smtClean="0"/>
              <a:t>Rule Two: Only those providing financial or in-kind support have voting authority;</a:t>
            </a:r>
          </a:p>
          <a:p>
            <a:r>
              <a:rPr lang="en-US" sz="2000" dirty="0" smtClean="0"/>
              <a:t>Rule Three: All others are advisory members; and</a:t>
            </a:r>
          </a:p>
          <a:p>
            <a:r>
              <a:rPr lang="en-US" sz="2000" dirty="0" smtClean="0"/>
              <a:t>Rule Four: School-Justice Partners may veto decisions affecting school, law enforcement, and court regulatory or legal authority.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955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42057"/>
              </p:ext>
            </p:extLst>
          </p:nvPr>
        </p:nvGraphicFramePr>
        <p:xfrm>
          <a:off x="1597820" y="931070"/>
          <a:ext cx="9141015" cy="5014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9400894" imgH="7482101" progId="Word.Document.12">
                  <p:embed/>
                </p:oleObj>
              </mc:Choice>
              <mc:Fallback>
                <p:oleObj name="Document" r:id="rId3" imgW="9400894" imgH="74821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7820" y="931070"/>
                        <a:ext cx="9141015" cy="5014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4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91031"/>
              </p:ext>
            </p:extLst>
          </p:nvPr>
        </p:nvGraphicFramePr>
        <p:xfrm>
          <a:off x="0" y="98425"/>
          <a:ext cx="12191999" cy="675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3" imgW="10028221" imgH="6111373" progId="Word.Document.12">
                  <p:embed/>
                </p:oleObj>
              </mc:Choice>
              <mc:Fallback>
                <p:oleObj name="Document" r:id="rId3" imgW="10028221" imgH="6111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8425"/>
                        <a:ext cx="12191999" cy="675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41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695</Words>
  <Application>Microsoft Office PowerPoint</Application>
  <PresentationFormat>Widescreen</PresentationFormat>
  <Paragraphs>90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Times New Roman</vt:lpstr>
      <vt:lpstr>Office Theme</vt:lpstr>
      <vt:lpstr>Document</vt:lpstr>
      <vt:lpstr>When Did Making Adults Mad Become A Crime?</vt:lpstr>
      <vt:lpstr>IMPACT OF SRO WITH &amp; WITHOUT MOU</vt:lpstr>
      <vt:lpstr>The process of enabling the participation of students to improve school safety and climate using positive behavioral techniques, practices, and interventions that yields a willingness, capacity, and opportunity to safely participate in the prevention and solving of discipline and safety concerns</vt:lpstr>
      <vt:lpstr>Best Practices Improves Safety</vt:lpstr>
      <vt:lpstr>Don’t Let Appearances Fool You! 2013 data as compared to the same measures in 2002</vt:lpstr>
      <vt:lpstr>Keeping Kids in School, Out of Court, Improves Community Safety</vt:lpstr>
      <vt:lpstr>School-Justice Stakeholder Group Decision Chart</vt:lpstr>
      <vt:lpstr>PowerPoint Presentation</vt:lpstr>
      <vt:lpstr>PowerPoint Presentation</vt:lpstr>
      <vt:lpstr>Backbone Agency Development Process</vt:lpstr>
      <vt:lpstr>PowerPoint Presentation</vt:lpstr>
      <vt:lpstr>PowerPoint Presentation</vt:lpstr>
      <vt:lpstr>Children respond to what they see and hear</vt:lpstr>
      <vt:lpstr>Steve.Teske@co.clayton.ga.us Twitter @scteskelaw Facebook Linkedin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Steven Teske</dc:creator>
  <cp:lastModifiedBy>Steven Teske</cp:lastModifiedBy>
  <cp:revision>16</cp:revision>
  <dcterms:created xsi:type="dcterms:W3CDTF">2014-10-05T20:28:11Z</dcterms:created>
  <dcterms:modified xsi:type="dcterms:W3CDTF">2014-10-06T12:58:20Z</dcterms:modified>
</cp:coreProperties>
</file>