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04" r:id="rId2"/>
    <p:sldId id="324" r:id="rId3"/>
    <p:sldId id="423" r:id="rId4"/>
    <p:sldId id="424" r:id="rId5"/>
    <p:sldId id="426" r:id="rId6"/>
    <p:sldId id="425" r:id="rId7"/>
  </p:sldIdLst>
  <p:sldSz cx="9144000" cy="6858000" type="screen4x3"/>
  <p:notesSz cx="7023100" cy="93091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vid Osher" initials="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9A1"/>
    <a:srgbClr val="515A67"/>
    <a:srgbClr val="A3C2CD"/>
    <a:srgbClr val="B3DEFF"/>
    <a:srgbClr val="A6B4CA"/>
    <a:srgbClr val="E1F2FF"/>
    <a:srgbClr val="002E50"/>
    <a:srgbClr val="495C77"/>
    <a:srgbClr val="5976AF"/>
    <a:srgbClr val="C8E6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4" autoAdjust="0"/>
    <p:restoredTop sz="94600" autoAdjust="0"/>
  </p:normalViewPr>
  <p:slideViewPr>
    <p:cSldViewPr snapToGrid="0">
      <p:cViewPr varScale="1">
        <p:scale>
          <a:sx n="70" d="100"/>
          <a:sy n="70" d="100"/>
        </p:scale>
        <p:origin x="-1380" y="-186"/>
      </p:cViewPr>
      <p:guideLst>
        <p:guide orient="horz" pos="768"/>
        <p:guide orient="horz" pos="672"/>
        <p:guide orient="horz" pos="720"/>
        <p:guide pos="816"/>
        <p:guide pos="1680"/>
        <p:guide pos="672"/>
        <p:guide pos="4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584" y="-78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990B76-63BE-4018-9C55-D09C389F7314}" type="doc">
      <dgm:prSet loTypeId="urn:microsoft.com/office/officeart/2005/8/layout/arrow2" loCatId="process" qsTypeId="urn:microsoft.com/office/officeart/2005/8/quickstyle/3d4" qsCatId="3D" csTypeId="urn:microsoft.com/office/officeart/2005/8/colors/accent2_4" csCatId="accent2" phldr="1"/>
      <dgm:spPr/>
    </dgm:pt>
    <dgm:pt modelId="{D0F49895-AF2A-453E-BA60-929607DEB41F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accent2">
                  <a:lumMod val="50000"/>
                </a:schemeClr>
              </a:solidFill>
            </a:rPr>
            <a:t>Enhanced Capacity to Realize Better Outcomes</a:t>
          </a:r>
          <a:endParaRPr lang="en-US" sz="2000" b="1" dirty="0">
            <a:solidFill>
              <a:schemeClr val="accent2">
                <a:lumMod val="50000"/>
              </a:schemeClr>
            </a:solidFill>
          </a:endParaRPr>
        </a:p>
      </dgm:t>
    </dgm:pt>
    <dgm:pt modelId="{619F1617-EA5B-4ED1-9C5D-61E67E86E58E}" type="parTrans" cxnId="{CFEB9252-A9E8-4C37-9D66-C3EC207AF553}">
      <dgm:prSet/>
      <dgm:spPr/>
      <dgm:t>
        <a:bodyPr/>
        <a:lstStyle/>
        <a:p>
          <a:endParaRPr lang="en-US"/>
        </a:p>
      </dgm:t>
    </dgm:pt>
    <dgm:pt modelId="{A489603D-8A95-482A-B78F-DB79872154D3}" type="sibTrans" cxnId="{CFEB9252-A9E8-4C37-9D66-C3EC207AF553}">
      <dgm:prSet/>
      <dgm:spPr/>
      <dgm:t>
        <a:bodyPr/>
        <a:lstStyle/>
        <a:p>
          <a:endParaRPr lang="en-US"/>
        </a:p>
      </dgm:t>
    </dgm:pt>
    <dgm:pt modelId="{4C6EB102-6B86-4C9F-80B9-606AF6471CD1}" type="pres">
      <dgm:prSet presAssocID="{13990B76-63BE-4018-9C55-D09C389F7314}" presName="arrowDiagram" presStyleCnt="0">
        <dgm:presLayoutVars>
          <dgm:chMax val="5"/>
          <dgm:dir/>
          <dgm:resizeHandles val="exact"/>
        </dgm:presLayoutVars>
      </dgm:prSet>
      <dgm:spPr/>
    </dgm:pt>
    <dgm:pt modelId="{54E54EA8-05F5-43E3-8338-4F7803889DA4}" type="pres">
      <dgm:prSet presAssocID="{13990B76-63BE-4018-9C55-D09C389F7314}" presName="arrow" presStyleLbl="bgShp" presStyleIdx="0" presStyleCnt="1" custLinFactNeighborX="-16250" custLinFactNeighborY="-1333"/>
      <dgm:spPr/>
    </dgm:pt>
    <dgm:pt modelId="{72944C04-8F17-4955-85B6-15C58143BAAE}" type="pres">
      <dgm:prSet presAssocID="{13990B76-63BE-4018-9C55-D09C389F7314}" presName="arrowDiagram1" presStyleCnt="0">
        <dgm:presLayoutVars>
          <dgm:bulletEnabled val="1"/>
        </dgm:presLayoutVars>
      </dgm:prSet>
      <dgm:spPr/>
    </dgm:pt>
    <dgm:pt modelId="{7A5E0481-FC81-4456-9035-9D978EA38DF1}" type="pres">
      <dgm:prSet presAssocID="{D0F49895-AF2A-453E-BA60-929607DEB41F}" presName="bullet1" presStyleLbl="node1" presStyleIdx="0" presStyleCnt="1"/>
      <dgm:spPr/>
    </dgm:pt>
    <dgm:pt modelId="{27480BC8-CB5B-4F56-925B-DDD0ABFEFEAC}" type="pres">
      <dgm:prSet presAssocID="{D0F49895-AF2A-453E-BA60-929607DEB41F}" presName="textBox1" presStyleLbl="revTx" presStyleIdx="0" presStyleCnt="1" custScaleX="110539" custScaleY="29539" custLinFactNeighborX="66380" custLinFactNeighborY="-148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545C41-2CFB-BB4A-8485-434E2E3F5D23}" type="presOf" srcId="{13990B76-63BE-4018-9C55-D09C389F7314}" destId="{4C6EB102-6B86-4C9F-80B9-606AF6471CD1}" srcOrd="0" destOrd="0" presId="urn:microsoft.com/office/officeart/2005/8/layout/arrow2"/>
    <dgm:cxn modelId="{774C8856-B10C-424B-B792-630D30E72F77}" type="presOf" srcId="{D0F49895-AF2A-453E-BA60-929607DEB41F}" destId="{27480BC8-CB5B-4F56-925B-DDD0ABFEFEAC}" srcOrd="0" destOrd="0" presId="urn:microsoft.com/office/officeart/2005/8/layout/arrow2"/>
    <dgm:cxn modelId="{CFEB9252-A9E8-4C37-9D66-C3EC207AF553}" srcId="{13990B76-63BE-4018-9C55-D09C389F7314}" destId="{D0F49895-AF2A-453E-BA60-929607DEB41F}" srcOrd="0" destOrd="0" parTransId="{619F1617-EA5B-4ED1-9C5D-61E67E86E58E}" sibTransId="{A489603D-8A95-482A-B78F-DB79872154D3}"/>
    <dgm:cxn modelId="{E00C2093-ABAD-D64D-B0C3-0F66E54AE0CE}" type="presParOf" srcId="{4C6EB102-6B86-4C9F-80B9-606AF6471CD1}" destId="{54E54EA8-05F5-43E3-8338-4F7803889DA4}" srcOrd="0" destOrd="0" presId="urn:microsoft.com/office/officeart/2005/8/layout/arrow2"/>
    <dgm:cxn modelId="{138083D2-0763-8E40-94C7-A488E76CE6F8}" type="presParOf" srcId="{4C6EB102-6B86-4C9F-80B9-606AF6471CD1}" destId="{72944C04-8F17-4955-85B6-15C58143BAAE}" srcOrd="1" destOrd="0" presId="urn:microsoft.com/office/officeart/2005/8/layout/arrow2"/>
    <dgm:cxn modelId="{AC515F16-A719-1E4A-99BF-F733CCBF746D}" type="presParOf" srcId="{72944C04-8F17-4955-85B6-15C58143BAAE}" destId="{7A5E0481-FC81-4456-9035-9D978EA38DF1}" srcOrd="0" destOrd="0" presId="urn:microsoft.com/office/officeart/2005/8/layout/arrow2"/>
    <dgm:cxn modelId="{3DAD6087-96AD-6D48-A770-CA3068D4D9DE}" type="presParOf" srcId="{72944C04-8F17-4955-85B6-15C58143BAAE}" destId="{27480BC8-CB5B-4F56-925B-DDD0ABFEFEAC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E54EA8-05F5-43E3-8338-4F7803889DA4}">
      <dsp:nvSpPr>
        <dsp:cNvPr id="0" name=""/>
        <dsp:cNvSpPr/>
      </dsp:nvSpPr>
      <dsp:spPr>
        <a:xfrm>
          <a:off x="0" y="0"/>
          <a:ext cx="6217920" cy="38862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5E0481-FC81-4456-9035-9D978EA38DF1}">
      <dsp:nvSpPr>
        <dsp:cNvPr id="0" name=""/>
        <dsp:cNvSpPr/>
      </dsp:nvSpPr>
      <dsp:spPr>
        <a:xfrm>
          <a:off x="5254812" y="788121"/>
          <a:ext cx="460126" cy="460126"/>
        </a:xfrm>
        <a:prstGeom prst="ellipse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480BC8-CB5B-4F56-925B-DDD0ABFEFEAC}">
      <dsp:nvSpPr>
        <dsp:cNvPr id="0" name=""/>
        <dsp:cNvSpPr/>
      </dsp:nvSpPr>
      <dsp:spPr>
        <a:xfrm>
          <a:off x="4489709" y="1602470"/>
          <a:ext cx="2749290" cy="847183"/>
        </a:xfrm>
        <a:prstGeom prst="round2Diag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43811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accent2">
                  <a:lumMod val="50000"/>
                </a:schemeClr>
              </a:solidFill>
            </a:rPr>
            <a:t>Enhanced Capacity to Realize Better Outcomes</a:t>
          </a:r>
          <a:endParaRPr lang="en-US" sz="20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4531065" y="1643826"/>
        <a:ext cx="2666578" cy="7644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1" tIns="46650" rIns="93301" bIns="46650" numCol="1" anchor="t" anchorCtr="0" compatLnSpc="1">
            <a:prstTxWarp prst="textNoShape">
              <a:avLst/>
            </a:prstTxWarp>
          </a:bodyPr>
          <a:lstStyle>
            <a:lvl1pPr algn="l" defTabSz="93167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863" y="0"/>
            <a:ext cx="30432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1" tIns="46650" rIns="93301" bIns="46650" numCol="1" anchor="t" anchorCtr="0" compatLnSpc="1">
            <a:prstTxWarp prst="textNoShape">
              <a:avLst/>
            </a:prstTxWarp>
          </a:bodyPr>
          <a:lstStyle>
            <a:lvl1pPr algn="r" defTabSz="93167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5550"/>
            <a:ext cx="30432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1" tIns="46650" rIns="93301" bIns="46650" numCol="1" anchor="b" anchorCtr="0" compatLnSpc="1">
            <a:prstTxWarp prst="textNoShape">
              <a:avLst/>
            </a:prstTxWarp>
          </a:bodyPr>
          <a:lstStyle>
            <a:lvl1pPr algn="l" defTabSz="93167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863" y="8845550"/>
            <a:ext cx="30432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1" tIns="46650" rIns="93301" bIns="46650" numCol="1" anchor="b" anchorCtr="0" compatLnSpc="1">
            <a:prstTxWarp prst="textNoShape">
              <a:avLst/>
            </a:prstTxWarp>
          </a:bodyPr>
          <a:lstStyle>
            <a:lvl1pPr algn="r" defTabSz="931670">
              <a:defRPr sz="1200"/>
            </a:lvl1pPr>
          </a:lstStyle>
          <a:p>
            <a:pPr>
              <a:defRPr/>
            </a:pPr>
            <a:fld id="{E9142C46-C830-48F1-843D-269C091940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2533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pPr>
              <a:defRPr/>
            </a:pPr>
            <a:fld id="{F6D671F5-BA55-48E2-84D0-A95858047774}" type="datetimeFigureOut">
              <a:rPr lang="en-US"/>
              <a:pPr>
                <a:defRPr/>
              </a:pPr>
              <a:t>10/6/2014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3263" y="4422775"/>
            <a:ext cx="5616575" cy="4187825"/>
          </a:xfrm>
          <a:prstGeom prst="rect">
            <a:avLst/>
          </a:prstGeom>
        </p:spPr>
        <p:txBody>
          <a:bodyPr vert="horz" lIns="91577" tIns="45789" rIns="91577" bIns="457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pPr>
              <a:defRPr/>
            </a:pPr>
            <a:fld id="{870DF3D4-18FE-4199-AB6A-1C339ACCB3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0906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A52391-D256-477B-9E2D-31F0A9A78A1B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92321EF-9A30-4260-8A45-E36558A0402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5DAEAC-CE60-4839-9328-35324E7BB5B8}" type="slidenum">
              <a:rPr lang="en-US" smtClean="0"/>
              <a:pPr/>
              <a:t>6</a:t>
            </a:fld>
            <a:endParaRPr lang="en-US" dirty="0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AERA Conference 2007_Template_PowerPoint_Graphic_Columns Slice_032707"/>
          <p:cNvPicPr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304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2209800" y="1219200"/>
            <a:ext cx="6934200" cy="563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6" name="Picture 22" descr="LeftStacked_blue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8588" y="5867400"/>
            <a:ext cx="1909762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24"/>
          <p:cNvSpPr>
            <a:spLocks noChangeShapeType="1"/>
          </p:cNvSpPr>
          <p:nvPr userDrawn="1"/>
        </p:nvSpPr>
        <p:spPr bwMode="auto">
          <a:xfrm flipV="1">
            <a:off x="2208213" y="0"/>
            <a:ext cx="0" cy="6858000"/>
          </a:xfrm>
          <a:prstGeom prst="line">
            <a:avLst/>
          </a:prstGeom>
          <a:noFill/>
          <a:ln w="152400">
            <a:solidFill>
              <a:srgbClr val="7C93B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3810" name="Rectangle 1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667000" y="3886200"/>
            <a:ext cx="5105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rgbClr val="3E5E8D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3811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2667000" y="1924050"/>
            <a:ext cx="5791200" cy="1470025"/>
          </a:xfrm>
        </p:spPr>
        <p:txBody>
          <a:bodyPr anchor="ctr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152400"/>
            <a:ext cx="1771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200" y="152400"/>
            <a:ext cx="5162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067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828800"/>
            <a:ext cx="7772400" cy="14097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0600" y="3390900"/>
            <a:ext cx="7772400" cy="1409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524000"/>
            <a:ext cx="3429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524000"/>
            <a:ext cx="3429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1252538"/>
            <a:ext cx="1298575" cy="56054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8D1DE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152400"/>
            <a:ext cx="7086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524000"/>
            <a:ext cx="7010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Bullet 1</a:t>
            </a:r>
          </a:p>
          <a:p>
            <a:pPr lvl="1"/>
            <a:r>
              <a:rPr lang="en-US" smtClean="0"/>
              <a:t>Bullet 2</a:t>
            </a:r>
          </a:p>
          <a:p>
            <a:pPr lvl="2"/>
            <a:r>
              <a:rPr lang="en-US" smtClean="0"/>
              <a:t>Bullet 3</a:t>
            </a:r>
          </a:p>
          <a:p>
            <a:pPr lvl="3"/>
            <a:r>
              <a:rPr lang="en-US" smtClean="0"/>
              <a:t>Bullet 4</a:t>
            </a:r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auto">
          <a:xfrm flipV="1">
            <a:off x="1371600" y="0"/>
            <a:ext cx="0" cy="6858000"/>
          </a:xfrm>
          <a:prstGeom prst="line">
            <a:avLst/>
          </a:prstGeom>
          <a:noFill/>
          <a:ln w="152400">
            <a:solidFill>
              <a:srgbClr val="7C93B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2055" name="Picture 19" descr="LeftStacked_blu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36525" y="6169025"/>
            <a:ext cx="1077913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23" descr="AERA Conference 2007_Template_PowerPoint_Graphic_Columns Small_032707"/>
          <p:cNvPicPr>
            <a:picLocks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1298575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9" name="Line 15"/>
          <p:cNvSpPr>
            <a:spLocks noChangeShapeType="1"/>
          </p:cNvSpPr>
          <p:nvPr/>
        </p:nvSpPr>
        <p:spPr bwMode="auto">
          <a:xfrm rot="16200000" flipV="1">
            <a:off x="4572000" y="-3352800"/>
            <a:ext cx="0" cy="9144000"/>
          </a:xfrm>
          <a:prstGeom prst="line">
            <a:avLst/>
          </a:prstGeom>
          <a:noFill/>
          <a:ln w="76200">
            <a:solidFill>
              <a:srgbClr val="3E5E8D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3E5E8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3E5E8D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3E5E8D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3E5E8D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3E5E8D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rgbClr val="3E5E8D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rgbClr val="3E5E8D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rgbClr val="3E5E8D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rgbClr val="3E5E8D"/>
          </a:solidFill>
          <a:latin typeface="Arial" charset="0"/>
        </a:defRPr>
      </a:lvl9pPr>
    </p:titleStyle>
    <p:bodyStyle>
      <a:lvl1pPr marL="282575" indent="-282575" algn="l" rtl="0" eaLnBrk="0" fontAlgn="base" hangingPunct="0">
        <a:lnSpc>
          <a:spcPct val="90000"/>
        </a:lnSpc>
        <a:spcBef>
          <a:spcPct val="30000"/>
        </a:spcBef>
        <a:spcAft>
          <a:spcPct val="30000"/>
        </a:spcAft>
        <a:buClr>
          <a:srgbClr val="3E5E8D"/>
        </a:buClr>
        <a:buFont typeface="Wingdings" pitchFamily="2" charset="2"/>
        <a:buChar char="§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6125" indent="-349250" algn="l" rtl="0" eaLnBrk="0" fontAlgn="base" hangingPunct="0">
        <a:lnSpc>
          <a:spcPct val="90000"/>
        </a:lnSpc>
        <a:spcBef>
          <a:spcPct val="0"/>
        </a:spcBef>
        <a:spcAft>
          <a:spcPct val="30000"/>
        </a:spcAft>
        <a:buClr>
          <a:srgbClr val="3E5E8D"/>
        </a:buClr>
        <a:buFont typeface="Times New Roman" pitchFamily="18" charset="0"/>
        <a:buChar char="–"/>
        <a:defRPr sz="2400">
          <a:solidFill>
            <a:schemeClr val="tx1"/>
          </a:solidFill>
          <a:latin typeface="+mn-lt"/>
        </a:defRPr>
      </a:lvl2pPr>
      <a:lvl3pPr marL="1143000" indent="-282575" algn="l" rtl="0" eaLnBrk="0" fontAlgn="base" hangingPunct="0">
        <a:lnSpc>
          <a:spcPct val="90000"/>
        </a:lnSpc>
        <a:spcBef>
          <a:spcPct val="0"/>
        </a:spcBef>
        <a:spcAft>
          <a:spcPct val="30000"/>
        </a:spcAft>
        <a:buClr>
          <a:srgbClr val="3E5E8D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0"/>
        </a:spcBef>
        <a:spcAft>
          <a:spcPct val="10000"/>
        </a:spcAft>
        <a:buClr>
          <a:srgbClr val="3E5E8D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ct val="0"/>
        </a:spcBef>
        <a:spcAft>
          <a:spcPct val="1000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90000"/>
        </a:lnSpc>
        <a:spcBef>
          <a:spcPct val="0"/>
        </a:spcBef>
        <a:spcAft>
          <a:spcPct val="1000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0"/>
        </a:spcBef>
        <a:spcAft>
          <a:spcPct val="1000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0"/>
        </a:spcBef>
        <a:spcAft>
          <a:spcPct val="1000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0"/>
        </a:spcBef>
        <a:spcAft>
          <a:spcPct val="1000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Social &amp; Emotional Learning </a:t>
            </a:r>
            <a:br>
              <a:rPr lang="en-US" sz="3200" dirty="0" smtClean="0"/>
            </a:br>
            <a:r>
              <a:rPr lang="en-US" sz="3200" dirty="0" smtClean="0"/>
              <a:t>Multi-Tiered Systems of Support</a:t>
            </a:r>
            <a:endParaRPr lang="en-US" sz="3200" dirty="0"/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1800" dirty="0" smtClean="0"/>
              <a:t>David Osher</a:t>
            </a:r>
            <a:endParaRPr lang="en-US" sz="1800" dirty="0" smtClean="0"/>
          </a:p>
          <a:p>
            <a:pPr algn="ctr">
              <a:buNone/>
            </a:pPr>
            <a:r>
              <a:rPr lang="en-US" sz="1800" dirty="0" smtClean="0"/>
              <a:t>American Institutes for </a:t>
            </a:r>
            <a:r>
              <a:rPr lang="en-US" sz="1800" dirty="0" smtClean="0"/>
              <a:t>Research</a:t>
            </a:r>
          </a:p>
          <a:p>
            <a:pPr algn="ctr">
              <a:buNone/>
            </a:pPr>
            <a:r>
              <a:rPr lang="en-US" sz="1800" dirty="0" smtClean="0"/>
              <a:t>James Comer</a:t>
            </a:r>
          </a:p>
          <a:p>
            <a:pPr algn="ctr">
              <a:buNone/>
            </a:pPr>
            <a:r>
              <a:rPr lang="en-US" sz="1800" dirty="0" smtClean="0"/>
              <a:t>Yale University</a:t>
            </a:r>
            <a:endParaRPr lang="en-US" sz="1800" dirty="0"/>
          </a:p>
        </p:txBody>
      </p:sp>
      <p:graphicFrame>
        <p:nvGraphicFramePr>
          <p:cNvPr id="52227" name="Object 3"/>
          <p:cNvGraphicFramePr>
            <a:graphicFrameLocks noChangeAspect="1"/>
          </p:cNvGraphicFramePr>
          <p:nvPr/>
        </p:nvGraphicFramePr>
        <p:xfrm>
          <a:off x="2594113" y="3198812"/>
          <a:ext cx="6259513" cy="365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Photo Editor Photo" r:id="rId4" imgW="6792273" imgH="4172532" progId="">
                  <p:embed/>
                </p:oleObj>
              </mc:Choice>
              <mc:Fallback>
                <p:oleObj name="Photo Editor Photo" r:id="rId4" imgW="6792273" imgH="4172532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039" t="6575" r="4712" b="6575"/>
                      <a:stretch>
                        <a:fillRect/>
                      </a:stretch>
                    </p:blipFill>
                    <p:spPr bwMode="auto">
                      <a:xfrm>
                        <a:off x="2594113" y="3198812"/>
                        <a:ext cx="6259513" cy="3659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3193" y="244158"/>
            <a:ext cx="7837487" cy="7905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Multi-Tiered Systems of Support</a:t>
            </a:r>
            <a:endParaRPr lang="en-US" dirty="0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82880" y="1888165"/>
            <a:ext cx="3124200" cy="2308324"/>
          </a:xfrm>
          <a:prstGeom prst="rect">
            <a:avLst/>
          </a:prstGeom>
          <a:solidFill>
            <a:srgbClr val="FF3939"/>
          </a:solidFill>
          <a:ln w="9525">
            <a:miter lim="800000"/>
            <a:headEnd/>
            <a:tailEnd/>
          </a:ln>
          <a:scene3d>
            <a:camera prst="legacyObliqueTopRight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rgbClr val="FF3939"/>
            </a:extrusionClr>
          </a:sp3d>
        </p:spPr>
        <p:txBody>
          <a:bodyPr>
            <a:spAutoFit/>
            <a:flatTx/>
          </a:bodyPr>
          <a:lstStyle/>
          <a:p>
            <a:r>
              <a:rPr lang="en-US" b="1" dirty="0">
                <a:latin typeface="Calibri" pitchFamily="34" charset="0"/>
              </a:rPr>
              <a:t>Provide Individualized Intensive Supports</a:t>
            </a:r>
          </a:p>
          <a:p>
            <a:r>
              <a:rPr lang="en-US" sz="1600" dirty="0">
                <a:latin typeface="Calibri" pitchFamily="34" charset="0"/>
              </a:rPr>
              <a:t>Provide coordinated, intensive, sustained, culturally </a:t>
            </a:r>
            <a:r>
              <a:rPr lang="en-US" sz="1600" dirty="0" smtClean="0">
                <a:latin typeface="Calibri" pitchFamily="34" charset="0"/>
              </a:rPr>
              <a:t>competent, individualized, child- </a:t>
            </a:r>
            <a:r>
              <a:rPr lang="en-US" sz="1600" dirty="0">
                <a:latin typeface="Calibri" pitchFamily="34" charset="0"/>
              </a:rPr>
              <a:t>and </a:t>
            </a:r>
            <a:r>
              <a:rPr lang="en-US" sz="1600" dirty="0" smtClean="0">
                <a:latin typeface="Calibri" pitchFamily="34" charset="0"/>
              </a:rPr>
              <a:t>family- driven and focused </a:t>
            </a:r>
            <a:r>
              <a:rPr lang="en-US" sz="1600" dirty="0">
                <a:latin typeface="Calibri" pitchFamily="34" charset="0"/>
              </a:rPr>
              <a:t>services and </a:t>
            </a:r>
            <a:r>
              <a:rPr lang="en-US" sz="1600" dirty="0" smtClean="0">
                <a:latin typeface="Calibri" pitchFamily="34" charset="0"/>
              </a:rPr>
              <a:t>supports that address needs while building assets.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6431280" y="1583373"/>
            <a:ext cx="2514600" cy="3662541"/>
          </a:xfrm>
          <a:prstGeom prst="rect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scene3d>
            <a:camera prst="legacyObliqueTopRight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>
            <a:spAutoFit/>
            <a:flatTx/>
          </a:bodyPr>
          <a:lstStyle/>
          <a:p>
            <a:r>
              <a:rPr lang="en-US" b="1" dirty="0">
                <a:latin typeface="Calibri" pitchFamily="34" charset="0"/>
              </a:rPr>
              <a:t>Intervene Early &amp; Provide Focused Youth Development Activities</a:t>
            </a:r>
          </a:p>
          <a:p>
            <a:r>
              <a:rPr lang="en-US" sz="1600" dirty="0">
                <a:latin typeface="Calibri" pitchFamily="34" charset="0"/>
              </a:rPr>
              <a:t>Implement strategies and provide supports that address risk factors and build protective factors for students at risk for severe academic or behavioral difficulties.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783080" y="1888165"/>
            <a:ext cx="5638800" cy="4209942"/>
            <a:chOff x="1783080" y="1888165"/>
            <a:chExt cx="5638800" cy="4209942"/>
          </a:xfrm>
        </p:grpSpPr>
        <p:sp>
          <p:nvSpPr>
            <p:cNvPr id="23558" name="AutoShape 9"/>
            <p:cNvSpPr>
              <a:spLocks noChangeArrowheads="1"/>
            </p:cNvSpPr>
            <p:nvPr/>
          </p:nvSpPr>
          <p:spPr bwMode="auto">
            <a:xfrm>
              <a:off x="1783080" y="1907215"/>
              <a:ext cx="5638800" cy="4190892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182F76"/>
                </a:gs>
                <a:gs pos="100000">
                  <a:srgbClr val="3366FF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ObliqueTopRight"/>
              <a:lightRig rig="legacyFlat1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3366FF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3559" name="AutoShape 10"/>
            <p:cNvSpPr>
              <a:spLocks noChangeArrowheads="1"/>
            </p:cNvSpPr>
            <p:nvPr/>
          </p:nvSpPr>
          <p:spPr bwMode="auto">
            <a:xfrm>
              <a:off x="3535680" y="1888165"/>
              <a:ext cx="2133600" cy="1600159"/>
            </a:xfrm>
            <a:prstGeom prst="triangle">
              <a:avLst>
                <a:gd name="adj" fmla="val 50000"/>
              </a:avLst>
            </a:prstGeom>
            <a:solidFill>
              <a:srgbClr val="F88008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1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88008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3560" name="AutoShape 11"/>
            <p:cNvSpPr>
              <a:spLocks noChangeArrowheads="1"/>
            </p:cNvSpPr>
            <p:nvPr/>
          </p:nvSpPr>
          <p:spPr bwMode="auto">
            <a:xfrm>
              <a:off x="4145280" y="1888165"/>
              <a:ext cx="914400" cy="685782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1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23562" name="AutoShape 13"/>
          <p:cNvSpPr>
            <a:spLocks noChangeArrowheads="1"/>
          </p:cNvSpPr>
          <p:nvPr/>
        </p:nvSpPr>
        <p:spPr bwMode="auto">
          <a:xfrm rot="10503396">
            <a:off x="4831080" y="2878739"/>
            <a:ext cx="1371600" cy="380990"/>
          </a:xfrm>
          <a:prstGeom prst="rightArrow">
            <a:avLst>
              <a:gd name="adj1" fmla="val 50000"/>
              <a:gd name="adj2" fmla="val 90000"/>
            </a:avLst>
          </a:prstGeom>
          <a:gradFill rotWithShape="0">
            <a:gsLst>
              <a:gs pos="0">
                <a:srgbClr val="FFFF00"/>
              </a:gs>
              <a:gs pos="100000">
                <a:srgbClr val="FF0000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ObliqueTopRight">
              <a:rot lat="20099996" lon="0" rev="0"/>
            </a:camera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3563" name="AutoShape 14"/>
          <p:cNvSpPr>
            <a:spLocks noChangeArrowheads="1"/>
          </p:cNvSpPr>
          <p:nvPr/>
        </p:nvSpPr>
        <p:spPr bwMode="auto">
          <a:xfrm>
            <a:off x="3230880" y="2116759"/>
            <a:ext cx="1371600" cy="380990"/>
          </a:xfrm>
          <a:prstGeom prst="rightArrow">
            <a:avLst>
              <a:gd name="adj1" fmla="val 50000"/>
              <a:gd name="adj2" fmla="val 90000"/>
            </a:avLst>
          </a:prstGeom>
          <a:gradFill rotWithShape="0">
            <a:gsLst>
              <a:gs pos="0">
                <a:srgbClr val="FFFF00"/>
              </a:gs>
              <a:gs pos="100000">
                <a:srgbClr val="FF0000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ObliqueTopRight">
              <a:rot lat="0" lon="20099996" rev="0"/>
            </a:camera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3564" name="AutoShape 15"/>
          <p:cNvSpPr>
            <a:spLocks noChangeArrowheads="1"/>
          </p:cNvSpPr>
          <p:nvPr/>
        </p:nvSpPr>
        <p:spPr bwMode="auto">
          <a:xfrm rot="13733741">
            <a:off x="5097798" y="4456028"/>
            <a:ext cx="1371565" cy="381000"/>
          </a:xfrm>
          <a:prstGeom prst="rightArrow">
            <a:avLst>
              <a:gd name="adj1" fmla="val 50000"/>
              <a:gd name="adj2" fmla="val 90000"/>
            </a:avLst>
          </a:prstGeom>
          <a:gradFill rotWithShape="0">
            <a:gsLst>
              <a:gs pos="0">
                <a:srgbClr val="FFFF00"/>
              </a:gs>
              <a:gs pos="100000">
                <a:schemeClr val="accent2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>
              <a:rot lat="18900000" lon="0" rev="0"/>
            </a:camera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3561" name="Text Box 12"/>
          <p:cNvSpPr txBox="1">
            <a:spLocks noChangeArrowheads="1"/>
          </p:cNvSpPr>
          <p:nvPr/>
        </p:nvSpPr>
        <p:spPr bwMode="auto">
          <a:xfrm>
            <a:off x="2316480" y="5240878"/>
            <a:ext cx="4953000" cy="14465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66CCFF"/>
              </a:gs>
            </a:gsLst>
            <a:lin ang="27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rgbClr val="66CCFF"/>
            </a:extrusionClr>
          </a:sp3d>
        </p:spPr>
        <p:txBody>
          <a:bodyPr>
            <a:spAutoFit/>
            <a:flatTx/>
          </a:bodyPr>
          <a:lstStyle/>
          <a:p>
            <a:r>
              <a:rPr lang="en-US" b="1" dirty="0">
                <a:latin typeface="Calibri" pitchFamily="34" charset="0"/>
              </a:rPr>
              <a:t>Build a Schoolwide Foundation</a:t>
            </a:r>
          </a:p>
          <a:p>
            <a:r>
              <a:rPr lang="en-US" sz="1600" dirty="0">
                <a:latin typeface="Calibri" pitchFamily="34" charset="0"/>
              </a:rPr>
              <a:t>Universal </a:t>
            </a:r>
            <a:r>
              <a:rPr lang="en-US" sz="1600" dirty="0" smtClean="0">
                <a:latin typeface="Calibri" pitchFamily="34" charset="0"/>
              </a:rPr>
              <a:t>promotion &amp; prevention  ( </a:t>
            </a:r>
            <a:r>
              <a:rPr lang="en-US" sz="1600" dirty="0">
                <a:latin typeface="Calibri" pitchFamily="34" charset="0"/>
              </a:rPr>
              <a:t>caring school climate, positive and </a:t>
            </a:r>
            <a:r>
              <a:rPr lang="en-US" sz="1600" dirty="0" smtClean="0">
                <a:latin typeface="Calibri" pitchFamily="34" charset="0"/>
              </a:rPr>
              <a:t>proactive\restorative approach </a:t>
            </a:r>
            <a:r>
              <a:rPr lang="en-US" sz="1600" dirty="0">
                <a:latin typeface="Calibri" pitchFamily="34" charset="0"/>
              </a:rPr>
              <a:t>to discipline, personalized instruction, cultural competence, 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>
                <a:latin typeface="Calibri" pitchFamily="34" charset="0"/>
              </a:rPr>
              <a:t>strong family </a:t>
            </a:r>
            <a:r>
              <a:rPr lang="en-US" sz="1600" dirty="0" smtClean="0">
                <a:latin typeface="Calibri" pitchFamily="34" charset="0"/>
              </a:rPr>
              <a:t>engagement &amp; organizational efficacy )</a:t>
            </a:r>
            <a:endParaRPr lang="en-US" sz="16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animBg="1"/>
      <p:bldP spid="23557" grpId="0" animBg="1"/>
      <p:bldP spid="23562" grpId="0" animBg="1"/>
      <p:bldP spid="23563" grpId="0" animBg="1"/>
      <p:bldP spid="23564" grpId="0" animBg="1"/>
      <p:bldP spid="2356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anchor="b">
            <a:normAutofit fontScale="90000"/>
          </a:bodyPr>
          <a:lstStyle/>
          <a:p>
            <a:r>
              <a:rPr lang="en-US" sz="3600" b="1" dirty="0" smtClean="0">
                <a:solidFill>
                  <a:srgbClr val="3E5E8D"/>
                </a:solidFill>
                <a:latin typeface="Arial" pitchFamily="34" charset="0"/>
                <a:cs typeface="Arial" pitchFamily="34" charset="0"/>
              </a:rPr>
              <a:t>What Affects Learning </a:t>
            </a:r>
            <a:r>
              <a:rPr lang="en-US" sz="3600" b="1" dirty="0" smtClean="0">
                <a:solidFill>
                  <a:srgbClr val="3E5E8D"/>
                </a:solidFill>
                <a:latin typeface="Arial" pitchFamily="34" charset="0"/>
                <a:cs typeface="Arial" pitchFamily="34" charset="0"/>
              </a:rPr>
              <a:t> and Behavioral Outcomes</a:t>
            </a:r>
            <a:r>
              <a:rPr lang="en-US" sz="3600" b="1" dirty="0" smtClean="0">
                <a:solidFill>
                  <a:srgbClr val="3E5E8D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295400" y="1828800"/>
          <a:ext cx="5334000" cy="358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2667000"/>
              </a:tblGrid>
              <a:tr h="64492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660066"/>
                          </a:solidFill>
                        </a:rPr>
                        <a:t>Teaching</a:t>
                      </a:r>
                      <a:endParaRPr lang="en-US" dirty="0">
                        <a:solidFill>
                          <a:srgbClr val="66006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660066"/>
                          </a:solidFill>
                        </a:rPr>
                        <a:t>Learning</a:t>
                      </a:r>
                      <a:endParaRPr lang="en-US" dirty="0">
                        <a:solidFill>
                          <a:srgbClr val="66006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14682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4682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412378266"/>
              </p:ext>
            </p:extLst>
          </p:nvPr>
        </p:nvGraphicFramePr>
        <p:xfrm>
          <a:off x="1752600" y="1524000"/>
          <a:ext cx="72390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Up Arrow 6"/>
          <p:cNvSpPr/>
          <p:nvPr/>
        </p:nvSpPr>
        <p:spPr>
          <a:xfrm>
            <a:off x="533400" y="1981200"/>
            <a:ext cx="685800" cy="3429000"/>
          </a:xfrm>
          <a:prstGeom prst="upArrow">
            <a:avLst/>
          </a:prstGeom>
          <a:solidFill>
            <a:schemeClr val="accent2"/>
          </a:solidFill>
          <a:ln>
            <a:solidFill>
              <a:srgbClr val="CC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b="1" dirty="0" smtClean="0"/>
              <a:t>Competencies</a:t>
            </a:r>
            <a:endParaRPr lang="en-US" b="1" dirty="0"/>
          </a:p>
        </p:txBody>
      </p:sp>
      <p:sp>
        <p:nvSpPr>
          <p:cNvPr id="8" name="Right Arrow 7"/>
          <p:cNvSpPr/>
          <p:nvPr/>
        </p:nvSpPr>
        <p:spPr>
          <a:xfrm>
            <a:off x="1371600" y="5486400"/>
            <a:ext cx="5181600" cy="685800"/>
          </a:xfrm>
          <a:prstGeom prst="rightArrow">
            <a:avLst/>
          </a:prstGeom>
          <a:solidFill>
            <a:schemeClr val="accent2"/>
          </a:solidFill>
          <a:ln>
            <a:solidFill>
              <a:srgbClr val="CC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Conditions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3861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38200" y="1219200"/>
            <a:ext cx="3657600" cy="2151330"/>
          </a:xfrm>
          <a:prstGeom prst="rect">
            <a:avLst/>
          </a:prstGeom>
          <a:gradFill flip="none" rotWithShape="1">
            <a:gsLst>
              <a:gs pos="0">
                <a:srgbClr val="006699">
                  <a:shade val="30000"/>
                  <a:satMod val="115000"/>
                </a:srgbClr>
              </a:gs>
              <a:gs pos="50000">
                <a:srgbClr val="006699">
                  <a:shade val="67500"/>
                  <a:satMod val="115000"/>
                </a:srgbClr>
              </a:gs>
              <a:gs pos="100000">
                <a:srgbClr val="00669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tIns="91440" anchor="t" anchorCtr="0"/>
          <a:lstStyle/>
          <a:p>
            <a:pPr>
              <a:spcAft>
                <a:spcPts val="1200"/>
              </a:spcAft>
            </a:pPr>
            <a:r>
              <a:rPr lang="en-US" sz="1400" b="1" dirty="0">
                <a:solidFill>
                  <a:prstClr val="white"/>
                </a:solidFill>
              </a:rPr>
              <a:t>Safety</a:t>
            </a:r>
          </a:p>
          <a:p>
            <a:pPr indent="-228600">
              <a:spcBef>
                <a:spcPts val="200"/>
              </a:spcBef>
              <a:buFont typeface="Arial" pitchFamily="34" charset="0"/>
              <a:buChar char="•"/>
            </a:pPr>
            <a:r>
              <a:rPr lang="en-US" sz="1400" b="1" dirty="0">
                <a:solidFill>
                  <a:srgbClr val="FDE9A1"/>
                </a:solidFill>
              </a:rPr>
              <a:t>Physically safe</a:t>
            </a:r>
          </a:p>
          <a:p>
            <a:pPr indent="-228600">
              <a:spcBef>
                <a:spcPts val="200"/>
              </a:spcBef>
              <a:buFont typeface="Arial" pitchFamily="34" charset="0"/>
              <a:buChar char="•"/>
            </a:pPr>
            <a:r>
              <a:rPr lang="en-US" sz="1400" b="1" dirty="0">
                <a:solidFill>
                  <a:srgbClr val="FDE9A1"/>
                </a:solidFill>
              </a:rPr>
              <a:t>Emotionally </a:t>
            </a:r>
            <a:r>
              <a:rPr lang="en-US" sz="1400" b="1" dirty="0" smtClean="0">
                <a:solidFill>
                  <a:srgbClr val="FDE9A1"/>
                </a:solidFill>
              </a:rPr>
              <a:t>safe</a:t>
            </a:r>
          </a:p>
          <a:p>
            <a:pPr indent="-228600">
              <a:spcBef>
                <a:spcPts val="200"/>
              </a:spcBef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FDE9A1"/>
                </a:solidFill>
              </a:rPr>
              <a:t>Low Risk Environments</a:t>
            </a:r>
            <a:endParaRPr lang="en-US" sz="1400" b="1" dirty="0">
              <a:solidFill>
                <a:srgbClr val="FDE9A1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12476" y="1219200"/>
            <a:ext cx="3657600" cy="2151330"/>
          </a:xfrm>
          <a:prstGeom prst="rect">
            <a:avLst/>
          </a:prstGeom>
          <a:gradFill flip="none" rotWithShape="1">
            <a:gsLst>
              <a:gs pos="0">
                <a:srgbClr val="006699">
                  <a:shade val="30000"/>
                  <a:satMod val="115000"/>
                </a:srgbClr>
              </a:gs>
              <a:gs pos="50000">
                <a:srgbClr val="006699">
                  <a:shade val="67500"/>
                  <a:satMod val="115000"/>
                </a:srgbClr>
              </a:gs>
              <a:gs pos="100000">
                <a:srgbClr val="00669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tIns="91440" anchor="t" anchorCtr="0"/>
          <a:lstStyle/>
          <a:p>
            <a:pPr>
              <a:spcAft>
                <a:spcPts val="1200"/>
              </a:spcAft>
            </a:pPr>
            <a:r>
              <a:rPr lang="en-US" sz="1400" b="1" dirty="0">
                <a:solidFill>
                  <a:prstClr val="white"/>
                </a:solidFill>
              </a:rPr>
              <a:t>Support , Care, &amp; Connection</a:t>
            </a:r>
          </a:p>
          <a:p>
            <a:pPr indent="-228600">
              <a:spcBef>
                <a:spcPts val="200"/>
              </a:spcBef>
              <a:buFont typeface="Arial" pitchFamily="34" charset="0"/>
              <a:buChar char="•"/>
            </a:pPr>
            <a:r>
              <a:rPr lang="en-US" sz="1400" b="1" dirty="0">
                <a:solidFill>
                  <a:srgbClr val="FDE9A1"/>
                </a:solidFill>
              </a:rPr>
              <a:t>Meaningful connection to adults</a:t>
            </a:r>
          </a:p>
          <a:p>
            <a:pPr indent="-228600">
              <a:spcBef>
                <a:spcPts val="200"/>
              </a:spcBef>
              <a:buFont typeface="Arial" pitchFamily="34" charset="0"/>
              <a:buChar char="•"/>
            </a:pPr>
            <a:r>
              <a:rPr lang="en-US" sz="1400" b="1" dirty="0">
                <a:solidFill>
                  <a:srgbClr val="FDE9A1"/>
                </a:solidFill>
              </a:rPr>
              <a:t>Experience of Care &amp; Respect</a:t>
            </a:r>
          </a:p>
          <a:p>
            <a:pPr indent="-228600">
              <a:spcBef>
                <a:spcPts val="200"/>
              </a:spcBef>
              <a:buFont typeface="Arial" pitchFamily="34" charset="0"/>
              <a:buChar char="•"/>
            </a:pPr>
            <a:r>
              <a:rPr lang="en-US" sz="1400" b="1" dirty="0">
                <a:solidFill>
                  <a:srgbClr val="FDE9A1"/>
                </a:solidFill>
              </a:rPr>
              <a:t>Strong bonds to </a:t>
            </a:r>
            <a:r>
              <a:rPr lang="en-US" sz="1400" b="1" dirty="0" smtClean="0">
                <a:solidFill>
                  <a:srgbClr val="FDE9A1"/>
                </a:solidFill>
              </a:rPr>
              <a:t>school family &amp; </a:t>
            </a:r>
          </a:p>
          <a:p>
            <a:pPr>
              <a:spcBef>
                <a:spcPts val="200"/>
              </a:spcBef>
            </a:pPr>
            <a:r>
              <a:rPr lang="en-US" sz="1400" b="1" dirty="0" smtClean="0">
                <a:solidFill>
                  <a:srgbClr val="FDE9A1"/>
                </a:solidFill>
              </a:rPr>
              <a:t>other  community institutions</a:t>
            </a:r>
          </a:p>
          <a:p>
            <a:pPr indent="-228600">
              <a:spcBef>
                <a:spcPts val="200"/>
              </a:spcBef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FDE9A1"/>
                </a:solidFill>
              </a:rPr>
              <a:t>Positive </a:t>
            </a:r>
            <a:r>
              <a:rPr lang="en-US" sz="1400" b="1" dirty="0">
                <a:solidFill>
                  <a:srgbClr val="FDE9A1"/>
                </a:solidFill>
              </a:rPr>
              <a:t>peer relationships</a:t>
            </a:r>
          </a:p>
          <a:p>
            <a:pPr indent="-228600">
              <a:spcBef>
                <a:spcPts val="200"/>
              </a:spcBef>
              <a:buFont typeface="Arial" pitchFamily="34" charset="0"/>
              <a:buChar char="•"/>
            </a:pPr>
            <a:r>
              <a:rPr lang="en-US" sz="1400" b="1" dirty="0">
                <a:solidFill>
                  <a:srgbClr val="FDE9A1"/>
                </a:solidFill>
              </a:rPr>
              <a:t>Effective and available support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38200" y="3352800"/>
            <a:ext cx="3657600" cy="2151330"/>
          </a:xfrm>
          <a:prstGeom prst="rect">
            <a:avLst/>
          </a:prstGeom>
          <a:gradFill flip="none" rotWithShape="1">
            <a:gsLst>
              <a:gs pos="0">
                <a:srgbClr val="006699">
                  <a:shade val="30000"/>
                  <a:satMod val="115000"/>
                </a:srgbClr>
              </a:gs>
              <a:gs pos="50000">
                <a:srgbClr val="006699">
                  <a:shade val="67500"/>
                  <a:satMod val="115000"/>
                </a:srgbClr>
              </a:gs>
              <a:gs pos="100000">
                <a:srgbClr val="00669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tIns="91440" anchor="t" anchorCtr="0"/>
          <a:lstStyle/>
          <a:p>
            <a:pPr>
              <a:spcAft>
                <a:spcPts val="1200"/>
              </a:spcAft>
            </a:pPr>
            <a:r>
              <a:rPr lang="en-US" sz="1400" b="1" dirty="0">
                <a:solidFill>
                  <a:prstClr val="white"/>
                </a:solidFill>
              </a:rPr>
              <a:t>Challenge &amp; Engagement </a:t>
            </a:r>
          </a:p>
          <a:p>
            <a:pPr indent="-228600">
              <a:spcBef>
                <a:spcPts val="200"/>
              </a:spcBef>
              <a:buFont typeface="Arial" pitchFamily="34" charset="0"/>
              <a:buChar char="•"/>
            </a:pPr>
            <a:r>
              <a:rPr lang="en-US" sz="1400" b="1" dirty="0">
                <a:solidFill>
                  <a:srgbClr val="FDE9A1"/>
                </a:solidFill>
              </a:rPr>
              <a:t>High expectations</a:t>
            </a:r>
          </a:p>
          <a:p>
            <a:pPr indent="-228600">
              <a:spcBef>
                <a:spcPts val="200"/>
              </a:spcBef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FDE9A1"/>
                </a:solidFill>
              </a:rPr>
              <a:t>Educational opportunities are</a:t>
            </a:r>
          </a:p>
          <a:p>
            <a:pPr>
              <a:spcBef>
                <a:spcPts val="200"/>
              </a:spcBef>
            </a:pPr>
            <a:r>
              <a:rPr lang="en-US" sz="1400" b="1" dirty="0" smtClean="0">
                <a:solidFill>
                  <a:srgbClr val="FDE9A1"/>
                </a:solidFill>
              </a:rPr>
              <a:t>connected </a:t>
            </a:r>
            <a:r>
              <a:rPr lang="en-US" sz="1400" b="1" dirty="0">
                <a:solidFill>
                  <a:srgbClr val="FDE9A1"/>
                </a:solidFill>
              </a:rPr>
              <a:t>to life goals</a:t>
            </a:r>
          </a:p>
          <a:p>
            <a:pPr indent="-228600">
              <a:spcBef>
                <a:spcPts val="200"/>
              </a:spcBef>
              <a:buFont typeface="Arial" pitchFamily="34" charset="0"/>
              <a:buChar char="•"/>
            </a:pPr>
            <a:r>
              <a:rPr lang="en-US" sz="1400" b="1" dirty="0">
                <a:solidFill>
                  <a:srgbClr val="FDE9A1"/>
                </a:solidFill>
              </a:rPr>
              <a:t>Strong personal motivation</a:t>
            </a:r>
          </a:p>
          <a:p>
            <a:pPr>
              <a:spcBef>
                <a:spcPts val="200"/>
              </a:spcBef>
            </a:pPr>
            <a:r>
              <a:rPr lang="en-US" sz="1400" b="1" dirty="0" smtClean="0">
                <a:solidFill>
                  <a:srgbClr val="FDE9A1"/>
                </a:solidFill>
              </a:rPr>
              <a:t> </a:t>
            </a:r>
            <a:r>
              <a:rPr lang="en-US" sz="1400" b="1" dirty="0">
                <a:solidFill>
                  <a:srgbClr val="FDE9A1"/>
                </a:solidFill>
              </a:rPr>
              <a:t>Engagement </a:t>
            </a:r>
          </a:p>
          <a:p>
            <a:pPr indent="-228600">
              <a:spcBef>
                <a:spcPts val="200"/>
              </a:spcBef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FDE9A1"/>
                </a:solidFill>
              </a:rPr>
              <a:t>Robust opportunities to learn</a:t>
            </a:r>
            <a:endParaRPr lang="en-US" sz="1400" b="1" dirty="0">
              <a:solidFill>
                <a:srgbClr val="FDE9A1"/>
              </a:solidFill>
            </a:endParaRPr>
          </a:p>
          <a:p>
            <a:pPr indent="-228600">
              <a:spcBef>
                <a:spcPts val="200"/>
              </a:spcBef>
              <a:buFont typeface="Arial" pitchFamily="34" charset="0"/>
              <a:buChar char="•"/>
            </a:pPr>
            <a:endParaRPr lang="en-US" sz="1400" b="1" dirty="0">
              <a:solidFill>
                <a:srgbClr val="FDE9A1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12476" y="3352800"/>
            <a:ext cx="3869524" cy="2151330"/>
          </a:xfrm>
          <a:prstGeom prst="rect">
            <a:avLst/>
          </a:prstGeom>
          <a:gradFill flip="none" rotWithShape="1">
            <a:gsLst>
              <a:gs pos="0">
                <a:srgbClr val="006699">
                  <a:shade val="30000"/>
                  <a:satMod val="115000"/>
                </a:srgbClr>
              </a:gs>
              <a:gs pos="50000">
                <a:srgbClr val="006699">
                  <a:shade val="67500"/>
                  <a:satMod val="115000"/>
                </a:srgbClr>
              </a:gs>
              <a:gs pos="100000">
                <a:srgbClr val="00669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tIns="91440" anchor="t" anchorCtr="0"/>
          <a:lstStyle/>
          <a:p>
            <a:pPr>
              <a:spcAft>
                <a:spcPts val="1200"/>
              </a:spcAft>
            </a:pPr>
            <a:r>
              <a:rPr lang="en-US" sz="1400" b="1" dirty="0" smtClean="0">
                <a:solidFill>
                  <a:prstClr val="white"/>
                </a:solidFill>
              </a:rPr>
              <a:t>Peer and Adult Social  </a:t>
            </a:r>
            <a:r>
              <a:rPr lang="en-US" sz="1400" b="1" dirty="0">
                <a:solidFill>
                  <a:prstClr val="white"/>
                </a:solidFill>
              </a:rPr>
              <a:t>Emotional Competency</a:t>
            </a:r>
          </a:p>
          <a:p>
            <a:pPr indent="-228600">
              <a:spcBef>
                <a:spcPts val="200"/>
              </a:spcBef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FDE9A1"/>
                </a:solidFill>
              </a:rPr>
              <a:t>Understand &amp; </a:t>
            </a:r>
            <a:r>
              <a:rPr lang="en-US" sz="1400" b="1" dirty="0" smtClean="0">
                <a:solidFill>
                  <a:prstClr val="white"/>
                </a:solidFill>
              </a:rPr>
              <a:t> </a:t>
            </a:r>
            <a:r>
              <a:rPr lang="en-US" sz="1400" b="1" dirty="0" smtClean="0">
                <a:solidFill>
                  <a:srgbClr val="FDE9A1"/>
                </a:solidFill>
              </a:rPr>
              <a:t>Manage Emotions</a:t>
            </a:r>
          </a:p>
          <a:p>
            <a:pPr indent="-228600">
              <a:spcBef>
                <a:spcPts val="200"/>
              </a:spcBef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FDE9A1"/>
                </a:solidFill>
              </a:rPr>
              <a:t>Understand </a:t>
            </a:r>
            <a:r>
              <a:rPr lang="en-US" sz="1400" b="1" dirty="0" smtClean="0">
                <a:solidFill>
                  <a:srgbClr val="FDE9A1"/>
                </a:solidFill>
              </a:rPr>
              <a:t> </a:t>
            </a:r>
            <a:r>
              <a:rPr lang="en-US" sz="1400" b="1" dirty="0" smtClean="0">
                <a:solidFill>
                  <a:srgbClr val="FDE9A1"/>
                </a:solidFill>
              </a:rPr>
              <a:t>&amp; </a:t>
            </a:r>
            <a:r>
              <a:rPr lang="en-US" sz="1400" b="1" dirty="0" smtClean="0">
                <a:solidFill>
                  <a:srgbClr val="FDE9A1"/>
                </a:solidFill>
              </a:rPr>
              <a:t>Relationships</a:t>
            </a:r>
          </a:p>
          <a:p>
            <a:pPr indent="-228600">
              <a:spcBef>
                <a:spcPts val="200"/>
              </a:spcBef>
              <a:buFont typeface="Arial" pitchFamily="34" charset="0"/>
              <a:buChar char="•"/>
            </a:pPr>
            <a:endParaRPr lang="en-US" sz="1400" b="1" dirty="0">
              <a:solidFill>
                <a:srgbClr val="FDE9A1"/>
              </a:solidFill>
            </a:endParaRPr>
          </a:p>
          <a:p>
            <a:pPr indent="-228600">
              <a:spcBef>
                <a:spcPts val="200"/>
              </a:spcBef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FDE9A1"/>
                </a:solidFill>
              </a:rPr>
              <a:t>Pro-social </a:t>
            </a:r>
            <a:r>
              <a:rPr lang="en-US" sz="1400" b="1" dirty="0" smtClean="0">
                <a:solidFill>
                  <a:srgbClr val="FDE9A1"/>
                </a:solidFill>
              </a:rPr>
              <a:t>Values and Dispositions</a:t>
            </a:r>
          </a:p>
          <a:p>
            <a:pPr>
              <a:spcBef>
                <a:spcPts val="200"/>
              </a:spcBef>
            </a:pPr>
            <a:r>
              <a:rPr lang="en-US" sz="1400" b="1" dirty="0" smtClean="0">
                <a:solidFill>
                  <a:srgbClr val="FDE9A1"/>
                </a:solidFill>
              </a:rPr>
              <a:t>(Attitudes/Mindsets)</a:t>
            </a:r>
          </a:p>
          <a:p>
            <a:pPr indent="-228600">
              <a:spcBef>
                <a:spcPts val="200"/>
              </a:spcBef>
              <a:buFont typeface="Arial" pitchFamily="34" charset="0"/>
              <a:buChar char="•"/>
            </a:pPr>
            <a:endParaRPr lang="en-US" sz="1400" b="1" dirty="0" smtClean="0">
              <a:solidFill>
                <a:srgbClr val="FDE9A1"/>
              </a:solidFill>
            </a:endParaRPr>
          </a:p>
          <a:p>
            <a:pPr indent="-228600">
              <a:spcBef>
                <a:spcPts val="200"/>
              </a:spcBef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FDE9A1"/>
                </a:solidFill>
              </a:rPr>
              <a:t>Good decision making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52400" y="6172200"/>
            <a:ext cx="7239000" cy="515526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  <a:buClr>
                <a:srgbClr val="00A3D6"/>
              </a:buClr>
              <a:defRPr/>
            </a:pPr>
            <a:endParaRPr lang="en-US" sz="1100" dirty="0">
              <a:solidFill>
                <a:prstClr val="white"/>
              </a:solidFill>
            </a:endParaRPr>
          </a:p>
          <a:p>
            <a:pPr marL="342900" indent="-342900">
              <a:spcBef>
                <a:spcPct val="50000"/>
              </a:spcBef>
              <a:buClr>
                <a:srgbClr val="00A3D6"/>
              </a:buClr>
              <a:defRPr/>
            </a:pPr>
            <a:r>
              <a:rPr lang="en-US" sz="1100" dirty="0">
                <a:solidFill>
                  <a:prstClr val="white"/>
                </a:solidFill>
              </a:rPr>
              <a:t>Osher et al., 2008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Conditions For Learning &amp; Self-Discipline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93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8900" y="1828800"/>
            <a:ext cx="3873500" cy="4178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67228" y="6400800"/>
            <a:ext cx="2166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</a:t>
            </a:r>
            <a:r>
              <a:rPr lang="en-US" dirty="0" smtClean="0"/>
              <a:t>http</a:t>
            </a:r>
            <a:r>
              <a:rPr lang="en-US" dirty="0"/>
              <a:t>://casel.org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and Emotional Competence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88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600200" y="73025"/>
            <a:ext cx="754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 dirty="0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765175" y="1757363"/>
            <a:ext cx="3884613" cy="20574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en-US" sz="2800" b="1" dirty="0">
              <a:cs typeface="Arial" charset="0"/>
            </a:endParaRPr>
          </a:p>
          <a:p>
            <a:pPr algn="ctr">
              <a:buClr>
                <a:schemeClr val="tx1"/>
              </a:buClr>
              <a:buFont typeface="Webdings" pitchFamily="18" charset="2"/>
              <a:buChar char=""/>
            </a:pPr>
            <a:r>
              <a:rPr lang="en-US" sz="2000" b="1" dirty="0" smtClean="0">
                <a:cs typeface="Arial" charset="0"/>
              </a:rPr>
              <a:t>Connection</a:t>
            </a:r>
          </a:p>
          <a:p>
            <a:pPr algn="ctr">
              <a:buClr>
                <a:schemeClr val="tx1"/>
              </a:buClr>
              <a:buFont typeface="Webdings" pitchFamily="18" charset="2"/>
              <a:buChar char=""/>
            </a:pPr>
            <a:r>
              <a:rPr lang="en-US" sz="2000" b="1" dirty="0" smtClean="0">
                <a:cs typeface="Arial" charset="0"/>
              </a:rPr>
              <a:t>Attachment</a:t>
            </a:r>
            <a:endParaRPr lang="en-US" sz="2000" b="1" dirty="0">
              <a:cs typeface="Arial" charset="0"/>
            </a:endParaRPr>
          </a:p>
          <a:p>
            <a:pPr algn="ctr">
              <a:buClr>
                <a:schemeClr val="tx1"/>
              </a:buClr>
              <a:buFont typeface="Webdings" pitchFamily="18" charset="2"/>
              <a:buChar char=""/>
            </a:pPr>
            <a:r>
              <a:rPr lang="en-US" sz="2000" b="1" dirty="0" smtClean="0">
                <a:cs typeface="Arial" charset="0"/>
              </a:rPr>
              <a:t>Trust</a:t>
            </a:r>
          </a:p>
          <a:p>
            <a:pPr algn="ctr">
              <a:buClr>
                <a:schemeClr val="tx1"/>
              </a:buClr>
              <a:buFont typeface="Webdings" pitchFamily="18" charset="2"/>
              <a:buChar char=""/>
            </a:pPr>
            <a:r>
              <a:rPr lang="en-US" sz="2000" b="1" dirty="0" smtClean="0">
                <a:cs typeface="Arial" charset="0"/>
              </a:rPr>
              <a:t>Care</a:t>
            </a:r>
          </a:p>
          <a:p>
            <a:pPr algn="ctr">
              <a:buClr>
                <a:schemeClr val="tx1"/>
              </a:buClr>
              <a:buFont typeface="Webdings" pitchFamily="18" charset="2"/>
              <a:buChar char=""/>
            </a:pPr>
            <a:r>
              <a:rPr lang="en-US" sz="2000" b="1" dirty="0" smtClean="0">
                <a:cs typeface="Arial" charset="0"/>
              </a:rPr>
              <a:t>Respect</a:t>
            </a:r>
          </a:p>
          <a:p>
            <a:pPr algn="ctr">
              <a:buClr>
                <a:schemeClr val="tx1"/>
              </a:buClr>
              <a:buFont typeface="Webdings" pitchFamily="18" charset="2"/>
              <a:buChar char=""/>
            </a:pPr>
            <a:r>
              <a:rPr lang="en-US" sz="2000" b="1" dirty="0" smtClean="0">
                <a:cs typeface="Arial" charset="0"/>
              </a:rPr>
              <a:t>Inclusion</a:t>
            </a:r>
            <a:endParaRPr lang="en-US" sz="2000" b="1" dirty="0">
              <a:cs typeface="Arial" charset="0"/>
            </a:endParaRPr>
          </a:p>
          <a:p>
            <a:pPr algn="ctr"/>
            <a:endParaRPr lang="en-US" sz="2800" b="1" dirty="0">
              <a:cs typeface="Arial" charset="0"/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4649788" y="1757363"/>
            <a:ext cx="3884612" cy="2057400"/>
          </a:xfrm>
          <a:prstGeom prst="rect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Social 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Emotional</a:t>
            </a:r>
          </a:p>
          <a:p>
            <a:pPr algn="ctr"/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Learning &amp; Support</a:t>
            </a:r>
            <a:endParaRPr lang="en-US" sz="2400" b="1" dirty="0">
              <a:solidFill>
                <a:schemeClr val="bg2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765174" y="3814763"/>
            <a:ext cx="3884613" cy="2057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/>
            <a:r>
              <a:rPr lang="en-US" b="1" dirty="0" smtClean="0">
                <a:cs typeface="Arial" charset="0"/>
              </a:rPr>
              <a:t>Positive &amp; Strengths Based</a:t>
            </a:r>
          </a:p>
          <a:p>
            <a:pPr algn="ctr"/>
            <a:r>
              <a:rPr lang="en-US" b="1" dirty="0" smtClean="0">
                <a:cs typeface="Arial" charset="0"/>
              </a:rPr>
              <a:t>Social, Emotional</a:t>
            </a:r>
          </a:p>
          <a:p>
            <a:pPr algn="ctr"/>
            <a:r>
              <a:rPr lang="en-US" sz="2400" b="1" dirty="0" smtClean="0">
                <a:cs typeface="Arial" charset="0"/>
              </a:rPr>
              <a:t>&amp; Behavioral </a:t>
            </a:r>
            <a:r>
              <a:rPr lang="en-US" sz="2400" b="1" dirty="0" smtClean="0">
                <a:cs typeface="Arial" charset="0"/>
              </a:rPr>
              <a:t>Supports </a:t>
            </a:r>
            <a:endParaRPr lang="en-US" sz="2400" b="1" dirty="0">
              <a:cs typeface="Arial" charset="0"/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4649788" y="3810000"/>
            <a:ext cx="3884612" cy="205740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/>
            <a:endParaRPr lang="en-US" sz="2800" b="1" dirty="0">
              <a:solidFill>
                <a:schemeClr val="bg2">
                  <a:lumMod val="50000"/>
                </a:schemeClr>
              </a:solidFill>
              <a:cs typeface="Arial" charset="0"/>
            </a:endParaRPr>
          </a:p>
          <a:p>
            <a:pPr algn="ctr">
              <a:buClr>
                <a:schemeClr val="tx1"/>
              </a:buClr>
            </a:pPr>
            <a:r>
              <a:rPr lang="en-US" sz="2400" b="1" dirty="0" smtClean="0">
                <a:cs typeface="Arial" charset="0"/>
              </a:rPr>
              <a:t>Academic Support</a:t>
            </a:r>
            <a:endParaRPr lang="en-US" sz="2400" b="1" dirty="0">
              <a:cs typeface="Arial" charset="0"/>
            </a:endParaRPr>
          </a:p>
          <a:p>
            <a:pPr algn="ctr">
              <a:buClr>
                <a:schemeClr val="tx1"/>
              </a:buClr>
              <a:buFont typeface="Webdings" pitchFamily="18" charset="2"/>
              <a:buChar char=""/>
            </a:pPr>
            <a:r>
              <a:rPr lang="en-US" sz="2000" dirty="0">
                <a:cs typeface="Arial" charset="0"/>
              </a:rPr>
              <a:t>Effective Pedagogy</a:t>
            </a:r>
          </a:p>
          <a:p>
            <a:pPr algn="ctr">
              <a:buClr>
                <a:schemeClr val="tx1"/>
              </a:buClr>
              <a:buFont typeface="Webdings" pitchFamily="18" charset="2"/>
              <a:buChar char=""/>
            </a:pPr>
            <a:r>
              <a:rPr lang="en-US" sz="2000" dirty="0" smtClean="0">
                <a:cs typeface="Arial" charset="0"/>
              </a:rPr>
              <a:t>Engagement</a:t>
            </a:r>
            <a:endParaRPr lang="en-US" sz="2000" dirty="0">
              <a:cs typeface="Arial" charset="0"/>
            </a:endParaRPr>
          </a:p>
          <a:p>
            <a:pPr algn="ctr">
              <a:buClr>
                <a:schemeClr val="tx1"/>
              </a:buClr>
              <a:buFont typeface="Webdings" pitchFamily="18" charset="2"/>
              <a:buChar char=""/>
            </a:pPr>
            <a:r>
              <a:rPr lang="en-US" sz="2000" dirty="0">
                <a:cs typeface="Arial" charset="0"/>
              </a:rPr>
              <a:t>Motivation </a:t>
            </a:r>
          </a:p>
          <a:p>
            <a:pPr algn="ctr"/>
            <a:endParaRPr lang="en-US" sz="2800" b="1" dirty="0">
              <a:solidFill>
                <a:schemeClr val="bg2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Supporting Conditions for Learning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D2B8D41-83BF-4D60-994F-7CFFB500D18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257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animBg="1" autoUpdateAnimBg="0"/>
      <p:bldP spid="33796" grpId="0" animBg="1" autoUpdateAnimBg="0"/>
      <p:bldP spid="33797" grpId="0" animBg="1" autoUpdateAnimBg="0"/>
      <p:bldP spid="33798" grpId="0" animBg="1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6344</TotalTime>
  <Words>268</Words>
  <Application>Microsoft Office PowerPoint</Application>
  <PresentationFormat>On-screen Show (4:3)</PresentationFormat>
  <Paragraphs>71</Paragraphs>
  <Slides>6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Default Design</vt:lpstr>
      <vt:lpstr>Photo Editor Photo</vt:lpstr>
      <vt:lpstr>Social &amp; Emotional Learning  Multi-Tiered Systems of Support</vt:lpstr>
      <vt:lpstr>Multi-Tiered Systems of Support</vt:lpstr>
      <vt:lpstr>What Affects Learning  and Behavioral Outcomes?</vt:lpstr>
      <vt:lpstr>Conditions For Learning &amp; Self-Discipline</vt:lpstr>
      <vt:lpstr>Social and Emotional Competence</vt:lpstr>
      <vt:lpstr>Supporting Conditions for Learning</vt:lpstr>
    </vt:vector>
  </TitlesOfParts>
  <Company>AIR - Prospect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 Institutes for Research</dc:title>
  <dc:creator>AJehle</dc:creator>
  <cp:lastModifiedBy>David Osher</cp:lastModifiedBy>
  <cp:revision>279</cp:revision>
  <dcterms:created xsi:type="dcterms:W3CDTF">2002-02-26T20:23:18Z</dcterms:created>
  <dcterms:modified xsi:type="dcterms:W3CDTF">2014-10-06T11:15:40Z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Microsoft PowerPoint template for 2008 AERA conference</vt:lpwstr>
  </property>
  <property fmtid="{D5CDD505-2E9C-101B-9397-08002B2CF9AE}" pid="3" name="Owner">
    <vt:lpwstr/>
  </property>
  <property fmtid="{D5CDD505-2E9C-101B-9397-08002B2CF9AE}" pid="4" name="Status">
    <vt:lpwstr/>
  </property>
</Properties>
</file>