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4"/>
  </p:sldMasterIdLst>
  <p:notesMasterIdLst>
    <p:notesMasterId r:id="rId28"/>
  </p:notesMasterIdLst>
  <p:handoutMasterIdLst>
    <p:handoutMasterId r:id="rId29"/>
  </p:handoutMasterIdLst>
  <p:sldIdLst>
    <p:sldId id="298" r:id="rId5"/>
    <p:sldId id="349" r:id="rId6"/>
    <p:sldId id="300" r:id="rId7"/>
    <p:sldId id="305" r:id="rId8"/>
    <p:sldId id="342" r:id="rId9"/>
    <p:sldId id="354" r:id="rId10"/>
    <p:sldId id="339" r:id="rId11"/>
    <p:sldId id="336" r:id="rId12"/>
    <p:sldId id="338" r:id="rId13"/>
    <p:sldId id="340" r:id="rId14"/>
    <p:sldId id="341" r:id="rId15"/>
    <p:sldId id="343" r:id="rId16"/>
    <p:sldId id="308" r:id="rId17"/>
    <p:sldId id="306" r:id="rId18"/>
    <p:sldId id="347" r:id="rId19"/>
    <p:sldId id="309" r:id="rId20"/>
    <p:sldId id="344" r:id="rId21"/>
    <p:sldId id="346" r:id="rId22"/>
    <p:sldId id="345" r:id="rId23"/>
    <p:sldId id="350" r:id="rId24"/>
    <p:sldId id="351" r:id="rId25"/>
    <p:sldId id="348" r:id="rId26"/>
    <p:sldId id="353" r:id="rId27"/>
  </p:sldIdLst>
  <p:sldSz cx="12192000" cy="6858000"/>
  <p:notesSz cx="6858000" cy="9296400"/>
  <p:defaultTex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256" userDrawn="1">
          <p15:clr>
            <a:srgbClr val="A4A3A4"/>
          </p15:clr>
        </p15:guide>
        <p15:guide id="2" pos="42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Peterman, AIR" initials="AP" lastIdx="44" clrIdx="0">
    <p:extLst>
      <p:ext uri="{19B8F6BF-5375-455C-9EA6-DF929625EA0E}">
        <p15:presenceInfo xmlns:p15="http://schemas.microsoft.com/office/powerpoint/2012/main" userId="Andy Peterman, AIR" providerId="None"/>
      </p:ext>
    </p:extLst>
  </p:cmAuthor>
  <p:cmAuthor id="2" name="deBoinville, Amy" initials="dA" lastIdx="1" clrIdx="1">
    <p:extLst>
      <p:ext uri="{19B8F6BF-5375-455C-9EA6-DF929625EA0E}">
        <p15:presenceInfo xmlns:p15="http://schemas.microsoft.com/office/powerpoint/2012/main" userId="S::adeboinville@air.org::d3d8ae80-f33b-467e-8e69-1ef04b379b0e" providerId="AD"/>
      </p:ext>
    </p:extLst>
  </p:cmAuthor>
  <p:cmAuthor id="3" name="Donna Duffey" initials="DD" lastIdx="11" clrIdx="2">
    <p:extLst>
      <p:ext uri="{19B8F6BF-5375-455C-9EA6-DF929625EA0E}">
        <p15:presenceInfo xmlns:p15="http://schemas.microsoft.com/office/powerpoint/2012/main" userId="6b08fcfc0a9e505b" providerId="Windows Live"/>
      </p:ext>
    </p:extLst>
  </p:cmAuthor>
  <p:cmAuthor id="4" name="Hammond, Sondra" initials="HS" lastIdx="17" clrIdx="3">
    <p:extLst>
      <p:ext uri="{19B8F6BF-5375-455C-9EA6-DF929625EA0E}">
        <p15:presenceInfo xmlns:p15="http://schemas.microsoft.com/office/powerpoint/2012/main" userId="S::shammond@air.org::83beffc3-21b3-4a61-99f4-81c75887f105" providerId="AD"/>
      </p:ext>
    </p:extLst>
  </p:cmAuthor>
  <p:cmAuthor id="5" name="Colombi, Greta" initials="CG" lastIdx="1" clrIdx="4">
    <p:extLst>
      <p:ext uri="{19B8F6BF-5375-455C-9EA6-DF929625EA0E}">
        <p15:presenceInfo xmlns:p15="http://schemas.microsoft.com/office/powerpoint/2012/main" userId="S::gcolombi@air.org::5d23f711-09ec-4292-84a5-b9694960e7a2" providerId="AD"/>
      </p:ext>
    </p:extLst>
  </p:cmAuthor>
  <p:cmAuthor id="6" name="tim.duffey1@gmail.com" initials="ti" lastIdx="2" clrIdx="5">
    <p:extLst>
      <p:ext uri="{19B8F6BF-5375-455C-9EA6-DF929625EA0E}">
        <p15:presenceInfo xmlns:p15="http://schemas.microsoft.com/office/powerpoint/2012/main" userId="S::tim.duffey1_gmail.com#ext#@air.org::ffa23b6a-d943-46fa-8a74-f5c6f2afcb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7196"/>
    <a:srgbClr val="3399CC"/>
    <a:srgbClr val="33CCFF"/>
    <a:srgbClr val="F2F2F2"/>
    <a:srgbClr val="00A887"/>
    <a:srgbClr val="FFFFFF"/>
    <a:srgbClr val="B9A0A0"/>
    <a:srgbClr val="B9B4A0"/>
    <a:srgbClr val="A0A0B9"/>
    <a:srgbClr val="DFDFF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18" autoAdjust="0"/>
    <p:restoredTop sz="95197" autoAdjust="0"/>
  </p:normalViewPr>
  <p:slideViewPr>
    <p:cSldViewPr snapToGrid="0" snapToObjects="1" showGuides="1">
      <p:cViewPr varScale="1">
        <p:scale>
          <a:sx n="88" d="100"/>
          <a:sy n="88" d="100"/>
        </p:scale>
        <p:origin x="96" y="106"/>
      </p:cViewPr>
      <p:guideLst>
        <p:guide orient="horz" pos="2256"/>
        <p:guide pos="42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65138"/>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noProof="1">
                <a:latin typeface="Times New Roman" charset="0"/>
                <a:ea typeface="ＭＳ Ｐゴシック" charset="0"/>
                <a:cs typeface="+mn-cs"/>
              </a:defRPr>
            </a:lvl1pPr>
          </a:lstStyle>
          <a:p>
            <a:pPr>
              <a:defRPr/>
            </a:pPr>
            <a:endParaRPr dirty="0"/>
          </a:p>
        </p:txBody>
      </p:sp>
      <p:sp>
        <p:nvSpPr>
          <p:cNvPr id="81923" name="Rectangle 3"/>
          <p:cNvSpPr>
            <a:spLocks noGrp="1" noChangeArrowheads="1"/>
          </p:cNvSpPr>
          <p:nvPr>
            <p:ph type="dt" sz="quarter" idx="1"/>
          </p:nvPr>
        </p:nvSpPr>
        <p:spPr bwMode="auto">
          <a:xfrm>
            <a:off x="3884613" y="0"/>
            <a:ext cx="2971800" cy="46513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noProof="1">
                <a:latin typeface="Times New Roman" charset="0"/>
                <a:ea typeface="ＭＳ Ｐゴシック" charset="0"/>
                <a:cs typeface="+mn-cs"/>
              </a:defRPr>
            </a:lvl1pPr>
          </a:lstStyle>
          <a:p>
            <a:pPr>
              <a:defRPr/>
            </a:pPr>
            <a:endParaRPr dirty="0"/>
          </a:p>
        </p:txBody>
      </p:sp>
      <p:sp>
        <p:nvSpPr>
          <p:cNvPr id="81924" name="Rectangle 4"/>
          <p:cNvSpPr>
            <a:spLocks noGrp="1" noChangeArrowheads="1"/>
          </p:cNvSpPr>
          <p:nvPr>
            <p:ph type="ftr" sz="quarter" idx="2"/>
          </p:nvPr>
        </p:nvSpPr>
        <p:spPr bwMode="auto">
          <a:xfrm>
            <a:off x="0" y="8829675"/>
            <a:ext cx="2971800" cy="465138"/>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noProof="1">
                <a:latin typeface="Times New Roman" charset="0"/>
                <a:ea typeface="ＭＳ Ｐゴシック" charset="0"/>
                <a:cs typeface="+mn-cs"/>
              </a:defRPr>
            </a:lvl1pPr>
          </a:lstStyle>
          <a:p>
            <a:pPr>
              <a:defRPr/>
            </a:pPr>
            <a:endParaRPr dirty="0"/>
          </a:p>
        </p:txBody>
      </p:sp>
      <p:sp>
        <p:nvSpPr>
          <p:cNvPr id="81925" name="Rectangle 5"/>
          <p:cNvSpPr>
            <a:spLocks noGrp="1" noChangeArrowheads="1"/>
          </p:cNvSpPr>
          <p:nvPr>
            <p:ph type="sldNum" sz="quarter" idx="3"/>
          </p:nvPr>
        </p:nvSpPr>
        <p:spPr bwMode="auto">
          <a:xfrm>
            <a:off x="3884613" y="8829675"/>
            <a:ext cx="2971800" cy="465138"/>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noProof="1">
                <a:latin typeface="Times New Roman" charset="0"/>
                <a:ea typeface="ＭＳ Ｐゴシック" charset="-128"/>
                <a:cs typeface="+mn-cs"/>
              </a:defRPr>
            </a:lvl1pPr>
          </a:lstStyle>
          <a:p>
            <a:pPr>
              <a:defRPr/>
            </a:pPr>
            <a:fld id="{F85E7204-F4A6-1542-A75A-F622B48D2581}" type="slidenum">
              <a:rPr/>
              <a:pPr>
                <a:defRPr/>
              </a:pPr>
              <a:t>‹#›</a:t>
            </a:fld>
            <a:endParaRPr lang="en-US" dirty="0"/>
          </a:p>
        </p:txBody>
      </p:sp>
    </p:spTree>
    <p:extLst>
      <p:ext uri="{BB962C8B-B14F-4D97-AF65-F5344CB8AC3E}">
        <p14:creationId xmlns:p14="http://schemas.microsoft.com/office/powerpoint/2010/main" val="20700158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65138"/>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cs typeface="+mn-cs"/>
              </a:defRPr>
            </a:lvl1pPr>
          </a:lstStyle>
          <a:p>
            <a:pPr>
              <a:defRPr/>
            </a:pPr>
            <a:endParaRPr lang="de-DE"/>
          </a:p>
        </p:txBody>
      </p:sp>
      <p:sp>
        <p:nvSpPr>
          <p:cNvPr id="8195" name="Rectangle 3"/>
          <p:cNvSpPr>
            <a:spLocks noGrp="1" noChangeArrowheads="1"/>
          </p:cNvSpPr>
          <p:nvPr>
            <p:ph type="dt" idx="1"/>
          </p:nvPr>
        </p:nvSpPr>
        <p:spPr bwMode="auto">
          <a:xfrm>
            <a:off x="3884613" y="0"/>
            <a:ext cx="2971800" cy="46513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cs typeface="+mn-cs"/>
              </a:defRPr>
            </a:lvl1pPr>
          </a:lstStyle>
          <a:p>
            <a:pPr>
              <a:defRPr/>
            </a:pPr>
            <a:endParaRPr lang="de-DE"/>
          </a:p>
        </p:txBody>
      </p:sp>
      <p:sp>
        <p:nvSpPr>
          <p:cNvPr id="14340" name="Rectangle 4"/>
          <p:cNvSpPr>
            <a:spLocks noGrp="1" noRot="1" noChangeAspect="1" noChangeArrowheads="1" noTextEdit="1"/>
          </p:cNvSpPr>
          <p:nvPr>
            <p:ph type="sldImg" idx="2"/>
          </p:nvPr>
        </p:nvSpPr>
        <p:spPr bwMode="auto">
          <a:xfrm>
            <a:off x="3302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val="1"/>
            </a:ext>
          </a:extLst>
        </p:spPr>
      </p:sp>
      <p:sp>
        <p:nvSpPr>
          <p:cNvPr id="8197" name="Rectangle 5"/>
          <p:cNvSpPr>
            <a:spLocks noGrp="1" noChangeArrowheads="1"/>
          </p:cNvSpPr>
          <p:nvPr>
            <p:ph type="body" sz="quarter" idx="3"/>
          </p:nvPr>
        </p:nvSpPr>
        <p:spPr bwMode="auto">
          <a:xfrm>
            <a:off x="685800" y="4416425"/>
            <a:ext cx="5486400" cy="41830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8198" name="Rectangle 6"/>
          <p:cNvSpPr>
            <a:spLocks noGrp="1" noChangeArrowheads="1"/>
          </p:cNvSpPr>
          <p:nvPr>
            <p:ph type="ftr" sz="quarter" idx="4"/>
          </p:nvPr>
        </p:nvSpPr>
        <p:spPr bwMode="auto">
          <a:xfrm>
            <a:off x="0" y="8829675"/>
            <a:ext cx="2971800" cy="465138"/>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cs typeface="+mn-cs"/>
              </a:defRPr>
            </a:lvl1pPr>
          </a:lstStyle>
          <a:p>
            <a:pPr>
              <a:defRPr/>
            </a:pPr>
            <a:endParaRPr lang="de-DE"/>
          </a:p>
        </p:txBody>
      </p:sp>
      <p:sp>
        <p:nvSpPr>
          <p:cNvPr id="8199" name="Rectangle 7"/>
          <p:cNvSpPr>
            <a:spLocks noGrp="1" noChangeArrowheads="1"/>
          </p:cNvSpPr>
          <p:nvPr>
            <p:ph type="sldNum" sz="quarter" idx="5"/>
          </p:nvPr>
        </p:nvSpPr>
        <p:spPr bwMode="auto">
          <a:xfrm>
            <a:off x="3884613" y="8829675"/>
            <a:ext cx="2971800" cy="465138"/>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Times New Roman" charset="0"/>
                <a:ea typeface="ＭＳ Ｐゴシック" charset="-128"/>
                <a:cs typeface="+mn-cs"/>
              </a:defRPr>
            </a:lvl1pPr>
          </a:lstStyle>
          <a:p>
            <a:pPr>
              <a:defRPr/>
            </a:pPr>
            <a:fld id="{131F908A-4F08-6A44-9F66-614912B7DA20}" type="slidenum">
              <a:rPr lang="de-DE"/>
              <a:pPr>
                <a:defRPr/>
              </a:pPr>
              <a:t>‹#›</a:t>
            </a:fld>
            <a:endParaRPr lang="de-DE"/>
          </a:p>
        </p:txBody>
      </p:sp>
    </p:spTree>
    <p:extLst>
      <p:ext uri="{BB962C8B-B14F-4D97-AF65-F5344CB8AC3E}">
        <p14:creationId xmlns:p14="http://schemas.microsoft.com/office/powerpoint/2010/main" val="631181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131F908A-4F08-6A44-9F66-614912B7DA20}" type="slidenum">
              <a:rPr lang="de-DE" smtClean="0"/>
              <a:pPr>
                <a:defRPr/>
              </a:pPr>
              <a:t>6</a:t>
            </a:fld>
            <a:endParaRPr lang="de-DE"/>
          </a:p>
        </p:txBody>
      </p:sp>
    </p:spTree>
    <p:extLst>
      <p:ext uri="{BB962C8B-B14F-4D97-AF65-F5344CB8AC3E}">
        <p14:creationId xmlns:p14="http://schemas.microsoft.com/office/powerpoint/2010/main" val="5959647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gray">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759EF3-4E78-4974-866A-55D2A766019C}"/>
              </a:ext>
            </a:extLst>
          </p:cNvPr>
          <p:cNvSpPr/>
          <p:nvPr userDrawn="1"/>
        </p:nvSpPr>
        <p:spPr bwMode="auto">
          <a:xfrm flipH="1" flipV="1">
            <a:off x="6891182" y="1052659"/>
            <a:ext cx="5300810" cy="4691971"/>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sp>
        <p:nvSpPr>
          <p:cNvPr id="16" name="Freeform: Shape 15">
            <a:extLst>
              <a:ext uri="{FF2B5EF4-FFF2-40B4-BE49-F238E27FC236}">
                <a16:creationId xmlns:a16="http://schemas.microsoft.com/office/drawing/2014/main" id="{07A2105D-C585-4BC1-B5EC-A4DF62E99B38}"/>
              </a:ext>
            </a:extLst>
          </p:cNvPr>
          <p:cNvSpPr/>
          <p:nvPr userDrawn="1"/>
        </p:nvSpPr>
        <p:spPr bwMode="auto">
          <a:xfrm>
            <a:off x="-903686" y="-251843"/>
            <a:ext cx="7841380" cy="6854256"/>
          </a:xfrm>
          <a:custGeom>
            <a:avLst/>
            <a:gdLst>
              <a:gd name="connsiteX0" fmla="*/ 0 w 6527783"/>
              <a:gd name="connsiteY0" fmla="*/ 0 h 5744637"/>
              <a:gd name="connsiteX1" fmla="*/ 6527783 w 6527783"/>
              <a:gd name="connsiteY1" fmla="*/ 0 h 5744637"/>
              <a:gd name="connsiteX2" fmla="*/ 6527783 w 6527783"/>
              <a:gd name="connsiteY2" fmla="*/ 4787178 h 5744637"/>
              <a:gd name="connsiteX3" fmla="*/ 5570324 w 6527783"/>
              <a:gd name="connsiteY3" fmla="*/ 5744637 h 5744637"/>
              <a:gd name="connsiteX4" fmla="*/ 0 w 6527783"/>
              <a:gd name="connsiteY4" fmla="*/ 5744637 h 574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783" h="5744637">
                <a:moveTo>
                  <a:pt x="0" y="0"/>
                </a:moveTo>
                <a:lnTo>
                  <a:pt x="6527783" y="0"/>
                </a:lnTo>
                <a:lnTo>
                  <a:pt x="6527783" y="4787178"/>
                </a:lnTo>
                <a:cubicBezTo>
                  <a:pt x="6527783" y="5315968"/>
                  <a:pt x="6099114" y="5744637"/>
                  <a:pt x="5570324" y="5744637"/>
                </a:cubicBezTo>
                <a:lnTo>
                  <a:pt x="0" y="5744637"/>
                </a:lnTo>
                <a:close/>
              </a:path>
            </a:pathLst>
          </a:custGeom>
          <a:blipFill>
            <a:blip r:embed="rId2"/>
            <a:stretch>
              <a:fillRect l="-22135" t="-2834" r="-33098" b="-6308"/>
            </a:stretch>
          </a:blipFill>
          <a:ln w="38100" cap="flat" cmpd="sng" algn="ctr">
            <a:solidFill>
              <a:schemeClr val="accent3"/>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endParaRPr>
          </a:p>
        </p:txBody>
      </p:sp>
      <p:sp>
        <p:nvSpPr>
          <p:cNvPr id="12292" name="Rectangle 7"/>
          <p:cNvSpPr>
            <a:spLocks noGrp="1" noChangeArrowheads="1"/>
          </p:cNvSpPr>
          <p:nvPr>
            <p:ph type="ctrTitle" hasCustomPrompt="1"/>
          </p:nvPr>
        </p:nvSpPr>
        <p:spPr>
          <a:xfrm>
            <a:off x="7301948" y="1260049"/>
            <a:ext cx="4467777" cy="4128940"/>
          </a:xfrm>
        </p:spPr>
        <p:txBody>
          <a:bodyPr anchor="ctr"/>
          <a:lstStyle>
            <a:lvl1pPr algn="ctr">
              <a:defRPr sz="4000">
                <a:solidFill>
                  <a:schemeClr val="bg1"/>
                </a:solidFill>
              </a:defRPr>
            </a:lvl1pPr>
          </a:lstStyle>
          <a:p>
            <a:pPr lvl="0"/>
            <a:r>
              <a:rPr lang="de-DE" noProof="0" dirty="0"/>
              <a:t>Module X:</a:t>
            </a:r>
            <a:br>
              <a:rPr lang="de-DE" noProof="0" dirty="0"/>
            </a:br>
            <a:br>
              <a:rPr lang="de-DE" noProof="0" dirty="0"/>
            </a:br>
            <a:r>
              <a:rPr lang="de-DE" noProof="0" dirty="0"/>
              <a:t>Title Goes </a:t>
            </a:r>
            <a:br>
              <a:rPr lang="de-DE" noProof="0" dirty="0"/>
            </a:br>
            <a:r>
              <a:rPr lang="de-DE" noProof="0" dirty="0"/>
              <a:t>Here</a:t>
            </a:r>
          </a:p>
        </p:txBody>
      </p:sp>
      <p:pic>
        <p:nvPicPr>
          <p:cNvPr id="11" name="image2.jpeg" descr="Logo of the National Center on Safe and Supportive Learning Environments. Safe supportive learning, engagement, safety, and empowerment.">
            <a:extLst>
              <a:ext uri="{FF2B5EF4-FFF2-40B4-BE49-F238E27FC236}">
                <a16:creationId xmlns:a16="http://schemas.microsoft.com/office/drawing/2014/main" id="{402778EB-20B4-46A5-B5D8-8F711585BB69}"/>
              </a:ext>
            </a:extLst>
          </p:cNvPr>
          <p:cNvPicPr>
            <a:picLocks noChangeAspect="1"/>
          </p:cNvPicPr>
          <p:nvPr userDrawn="1"/>
        </p:nvPicPr>
        <p:blipFill>
          <a:blip r:embed="rId3"/>
          <a:srcRect/>
          <a:stretch/>
        </p:blipFill>
        <p:spPr>
          <a:xfrm>
            <a:off x="7478665" y="5966632"/>
            <a:ext cx="4114342" cy="651999"/>
          </a:xfrm>
          <a:prstGeom prst="rect">
            <a:avLst/>
          </a:prstGeom>
        </p:spPr>
      </p:pic>
      <p:grpSp>
        <p:nvGrpSpPr>
          <p:cNvPr id="6" name="Group 5">
            <a:extLst>
              <a:ext uri="{FF2B5EF4-FFF2-40B4-BE49-F238E27FC236}">
                <a16:creationId xmlns:a16="http://schemas.microsoft.com/office/drawing/2014/main" id="{F3055A89-EBF5-42F4-9458-00C1FE1BB659}"/>
              </a:ext>
            </a:extLst>
          </p:cNvPr>
          <p:cNvGrpSpPr/>
          <p:nvPr userDrawn="1"/>
        </p:nvGrpSpPr>
        <p:grpSpPr>
          <a:xfrm>
            <a:off x="7440867" y="278141"/>
            <a:ext cx="4116395" cy="609275"/>
            <a:chOff x="4650771" y="6152831"/>
            <a:chExt cx="2825479" cy="449582"/>
          </a:xfrm>
        </p:grpSpPr>
        <p:pic>
          <p:nvPicPr>
            <p:cNvPr id="7" name="Picture 6" descr="Icon&#10;&#10;Description automatically generated">
              <a:extLst>
                <a:ext uri="{FF2B5EF4-FFF2-40B4-BE49-F238E27FC236}">
                  <a16:creationId xmlns:a16="http://schemas.microsoft.com/office/drawing/2014/main" id="{98FEAF0A-2A84-4550-8176-82071B48E814}"/>
                </a:ext>
              </a:extLst>
            </p:cNvPr>
            <p:cNvPicPr>
              <a:picLocks noChangeAspect="1"/>
            </p:cNvPicPr>
            <p:nvPr userDrawn="1"/>
          </p:nvPicPr>
          <p:blipFill>
            <a:blip r:embed="rId4"/>
            <a:stretch>
              <a:fillRect/>
            </a:stretch>
          </p:blipFill>
          <p:spPr>
            <a:xfrm>
              <a:off x="4650771" y="6152831"/>
              <a:ext cx="446975" cy="449582"/>
            </a:xfrm>
            <a:prstGeom prst="rect">
              <a:avLst/>
            </a:prstGeom>
          </p:spPr>
        </p:pic>
        <p:sp>
          <p:nvSpPr>
            <p:cNvPr id="8" name="TextBox 7">
              <a:extLst>
                <a:ext uri="{FF2B5EF4-FFF2-40B4-BE49-F238E27FC236}">
                  <a16:creationId xmlns:a16="http://schemas.microsoft.com/office/drawing/2014/main" id="{D98FEEBC-BE17-49D0-9006-740809A5404D}"/>
                </a:ext>
              </a:extLst>
            </p:cNvPr>
            <p:cNvSpPr txBox="1"/>
            <p:nvPr userDrawn="1"/>
          </p:nvSpPr>
          <p:spPr>
            <a:xfrm>
              <a:off x="5076920" y="6223734"/>
              <a:ext cx="2399330" cy="295240"/>
            </a:xfrm>
            <a:prstGeom prst="rect">
              <a:avLst/>
            </a:prstGeom>
            <a:noFill/>
          </p:spPr>
          <p:txBody>
            <a:bodyPr wrap="square" rtlCol="0">
              <a:spAutoFit/>
            </a:bodyPr>
            <a:lstStyle/>
            <a:p>
              <a:r>
                <a:rPr lang="en-US" sz="2000" dirty="0">
                  <a:latin typeface="Franklin Gothic Medium Cond" panose="020B0606030402020204" pitchFamily="34" charset="0"/>
                </a:rPr>
                <a:t>Building Student Resilience Toolkit</a:t>
              </a:r>
            </a:p>
          </p:txBody>
        </p:sp>
      </p:grpSp>
    </p:spTree>
    <p:extLst>
      <p:ext uri="{BB962C8B-B14F-4D97-AF65-F5344CB8AC3E}">
        <p14:creationId xmlns:p14="http://schemas.microsoft.com/office/powerpoint/2010/main" val="329086956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614489"/>
            <a:ext cx="55816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3952" y="1614489"/>
            <a:ext cx="5581649"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ftr" sz="quarter" idx="10"/>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52361750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9919CF62-7AE7-4FE8-A634-8124535748B6}"/>
              </a:ext>
            </a:extLst>
          </p:cNvPr>
          <p:cNvSpPr>
            <a:spLocks noGrp="1"/>
          </p:cNvSpPr>
          <p:nvPr>
            <p:ph type="sldNum" sz="quarter" idx="4"/>
          </p:nvPr>
        </p:nvSpPr>
        <p:spPr>
          <a:xfrm>
            <a:off x="9142227" y="6440486"/>
            <a:ext cx="2623053" cy="161927"/>
          </a:xfrm>
          <a:prstGeom prst="rect">
            <a:avLst/>
          </a:prstGeom>
        </p:spPr>
        <p:txBody>
          <a:bodyPr vert="horz" lIns="0" tIns="0" rIns="0" bIns="0" rtlCol="0" anchor="ctr"/>
          <a:lstStyle>
            <a:lvl1pPr algn="r">
              <a:defRPr sz="1200">
                <a:solidFill>
                  <a:schemeClr val="tx1"/>
                </a:solidFill>
                <a:latin typeface="+mn-lt"/>
              </a:defRPr>
            </a:lvl1pPr>
          </a:lstStyle>
          <a:p>
            <a:r>
              <a:rPr lang="en-US"/>
              <a:t>Slide </a:t>
            </a:r>
            <a:fld id="{46F2E0F2-A1DB-4493-BF5B-8F215B9C51AE}" type="slidenum">
              <a:rPr lang="en-US" smtClean="0"/>
              <a:pPr/>
              <a:t>‹#›</a:t>
            </a:fld>
            <a:endParaRPr lang="en-US" dirty="0"/>
          </a:p>
        </p:txBody>
      </p:sp>
      <p:sp>
        <p:nvSpPr>
          <p:cNvPr id="10" name="Text Placeholder 7">
            <a:extLst>
              <a:ext uri="{FF2B5EF4-FFF2-40B4-BE49-F238E27FC236}">
                <a16:creationId xmlns:a16="http://schemas.microsoft.com/office/drawing/2014/main" id="{3122DDB8-FFD0-4BEA-9071-D9497A0F3AEF}"/>
              </a:ext>
            </a:extLst>
          </p:cNvPr>
          <p:cNvSpPr>
            <a:spLocks noGrp="1"/>
          </p:cNvSpPr>
          <p:nvPr>
            <p:ph type="body" sz="quarter" idx="10" hasCustomPrompt="1"/>
          </p:nvPr>
        </p:nvSpPr>
        <p:spPr>
          <a:xfrm>
            <a:off x="9142227" y="6159896"/>
            <a:ext cx="2627312" cy="161926"/>
          </a:xfrm>
        </p:spPr>
        <p:txBody>
          <a:bodyPr anchor="ctr" anchorCtr="0"/>
          <a:lstStyle>
            <a:lvl1pPr marL="0" indent="0" algn="r">
              <a:buNone/>
              <a:defRPr sz="1200">
                <a:latin typeface="+mn-lt"/>
                <a:cs typeface="Arial" panose="020B0604020202020204" pitchFamily="34" charset="0"/>
              </a:defRPr>
            </a:lvl1pPr>
          </a:lstStyle>
          <a:p>
            <a:pPr lvl="0"/>
            <a:r>
              <a:rPr lang="en-US" dirty="0"/>
              <a:t>Citation #</a:t>
            </a:r>
          </a:p>
        </p:txBody>
      </p:sp>
      <p:sp>
        <p:nvSpPr>
          <p:cNvPr id="11" name="Text Placeholder 7">
            <a:extLst>
              <a:ext uri="{FF2B5EF4-FFF2-40B4-BE49-F238E27FC236}">
                <a16:creationId xmlns:a16="http://schemas.microsoft.com/office/drawing/2014/main" id="{9511EA6F-BF85-43AF-8D6C-0BBEABA0CDA6}"/>
              </a:ext>
            </a:extLst>
          </p:cNvPr>
          <p:cNvSpPr>
            <a:spLocks noGrp="1"/>
          </p:cNvSpPr>
          <p:nvPr>
            <p:ph type="body" sz="quarter" idx="11" hasCustomPrompt="1"/>
          </p:nvPr>
        </p:nvSpPr>
        <p:spPr>
          <a:xfrm>
            <a:off x="9142227" y="5879306"/>
            <a:ext cx="2627312" cy="161926"/>
          </a:xfrm>
        </p:spPr>
        <p:txBody>
          <a:bodyPr anchor="ctr" anchorCtr="0"/>
          <a:lstStyle>
            <a:lvl1pPr marL="0" indent="0" algn="r">
              <a:buNone/>
              <a:defRPr sz="1200">
                <a:latin typeface="+mn-lt"/>
                <a:cs typeface="Arial" panose="020B0604020202020204" pitchFamily="34" charset="0"/>
              </a:defRPr>
            </a:lvl1pPr>
          </a:lstStyle>
          <a:p>
            <a:pPr lvl="0"/>
            <a:r>
              <a:rPr lang="en-US" dirty="0"/>
              <a:t>Source:</a:t>
            </a:r>
          </a:p>
        </p:txBody>
      </p:sp>
    </p:spTree>
    <p:extLst>
      <p:ext uri="{BB962C8B-B14F-4D97-AF65-F5344CB8AC3E}">
        <p14:creationId xmlns:p14="http://schemas.microsoft.com/office/powerpoint/2010/main" val="167779328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sz="half" idx="1"/>
          </p:nvPr>
        </p:nvSpPr>
        <p:spPr>
          <a:xfrm>
            <a:off x="419100" y="1414464"/>
            <a:ext cx="5581651" cy="4305300"/>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03952" y="1414464"/>
            <a:ext cx="5581649" cy="4305300"/>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3">
            <a:extLst>
              <a:ext uri="{FF2B5EF4-FFF2-40B4-BE49-F238E27FC236}">
                <a16:creationId xmlns:a16="http://schemas.microsoft.com/office/drawing/2014/main" id="{CB4D7BC8-DF85-43C9-9EF8-9AB1592F44DE}"/>
              </a:ext>
            </a:extLst>
          </p:cNvPr>
          <p:cNvSpPr>
            <a:spLocks noGrp="1"/>
          </p:cNvSpPr>
          <p:nvPr>
            <p:ph type="sldNum" sz="quarter" idx="4"/>
          </p:nvPr>
        </p:nvSpPr>
        <p:spPr>
          <a:xfrm>
            <a:off x="9142227" y="6440487"/>
            <a:ext cx="2627498" cy="161926"/>
          </a:xfrm>
          <a:prstGeom prst="rect">
            <a:avLst/>
          </a:prstGeom>
        </p:spPr>
        <p:txBody>
          <a:bodyPr vert="horz" lIns="0" tIns="0" rIns="0" bIns="0" rtlCol="0" anchor="ctr"/>
          <a:lstStyle>
            <a:lvl1pPr algn="r">
              <a:defRPr sz="1200">
                <a:solidFill>
                  <a:schemeClr val="tx1"/>
                </a:solidFill>
              </a:defRPr>
            </a:lvl1pPr>
          </a:lstStyle>
          <a:p>
            <a:r>
              <a:rPr lang="en-US"/>
              <a:t>Slide </a:t>
            </a:r>
            <a:fld id="{46F2E0F2-A1DB-4493-BF5B-8F215B9C51AE}" type="slidenum">
              <a:rPr lang="en-US" smtClean="0"/>
              <a:pPr/>
              <a:t>‹#›</a:t>
            </a:fld>
            <a:endParaRPr lang="en-US" dirty="0"/>
          </a:p>
        </p:txBody>
      </p:sp>
      <p:sp>
        <p:nvSpPr>
          <p:cNvPr id="7" name="Text Placeholder 7">
            <a:extLst>
              <a:ext uri="{FF2B5EF4-FFF2-40B4-BE49-F238E27FC236}">
                <a16:creationId xmlns:a16="http://schemas.microsoft.com/office/drawing/2014/main" id="{1C4CC6AC-73C2-4335-B5AE-6E6EC123979F}"/>
              </a:ext>
            </a:extLst>
          </p:cNvPr>
          <p:cNvSpPr>
            <a:spLocks noGrp="1"/>
          </p:cNvSpPr>
          <p:nvPr>
            <p:ph type="body" sz="quarter" idx="10" hasCustomPrompt="1"/>
          </p:nvPr>
        </p:nvSpPr>
        <p:spPr>
          <a:xfrm>
            <a:off x="9142227" y="6159896"/>
            <a:ext cx="2627312" cy="161926"/>
          </a:xfrm>
        </p:spPr>
        <p:txBody>
          <a:bodyPr anchor="ctr" anchorCtr="0"/>
          <a:lstStyle>
            <a:lvl1pPr marL="0" indent="0" algn="r">
              <a:buNone/>
              <a:defRPr sz="1200">
                <a:latin typeface="+mn-lt"/>
                <a:cs typeface="Arial" panose="020B0604020202020204" pitchFamily="34" charset="0"/>
              </a:defRPr>
            </a:lvl1pPr>
          </a:lstStyle>
          <a:p>
            <a:pPr lvl="0"/>
            <a:r>
              <a:rPr lang="en-US" dirty="0"/>
              <a:t>Citation #</a:t>
            </a:r>
          </a:p>
        </p:txBody>
      </p:sp>
      <p:sp>
        <p:nvSpPr>
          <p:cNvPr id="8" name="Text Placeholder 7">
            <a:extLst>
              <a:ext uri="{FF2B5EF4-FFF2-40B4-BE49-F238E27FC236}">
                <a16:creationId xmlns:a16="http://schemas.microsoft.com/office/drawing/2014/main" id="{9BB2DC6C-F9E1-40BA-9099-EC482EFAC421}"/>
              </a:ext>
            </a:extLst>
          </p:cNvPr>
          <p:cNvSpPr>
            <a:spLocks noGrp="1"/>
          </p:cNvSpPr>
          <p:nvPr>
            <p:ph type="body" sz="quarter" idx="11" hasCustomPrompt="1"/>
          </p:nvPr>
        </p:nvSpPr>
        <p:spPr>
          <a:xfrm>
            <a:off x="9142227" y="5879306"/>
            <a:ext cx="2627312" cy="161926"/>
          </a:xfrm>
        </p:spPr>
        <p:txBody>
          <a:bodyPr anchor="ctr" anchorCtr="0"/>
          <a:lstStyle>
            <a:lvl1pPr marL="0" indent="0" algn="r">
              <a:buNone/>
              <a:defRPr sz="1200">
                <a:latin typeface="+mn-lt"/>
                <a:cs typeface="Arial" panose="020B0604020202020204" pitchFamily="34" charset="0"/>
              </a:defRPr>
            </a:lvl1pPr>
          </a:lstStyle>
          <a:p>
            <a:pPr lvl="0"/>
            <a:r>
              <a:rPr lang="en-US" dirty="0"/>
              <a:t>Source:</a:t>
            </a:r>
          </a:p>
        </p:txBody>
      </p:sp>
    </p:spTree>
    <p:extLst>
      <p:ext uri="{BB962C8B-B14F-4D97-AF65-F5344CB8AC3E}">
        <p14:creationId xmlns:p14="http://schemas.microsoft.com/office/powerpoint/2010/main" val="188958061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9101" y="1414463"/>
            <a:ext cx="5486400" cy="447675"/>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19101" y="1987549"/>
            <a:ext cx="5486400" cy="3732213"/>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80679" y="1414463"/>
            <a:ext cx="5486400" cy="447675"/>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80679" y="1987549"/>
            <a:ext cx="5486400" cy="3732213"/>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419101" y="147639"/>
            <a:ext cx="7380817" cy="600075"/>
          </a:xfrm>
        </p:spPr>
        <p:txBody>
          <a:bodyPr/>
          <a:lstStyle/>
          <a:p>
            <a:r>
              <a:rPr lang="en-US" dirty="0"/>
              <a:t>Click to edit Master title style</a:t>
            </a:r>
          </a:p>
        </p:txBody>
      </p:sp>
      <p:sp>
        <p:nvSpPr>
          <p:cNvPr id="12" name="Text Placeholder 7">
            <a:extLst>
              <a:ext uri="{FF2B5EF4-FFF2-40B4-BE49-F238E27FC236}">
                <a16:creationId xmlns:a16="http://schemas.microsoft.com/office/drawing/2014/main" id="{2B0751B5-8C29-40D9-BF7C-53EB37733B0B}"/>
              </a:ext>
            </a:extLst>
          </p:cNvPr>
          <p:cNvSpPr>
            <a:spLocks noGrp="1"/>
          </p:cNvSpPr>
          <p:nvPr>
            <p:ph type="body" sz="quarter" idx="11" hasCustomPrompt="1"/>
          </p:nvPr>
        </p:nvSpPr>
        <p:spPr>
          <a:xfrm>
            <a:off x="9142227" y="6159896"/>
            <a:ext cx="2627312" cy="161926"/>
          </a:xfrm>
        </p:spPr>
        <p:txBody>
          <a:bodyPr anchor="ctr" anchorCtr="0"/>
          <a:lstStyle>
            <a:lvl1pPr marL="0" indent="0" algn="r">
              <a:buNone/>
              <a:defRPr sz="1200">
                <a:latin typeface="+mn-lt"/>
                <a:cs typeface="Arial" panose="020B0604020202020204" pitchFamily="34" charset="0"/>
              </a:defRPr>
            </a:lvl1pPr>
          </a:lstStyle>
          <a:p>
            <a:pPr lvl="0"/>
            <a:r>
              <a:rPr lang="en-US" dirty="0"/>
              <a:t>Citation #</a:t>
            </a:r>
          </a:p>
        </p:txBody>
      </p:sp>
      <p:sp>
        <p:nvSpPr>
          <p:cNvPr id="13" name="Text Placeholder 7">
            <a:extLst>
              <a:ext uri="{FF2B5EF4-FFF2-40B4-BE49-F238E27FC236}">
                <a16:creationId xmlns:a16="http://schemas.microsoft.com/office/drawing/2014/main" id="{FE9F8D56-0DFA-41B2-B8C9-F540781A9151}"/>
              </a:ext>
            </a:extLst>
          </p:cNvPr>
          <p:cNvSpPr>
            <a:spLocks noGrp="1"/>
          </p:cNvSpPr>
          <p:nvPr>
            <p:ph type="body" sz="quarter" idx="12" hasCustomPrompt="1"/>
          </p:nvPr>
        </p:nvSpPr>
        <p:spPr>
          <a:xfrm>
            <a:off x="9142227" y="5879306"/>
            <a:ext cx="2627312" cy="161926"/>
          </a:xfrm>
        </p:spPr>
        <p:txBody>
          <a:bodyPr anchor="ctr" anchorCtr="0"/>
          <a:lstStyle>
            <a:lvl1pPr marL="0" indent="0" algn="r">
              <a:buNone/>
              <a:defRPr sz="1200">
                <a:latin typeface="+mn-lt"/>
                <a:cs typeface="Arial" panose="020B0604020202020204" pitchFamily="34" charset="0"/>
              </a:defRPr>
            </a:lvl1pPr>
          </a:lstStyle>
          <a:p>
            <a:pPr lvl="0"/>
            <a:r>
              <a:rPr lang="en-US" dirty="0"/>
              <a:t>Source:</a:t>
            </a:r>
          </a:p>
        </p:txBody>
      </p:sp>
      <p:sp>
        <p:nvSpPr>
          <p:cNvPr id="14" name="Slide Number Placeholder 3">
            <a:extLst>
              <a:ext uri="{FF2B5EF4-FFF2-40B4-BE49-F238E27FC236}">
                <a16:creationId xmlns:a16="http://schemas.microsoft.com/office/drawing/2014/main" id="{B9BAA2E4-43AD-410D-88C2-5C07216BF58A}"/>
              </a:ext>
            </a:extLst>
          </p:cNvPr>
          <p:cNvSpPr txBox="1">
            <a:spLocks/>
          </p:cNvSpPr>
          <p:nvPr userDrawn="1"/>
        </p:nvSpPr>
        <p:spPr>
          <a:xfrm>
            <a:off x="9142227" y="6440487"/>
            <a:ext cx="2627498" cy="161926"/>
          </a:xfrm>
          <a:prstGeom prst="rect">
            <a:avLst/>
          </a:prstGeom>
        </p:spPr>
        <p:txBody>
          <a:bodyPr vert="horz" lIns="0" tIns="0" rIns="0" bIns="0" rtlCol="0" anchor="ctr"/>
          <a:lstStyle>
            <a:defPPr>
              <a:defRPr lang="en-US"/>
            </a:defPPr>
            <a:lvl1pPr algn="r" rtl="0" fontAlgn="base">
              <a:spcBef>
                <a:spcPct val="0"/>
              </a:spcBef>
              <a:spcAft>
                <a:spcPct val="0"/>
              </a:spcAft>
              <a:defRPr sz="1200" kern="1200">
                <a:solidFill>
                  <a:schemeClr val="tx1"/>
                </a:solidFill>
                <a:latin typeface="+mn-lt"/>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r>
              <a:rPr lang="en-US" b="0" dirty="0">
                <a:latin typeface="+mn-lt"/>
              </a:rPr>
              <a:t>Slide </a:t>
            </a:r>
            <a:fld id="{46F2E0F2-A1DB-4493-BF5B-8F215B9C51AE}" type="slidenum">
              <a:rPr lang="en-US" b="0" smtClean="0">
                <a:latin typeface="+mn-lt"/>
              </a:rPr>
              <a:pPr/>
              <a:t>‹#›</a:t>
            </a:fld>
            <a:endParaRPr lang="en-US" b="0" dirty="0">
              <a:latin typeface="+mn-lt"/>
            </a:endParaRPr>
          </a:p>
        </p:txBody>
      </p:sp>
    </p:spTree>
    <p:extLst>
      <p:ext uri="{BB962C8B-B14F-4D97-AF65-F5344CB8AC3E}">
        <p14:creationId xmlns:p14="http://schemas.microsoft.com/office/powerpoint/2010/main" val="58096686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10"/>
          <p:cNvSpPr>
            <a:spLocks noGrp="1" noChangeArrowheads="1"/>
          </p:cNvSpPr>
          <p:nvPr>
            <p:ph type="ftr" sz="quarter" idx="10"/>
          </p:nvPr>
        </p:nvSpPr>
        <p:spPr>
          <a:xfrm>
            <a:off x="292101" y="6408738"/>
            <a:ext cx="1790700" cy="247650"/>
          </a:xfrm>
          <a:prstGeom prst="rect">
            <a:avLst/>
          </a:prstGeom>
          <a:ln/>
        </p:spPr>
        <p:txBody>
          <a:bodyPr/>
          <a:lstStyle>
            <a:lvl1pPr>
              <a:defRPr/>
            </a:lvl1pPr>
          </a:lstStyle>
          <a:p>
            <a:pPr>
              <a:defRPr/>
            </a:pPr>
            <a:endParaRPr lang="de-DE"/>
          </a:p>
        </p:txBody>
      </p:sp>
      <p:sp>
        <p:nvSpPr>
          <p:cNvPr id="6" name="Slide Number Placeholder 3">
            <a:extLst>
              <a:ext uri="{FF2B5EF4-FFF2-40B4-BE49-F238E27FC236}">
                <a16:creationId xmlns:a16="http://schemas.microsoft.com/office/drawing/2014/main" id="{E7683686-E4AD-4B60-93D3-65EAB29A1B66}"/>
              </a:ext>
            </a:extLst>
          </p:cNvPr>
          <p:cNvSpPr txBox="1">
            <a:spLocks/>
          </p:cNvSpPr>
          <p:nvPr userDrawn="1"/>
        </p:nvSpPr>
        <p:spPr>
          <a:xfrm>
            <a:off x="9142227" y="6440486"/>
            <a:ext cx="2627498" cy="161927"/>
          </a:xfrm>
          <a:prstGeom prst="rect">
            <a:avLst/>
          </a:prstGeom>
        </p:spPr>
        <p:txBody>
          <a:bodyPr vert="horz" lIns="0" tIns="0" rIns="0" bIns="0" rtlCol="0" anchor="ctr"/>
          <a:lstStyle>
            <a:defPPr>
              <a:defRPr lang="en-US"/>
            </a:defPPr>
            <a:lvl1pPr algn="r" rtl="0" fontAlgn="base">
              <a:spcBef>
                <a:spcPct val="0"/>
              </a:spcBef>
              <a:spcAft>
                <a:spcPct val="0"/>
              </a:spcAft>
              <a:defRPr sz="1200" kern="1200">
                <a:solidFill>
                  <a:schemeClr val="tx1"/>
                </a:solidFill>
                <a:latin typeface="+mn-lt"/>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r>
              <a:rPr lang="en-US"/>
              <a:t>Slide </a:t>
            </a:r>
            <a:fld id="{46F2E0F2-A1DB-4493-BF5B-8F215B9C51AE}" type="slidenum">
              <a:rPr lang="en-US" smtClean="0"/>
              <a:pPr/>
              <a:t>‹#›</a:t>
            </a:fld>
            <a:endParaRPr lang="en-US" dirty="0"/>
          </a:p>
        </p:txBody>
      </p:sp>
      <p:sp>
        <p:nvSpPr>
          <p:cNvPr id="7" name="Text Placeholder 7">
            <a:extLst>
              <a:ext uri="{FF2B5EF4-FFF2-40B4-BE49-F238E27FC236}">
                <a16:creationId xmlns:a16="http://schemas.microsoft.com/office/drawing/2014/main" id="{1A297325-5FEA-4068-B448-7827F1124B79}"/>
              </a:ext>
            </a:extLst>
          </p:cNvPr>
          <p:cNvSpPr>
            <a:spLocks noGrp="1"/>
          </p:cNvSpPr>
          <p:nvPr>
            <p:ph type="body" sz="quarter" idx="11" hasCustomPrompt="1"/>
          </p:nvPr>
        </p:nvSpPr>
        <p:spPr>
          <a:xfrm>
            <a:off x="9142227" y="6159896"/>
            <a:ext cx="2627312" cy="161926"/>
          </a:xfrm>
        </p:spPr>
        <p:txBody>
          <a:bodyPr anchor="ctr" anchorCtr="0"/>
          <a:lstStyle>
            <a:lvl1pPr marL="0" indent="0" algn="r">
              <a:buNone/>
              <a:defRPr sz="1200">
                <a:latin typeface="+mn-lt"/>
                <a:cs typeface="Arial" panose="020B0604020202020204" pitchFamily="34" charset="0"/>
              </a:defRPr>
            </a:lvl1pPr>
          </a:lstStyle>
          <a:p>
            <a:pPr lvl="0"/>
            <a:r>
              <a:rPr lang="en-US" dirty="0"/>
              <a:t>Citation #</a:t>
            </a:r>
          </a:p>
        </p:txBody>
      </p:sp>
      <p:sp>
        <p:nvSpPr>
          <p:cNvPr id="8" name="Text Placeholder 7">
            <a:extLst>
              <a:ext uri="{FF2B5EF4-FFF2-40B4-BE49-F238E27FC236}">
                <a16:creationId xmlns:a16="http://schemas.microsoft.com/office/drawing/2014/main" id="{DA4B34FC-D229-40A5-913A-2A5BE9D0D9E3}"/>
              </a:ext>
            </a:extLst>
          </p:cNvPr>
          <p:cNvSpPr>
            <a:spLocks noGrp="1"/>
          </p:cNvSpPr>
          <p:nvPr>
            <p:ph type="body" sz="quarter" idx="12" hasCustomPrompt="1"/>
          </p:nvPr>
        </p:nvSpPr>
        <p:spPr>
          <a:xfrm>
            <a:off x="9142227" y="5879306"/>
            <a:ext cx="2627312" cy="161926"/>
          </a:xfrm>
        </p:spPr>
        <p:txBody>
          <a:bodyPr anchor="ctr" anchorCtr="0"/>
          <a:lstStyle>
            <a:lvl1pPr marL="0" indent="0" algn="r">
              <a:buNone/>
              <a:defRPr sz="1200">
                <a:latin typeface="+mn-lt"/>
                <a:cs typeface="Arial" panose="020B0604020202020204" pitchFamily="34" charset="0"/>
              </a:defRPr>
            </a:lvl1pPr>
          </a:lstStyle>
          <a:p>
            <a:pPr lvl="0"/>
            <a:r>
              <a:rPr lang="en-US" dirty="0"/>
              <a:t>Source:</a:t>
            </a:r>
          </a:p>
        </p:txBody>
      </p:sp>
    </p:spTree>
    <p:extLst>
      <p:ext uri="{BB962C8B-B14F-4D97-AF65-F5344CB8AC3E}">
        <p14:creationId xmlns:p14="http://schemas.microsoft.com/office/powerpoint/2010/main" val="218992592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42566DEC-3661-4F15-8AD0-5DF39DD0C82E}"/>
              </a:ext>
            </a:extLst>
          </p:cNvPr>
          <p:cNvSpPr>
            <a:spLocks noGrp="1"/>
          </p:cNvSpPr>
          <p:nvPr>
            <p:ph type="sldNum" sz="quarter" idx="4"/>
          </p:nvPr>
        </p:nvSpPr>
        <p:spPr>
          <a:xfrm>
            <a:off x="9142227" y="6356350"/>
            <a:ext cx="2627498" cy="365125"/>
          </a:xfrm>
          <a:prstGeom prst="rect">
            <a:avLst/>
          </a:prstGeom>
        </p:spPr>
        <p:txBody>
          <a:bodyPr vert="horz" lIns="0" tIns="0" rIns="0" bIns="0" rtlCol="0" anchor="ctr"/>
          <a:lstStyle>
            <a:lvl1pPr algn="r">
              <a:defRPr sz="1200">
                <a:solidFill>
                  <a:schemeClr val="tx1"/>
                </a:solidFill>
              </a:defRPr>
            </a:lvl1pPr>
          </a:lstStyle>
          <a:p>
            <a:r>
              <a:rPr lang="en-US"/>
              <a:t>Slide </a:t>
            </a:r>
            <a:fld id="{46F2E0F2-A1DB-4493-BF5B-8F215B9C51AE}" type="slidenum">
              <a:rPr lang="en-US" smtClean="0"/>
              <a:pPr/>
              <a:t>‹#›</a:t>
            </a:fld>
            <a:endParaRPr lang="en-US" dirty="0"/>
          </a:p>
        </p:txBody>
      </p:sp>
      <p:sp>
        <p:nvSpPr>
          <p:cNvPr id="4" name="Text Placeholder 7">
            <a:extLst>
              <a:ext uri="{FF2B5EF4-FFF2-40B4-BE49-F238E27FC236}">
                <a16:creationId xmlns:a16="http://schemas.microsoft.com/office/drawing/2014/main" id="{8E39ED82-87FE-451A-BEE8-179CBFE8D979}"/>
              </a:ext>
            </a:extLst>
          </p:cNvPr>
          <p:cNvSpPr>
            <a:spLocks noGrp="1"/>
          </p:cNvSpPr>
          <p:nvPr>
            <p:ph type="body" sz="quarter" idx="10" hasCustomPrompt="1"/>
          </p:nvPr>
        </p:nvSpPr>
        <p:spPr>
          <a:xfrm>
            <a:off x="9142413" y="5897563"/>
            <a:ext cx="2627312" cy="365125"/>
          </a:xfrm>
        </p:spPr>
        <p:txBody>
          <a:bodyPr anchor="ctr" anchorCtr="0"/>
          <a:lstStyle>
            <a:lvl1pPr marL="0" indent="0" algn="r">
              <a:buNone/>
              <a:defRPr sz="1200">
                <a:latin typeface="+mn-lt"/>
                <a:cs typeface="Arial" panose="020B0604020202020204" pitchFamily="34" charset="0"/>
              </a:defRPr>
            </a:lvl1pPr>
          </a:lstStyle>
          <a:p>
            <a:pPr lvl="0"/>
            <a:r>
              <a:rPr lang="en-US" dirty="0"/>
              <a:t>Citation #</a:t>
            </a:r>
          </a:p>
        </p:txBody>
      </p:sp>
    </p:spTree>
    <p:extLst>
      <p:ext uri="{BB962C8B-B14F-4D97-AF65-F5344CB8AC3E}">
        <p14:creationId xmlns:p14="http://schemas.microsoft.com/office/powerpoint/2010/main" val="230602958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Text Placeholder 2"/>
          <p:cNvSpPr>
            <a:spLocks noGrp="1"/>
          </p:cNvSpPr>
          <p:nvPr>
            <p:ph type="body" idx="1"/>
          </p:nvPr>
        </p:nvSpPr>
        <p:spPr>
          <a:xfrm>
            <a:off x="419101" y="1414463"/>
            <a:ext cx="11366500" cy="4305300"/>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419100" y="6356351"/>
            <a:ext cx="2844800" cy="365125"/>
          </a:xfrm>
          <a:prstGeom prst="rect">
            <a:avLst/>
          </a:prstGeom>
        </p:spPr>
        <p:txBody>
          <a:bodyPr/>
          <a:lstStyle>
            <a:lvl1pPr>
              <a:defRPr sz="1400"/>
            </a:lvl1pPr>
          </a:lstStyle>
          <a:p>
            <a:fld id="{06B3DC72-CF3C-4DE6-9E16-CE2D37EE789B}" type="slidenum">
              <a:rPr lang="en-US" smtClean="0"/>
              <a:pPr/>
              <a:t>‹#›</a:t>
            </a:fld>
            <a:endParaRPr lang="en-US" dirty="0"/>
          </a:p>
        </p:txBody>
      </p:sp>
      <p:sp>
        <p:nvSpPr>
          <p:cNvPr id="9" name="Text Placeholder 7">
            <a:extLst>
              <a:ext uri="{FF2B5EF4-FFF2-40B4-BE49-F238E27FC236}">
                <a16:creationId xmlns:a16="http://schemas.microsoft.com/office/drawing/2014/main" id="{9F5B8174-10E5-43EC-9EE6-C6C93CA0DA99}"/>
              </a:ext>
            </a:extLst>
          </p:cNvPr>
          <p:cNvSpPr>
            <a:spLocks noGrp="1"/>
          </p:cNvSpPr>
          <p:nvPr>
            <p:ph type="body" sz="quarter" idx="10" hasCustomPrompt="1"/>
          </p:nvPr>
        </p:nvSpPr>
        <p:spPr>
          <a:xfrm>
            <a:off x="9142227" y="6159896"/>
            <a:ext cx="2627312" cy="161926"/>
          </a:xfrm>
        </p:spPr>
        <p:txBody>
          <a:bodyPr anchor="ctr" anchorCtr="0"/>
          <a:lstStyle>
            <a:lvl1pPr marL="0" indent="0" algn="r">
              <a:buNone/>
              <a:defRPr sz="1200">
                <a:latin typeface="+mn-lt"/>
                <a:cs typeface="Arial" panose="020B0604020202020204" pitchFamily="34" charset="0"/>
              </a:defRPr>
            </a:lvl1pPr>
          </a:lstStyle>
          <a:p>
            <a:pPr lvl="0"/>
            <a:r>
              <a:rPr lang="en-US" dirty="0"/>
              <a:t>Citation #</a:t>
            </a:r>
          </a:p>
        </p:txBody>
      </p:sp>
      <p:sp>
        <p:nvSpPr>
          <p:cNvPr id="10" name="Text Placeholder 7">
            <a:extLst>
              <a:ext uri="{FF2B5EF4-FFF2-40B4-BE49-F238E27FC236}">
                <a16:creationId xmlns:a16="http://schemas.microsoft.com/office/drawing/2014/main" id="{60158D9E-59B4-4857-AFC8-5C5BB71F557E}"/>
              </a:ext>
            </a:extLst>
          </p:cNvPr>
          <p:cNvSpPr>
            <a:spLocks noGrp="1"/>
          </p:cNvSpPr>
          <p:nvPr>
            <p:ph type="body" sz="quarter" idx="11" hasCustomPrompt="1"/>
          </p:nvPr>
        </p:nvSpPr>
        <p:spPr>
          <a:xfrm>
            <a:off x="9142227" y="5879306"/>
            <a:ext cx="2627312" cy="161926"/>
          </a:xfrm>
        </p:spPr>
        <p:txBody>
          <a:bodyPr anchor="ctr" anchorCtr="0"/>
          <a:lstStyle>
            <a:lvl1pPr marL="0" indent="0" algn="r">
              <a:buNone/>
              <a:defRPr sz="1200">
                <a:latin typeface="+mn-lt"/>
                <a:cs typeface="Arial" panose="020B0604020202020204" pitchFamily="34" charset="0"/>
              </a:defRPr>
            </a:lvl1pPr>
          </a:lstStyle>
          <a:p>
            <a:pPr lvl="0"/>
            <a:r>
              <a:rPr lang="en-US" dirty="0"/>
              <a:t>Source:</a:t>
            </a:r>
          </a:p>
        </p:txBody>
      </p:sp>
      <p:sp>
        <p:nvSpPr>
          <p:cNvPr id="11" name="Slide Number Placeholder 3">
            <a:extLst>
              <a:ext uri="{FF2B5EF4-FFF2-40B4-BE49-F238E27FC236}">
                <a16:creationId xmlns:a16="http://schemas.microsoft.com/office/drawing/2014/main" id="{B6CB26F3-3F6A-4CA9-A6AB-856E348E9975}"/>
              </a:ext>
            </a:extLst>
          </p:cNvPr>
          <p:cNvSpPr txBox="1">
            <a:spLocks/>
          </p:cNvSpPr>
          <p:nvPr userDrawn="1"/>
        </p:nvSpPr>
        <p:spPr>
          <a:xfrm>
            <a:off x="9142227" y="6440487"/>
            <a:ext cx="2627498" cy="161926"/>
          </a:xfrm>
          <a:prstGeom prst="rect">
            <a:avLst/>
          </a:prstGeom>
        </p:spPr>
        <p:txBody>
          <a:bodyPr vert="horz" lIns="0" tIns="0" rIns="0" bIns="0" rtlCol="0" anchor="ctr"/>
          <a:lstStyle>
            <a:defPPr>
              <a:defRPr lang="en-US"/>
            </a:defPPr>
            <a:lvl1pPr algn="r" rtl="0" fontAlgn="base">
              <a:spcBef>
                <a:spcPct val="0"/>
              </a:spcBef>
              <a:spcAft>
                <a:spcPct val="0"/>
              </a:spcAft>
              <a:defRPr sz="1200" kern="1200">
                <a:solidFill>
                  <a:schemeClr val="tx1"/>
                </a:solidFill>
                <a:latin typeface="+mn-lt"/>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r>
              <a:rPr lang="en-US" dirty="0"/>
              <a:t>Slide </a:t>
            </a:r>
            <a:fld id="{46F2E0F2-A1DB-4493-BF5B-8F215B9C51AE}" type="slidenum">
              <a:rPr lang="en-US" smtClean="0"/>
              <a:pPr/>
              <a:t>‹#›</a:t>
            </a:fld>
            <a:endParaRPr lang="en-US" dirty="0"/>
          </a:p>
        </p:txBody>
      </p:sp>
    </p:spTree>
    <p:extLst>
      <p:ext uri="{BB962C8B-B14F-4D97-AF65-F5344CB8AC3E}">
        <p14:creationId xmlns:p14="http://schemas.microsoft.com/office/powerpoint/2010/main" val="618781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419101" y="1614489"/>
            <a:ext cx="11366500"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19100" y="6356351"/>
            <a:ext cx="2844800" cy="365125"/>
          </a:xfrm>
          <a:prstGeom prst="rect">
            <a:avLst/>
          </a:prstGeom>
        </p:spPr>
        <p:txBody>
          <a:bodyPr/>
          <a:lstStyle>
            <a:lvl1pPr>
              <a:defRPr sz="1400"/>
            </a:lvl1pPr>
          </a:lstStyle>
          <a:p>
            <a:fld id="{06B3DC72-CF3C-4DE6-9E16-CE2D37EE789B}" type="slidenum">
              <a:rPr lang="en-US" smtClean="0"/>
              <a:pPr/>
              <a:t>‹#›</a:t>
            </a:fld>
            <a:endParaRPr lang="en-US" dirty="0"/>
          </a:p>
        </p:txBody>
      </p:sp>
    </p:spTree>
    <p:extLst>
      <p:ext uri="{BB962C8B-B14F-4D97-AF65-F5344CB8AC3E}">
        <p14:creationId xmlns:p14="http://schemas.microsoft.com/office/powerpoint/2010/main" val="4144910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dirty="0"/>
            </a:lvl1pPr>
          </a:lstStyle>
          <a:p>
            <a:pPr>
              <a:defRPr/>
            </a:pPr>
            <a:endParaRPr lang="de-DE"/>
          </a:p>
        </p:txBody>
      </p:sp>
    </p:spTree>
    <p:extLst>
      <p:ext uri="{BB962C8B-B14F-4D97-AF65-F5344CB8AC3E}">
        <p14:creationId xmlns:p14="http://schemas.microsoft.com/office/powerpoint/2010/main" val="137472787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6AC1EB-0BFF-42A7-BE6C-FBAFF4315638}"/>
              </a:ext>
            </a:extLst>
          </p:cNvPr>
          <p:cNvSpPr/>
          <p:nvPr userDrawn="1"/>
        </p:nvSpPr>
        <p:spPr bwMode="auto">
          <a:xfrm>
            <a:off x="-1" y="0"/>
            <a:ext cx="10532883" cy="909638"/>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sp>
        <p:nvSpPr>
          <p:cNvPr id="1027" name="Rectangle 7"/>
          <p:cNvSpPr>
            <a:spLocks noGrp="1" noChangeArrowheads="1"/>
          </p:cNvSpPr>
          <p:nvPr>
            <p:ph type="title"/>
          </p:nvPr>
        </p:nvSpPr>
        <p:spPr bwMode="gray">
          <a:xfrm>
            <a:off x="419101" y="147639"/>
            <a:ext cx="9010649"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0" tIns="45720" rIns="0" bIns="45720" numCol="1" anchor="ctr" anchorCtr="0" compatLnSpc="1">
            <a:prstTxWarp prst="textNoShape">
              <a:avLst/>
            </a:prstTxWarp>
          </a:bodyPr>
          <a:lstStyle/>
          <a:p>
            <a:pPr lvl="0"/>
            <a:r>
              <a:rPr lang="de-DE" dirty="0"/>
              <a:t>Click to edit Master title style</a:t>
            </a:r>
          </a:p>
        </p:txBody>
      </p:sp>
      <p:sp>
        <p:nvSpPr>
          <p:cNvPr id="1029" name="Rectangle 12"/>
          <p:cNvSpPr>
            <a:spLocks noGrp="1" noChangeArrowheads="1"/>
          </p:cNvSpPr>
          <p:nvPr>
            <p:ph type="body" idx="1"/>
          </p:nvPr>
        </p:nvSpPr>
        <p:spPr bwMode="gray">
          <a:xfrm>
            <a:off x="426720" y="1423104"/>
            <a:ext cx="11338560" cy="429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0" tIns="45720" rIns="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pic>
        <p:nvPicPr>
          <p:cNvPr id="8" name="image2.jpeg">
            <a:extLst>
              <a:ext uri="{FF2B5EF4-FFF2-40B4-BE49-F238E27FC236}">
                <a16:creationId xmlns:a16="http://schemas.microsoft.com/office/drawing/2014/main" id="{B85F358B-A56B-4FB0-99B2-CDC053F8AD24}"/>
              </a:ext>
            </a:extLst>
          </p:cNvPr>
          <p:cNvPicPr/>
          <p:nvPr userDrawn="1"/>
        </p:nvPicPr>
        <p:blipFill>
          <a:blip r:embed="rId12"/>
          <a:srcRect/>
          <a:stretch/>
        </p:blipFill>
        <p:spPr>
          <a:xfrm>
            <a:off x="349251" y="6172981"/>
            <a:ext cx="3263900" cy="517230"/>
          </a:xfrm>
          <a:prstGeom prst="rect">
            <a:avLst/>
          </a:prstGeom>
        </p:spPr>
      </p:pic>
      <p:sp>
        <p:nvSpPr>
          <p:cNvPr id="4" name="Slide Number Placeholder 3">
            <a:extLst>
              <a:ext uri="{FF2B5EF4-FFF2-40B4-BE49-F238E27FC236}">
                <a16:creationId xmlns:a16="http://schemas.microsoft.com/office/drawing/2014/main" id="{B948B476-1219-4014-A51C-8168DEB11A85}"/>
              </a:ext>
            </a:extLst>
          </p:cNvPr>
          <p:cNvSpPr>
            <a:spLocks noGrp="1"/>
          </p:cNvSpPr>
          <p:nvPr>
            <p:ph type="sldNum" sz="quarter" idx="4"/>
          </p:nvPr>
        </p:nvSpPr>
        <p:spPr>
          <a:xfrm>
            <a:off x="9142227" y="6356350"/>
            <a:ext cx="2627498" cy="365125"/>
          </a:xfrm>
          <a:prstGeom prst="rect">
            <a:avLst/>
          </a:prstGeom>
        </p:spPr>
        <p:txBody>
          <a:bodyPr vert="horz" lIns="0" tIns="0" rIns="0" bIns="0" rtlCol="0" anchor="ctr"/>
          <a:lstStyle>
            <a:lvl1pPr algn="r">
              <a:defRPr sz="1200">
                <a:solidFill>
                  <a:schemeClr val="tx1"/>
                </a:solidFill>
                <a:latin typeface="+mn-lt"/>
              </a:defRPr>
            </a:lvl1pPr>
          </a:lstStyle>
          <a:p>
            <a:r>
              <a:rPr lang="en-US" dirty="0"/>
              <a:t>Slide </a:t>
            </a:r>
            <a:fld id="{46F2E0F2-A1DB-4493-BF5B-8F215B9C51AE}" type="slidenum">
              <a:rPr lang="en-US" smtClean="0"/>
              <a:pPr/>
              <a:t>‹#›</a:t>
            </a:fld>
            <a:endParaRPr lang="en-US" dirty="0"/>
          </a:p>
        </p:txBody>
      </p:sp>
      <p:cxnSp>
        <p:nvCxnSpPr>
          <p:cNvPr id="6" name="Straight Connector 5">
            <a:extLst>
              <a:ext uri="{FF2B5EF4-FFF2-40B4-BE49-F238E27FC236}">
                <a16:creationId xmlns:a16="http://schemas.microsoft.com/office/drawing/2014/main" id="{04A0410F-AC72-4733-840F-916928E5111F}"/>
              </a:ext>
            </a:extLst>
          </p:cNvPr>
          <p:cNvCxnSpPr>
            <a:cxnSpLocks/>
          </p:cNvCxnSpPr>
          <p:nvPr userDrawn="1"/>
        </p:nvCxnSpPr>
        <p:spPr bwMode="auto">
          <a:xfrm>
            <a:off x="0" y="909638"/>
            <a:ext cx="10532883" cy="0"/>
          </a:xfrm>
          <a:prstGeom prst="line">
            <a:avLst/>
          </a:prstGeom>
          <a:ln w="38100">
            <a:solidFill>
              <a:schemeClr val="accent3"/>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Rectangle: Top Corners Rounded 2">
            <a:extLst>
              <a:ext uri="{FF2B5EF4-FFF2-40B4-BE49-F238E27FC236}">
                <a16:creationId xmlns:a16="http://schemas.microsoft.com/office/drawing/2014/main" id="{6622BBCE-09F5-48A2-85BF-132840076CB7}"/>
              </a:ext>
            </a:extLst>
          </p:cNvPr>
          <p:cNvSpPr/>
          <p:nvPr userDrawn="1"/>
        </p:nvSpPr>
        <p:spPr bwMode="auto">
          <a:xfrm>
            <a:off x="10532883" y="0"/>
            <a:ext cx="1860224" cy="1395409"/>
          </a:xfrm>
          <a:prstGeom prst="round2SameRect">
            <a:avLst>
              <a:gd name="adj1" fmla="val 0"/>
              <a:gd name="adj2" fmla="val 18581"/>
            </a:avLst>
          </a:prstGeom>
          <a:blipFill>
            <a:blip r:embed="rId13"/>
            <a:stretch>
              <a:fillRect l="-24311" t="-170" r="-34523" b="-33990"/>
            </a:stretch>
          </a:blipFill>
          <a:ln w="38100" cap="flat" cmpd="sng" algn="ctr">
            <a:solidFill>
              <a:schemeClr val="accent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spTree>
  </p:cSld>
  <p:clrMap bg1="lt1" tx1="dk1" bg2="lt2" tx2="dk2" accent1="accent1" accent2="accent2" accent3="accent3" accent4="accent4" accent5="accent5" accent6="accent6" hlink="hlink" folHlink="folHlink"/>
  <p:sldLayoutIdLst>
    <p:sldLayoutId id="2147483985" r:id="rId1"/>
    <p:sldLayoutId id="2147483986" r:id="rId2"/>
    <p:sldLayoutId id="2147483977" r:id="rId3"/>
    <p:sldLayoutId id="2147483978" r:id="rId4"/>
    <p:sldLayoutId id="2147483979" r:id="rId5"/>
    <p:sldLayoutId id="2147483980" r:id="rId6"/>
    <p:sldLayoutId id="2147483987" r:id="rId7"/>
    <p:sldLayoutId id="2147483989" r:id="rId8"/>
    <p:sldLayoutId id="2147483990" r:id="rId9"/>
    <p:sldLayoutId id="2147483991" r:id="rId10"/>
  </p:sldLayoutIdLst>
  <p:transition spd="med">
    <p:fade/>
  </p:transition>
  <p:hf hdr="0" ftr="0" dt="0"/>
  <p:txStyles>
    <p:titleStyle>
      <a:lvl1pPr algn="l" rtl="0" eaLnBrk="0" fontAlgn="base" hangingPunct="0">
        <a:lnSpc>
          <a:spcPct val="95000"/>
        </a:lnSpc>
        <a:spcBef>
          <a:spcPct val="0"/>
        </a:spcBef>
        <a:spcAft>
          <a:spcPct val="0"/>
        </a:spcAft>
        <a:defRPr sz="3200" b="0">
          <a:solidFill>
            <a:srgbClr val="FFFFFF"/>
          </a:solidFill>
          <a:latin typeface="+mj-lt"/>
          <a:ea typeface="+mj-ea"/>
          <a:cs typeface="ＭＳ Ｐゴシック" charset="-128"/>
        </a:defRPr>
      </a:lvl1pPr>
      <a:lvl2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128"/>
        </a:defRPr>
      </a:lvl2pPr>
      <a:lvl3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128"/>
        </a:defRPr>
      </a:lvl3pPr>
      <a:lvl4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128"/>
        </a:defRPr>
      </a:lvl4pPr>
      <a:lvl5pPr algn="l" rtl="0" eaLnBrk="0" fontAlgn="base" hangingPunct="0">
        <a:lnSpc>
          <a:spcPct val="95000"/>
        </a:lnSpc>
        <a:spcBef>
          <a:spcPct val="0"/>
        </a:spcBef>
        <a:spcAft>
          <a:spcPct val="0"/>
        </a:spcAft>
        <a:defRPr sz="2400" b="1">
          <a:solidFill>
            <a:srgbClr val="FFFFFF"/>
          </a:solidFill>
          <a:latin typeface="Arial" charset="0"/>
          <a:ea typeface="ＭＳ Ｐゴシック" charset="0"/>
          <a:cs typeface="ＭＳ Ｐゴシック" charset="-128"/>
        </a:defRPr>
      </a:lvl5pPr>
      <a:lvl6pPr marL="457200" algn="l" rtl="0" eaLnBrk="0" fontAlgn="base" hangingPunct="0">
        <a:lnSpc>
          <a:spcPct val="95000"/>
        </a:lnSpc>
        <a:spcBef>
          <a:spcPct val="0"/>
        </a:spcBef>
        <a:spcAft>
          <a:spcPct val="0"/>
        </a:spcAft>
        <a:defRPr sz="2400" b="1">
          <a:solidFill>
            <a:srgbClr val="FFFFFF"/>
          </a:solidFill>
          <a:latin typeface="Arial" charset="0"/>
          <a:ea typeface="ＭＳ Ｐゴシック" charset="0"/>
        </a:defRPr>
      </a:lvl6pPr>
      <a:lvl7pPr marL="914400" algn="l" rtl="0" eaLnBrk="0" fontAlgn="base" hangingPunct="0">
        <a:lnSpc>
          <a:spcPct val="95000"/>
        </a:lnSpc>
        <a:spcBef>
          <a:spcPct val="0"/>
        </a:spcBef>
        <a:spcAft>
          <a:spcPct val="0"/>
        </a:spcAft>
        <a:defRPr sz="2400" b="1">
          <a:solidFill>
            <a:srgbClr val="FFFFFF"/>
          </a:solidFill>
          <a:latin typeface="Arial" charset="0"/>
          <a:ea typeface="ＭＳ Ｐゴシック" charset="0"/>
        </a:defRPr>
      </a:lvl7pPr>
      <a:lvl8pPr marL="1371600" algn="l" rtl="0" eaLnBrk="0" fontAlgn="base" hangingPunct="0">
        <a:lnSpc>
          <a:spcPct val="95000"/>
        </a:lnSpc>
        <a:spcBef>
          <a:spcPct val="0"/>
        </a:spcBef>
        <a:spcAft>
          <a:spcPct val="0"/>
        </a:spcAft>
        <a:defRPr sz="2400" b="1">
          <a:solidFill>
            <a:srgbClr val="FFFFFF"/>
          </a:solidFill>
          <a:latin typeface="Arial" charset="0"/>
          <a:ea typeface="ＭＳ Ｐゴシック" charset="0"/>
        </a:defRPr>
      </a:lvl8pPr>
      <a:lvl9pPr marL="1828800" algn="l" rtl="0" eaLnBrk="0" fontAlgn="base" hangingPunct="0">
        <a:lnSpc>
          <a:spcPct val="95000"/>
        </a:lnSpc>
        <a:spcBef>
          <a:spcPct val="0"/>
        </a:spcBef>
        <a:spcAft>
          <a:spcPct val="0"/>
        </a:spcAft>
        <a:defRPr sz="2400" b="1">
          <a:solidFill>
            <a:srgbClr val="FFFFFF"/>
          </a:solidFill>
          <a:latin typeface="Arial" charset="0"/>
          <a:ea typeface="ＭＳ Ｐゴシック" charset="0"/>
        </a:defRPr>
      </a:lvl9pPr>
    </p:titleStyle>
    <p:bodyStyle>
      <a:lvl1pPr marL="228600" indent="-228600" algn="l" rtl="0" eaLnBrk="0" fontAlgn="base" hangingPunct="0">
        <a:spcBef>
          <a:spcPct val="60000"/>
        </a:spcBef>
        <a:spcAft>
          <a:spcPct val="0"/>
        </a:spcAft>
        <a:buClr>
          <a:schemeClr val="accent1"/>
        </a:buClr>
        <a:buFont typeface="Arial" panose="020B0604020202020204" pitchFamily="34" charset="0"/>
        <a:buChar char="•"/>
        <a:defRPr sz="2400" b="0">
          <a:solidFill>
            <a:schemeClr val="tx1"/>
          </a:solidFill>
          <a:latin typeface="+mn-lt"/>
          <a:ea typeface="+mn-ea"/>
          <a:cs typeface="ＭＳ Ｐゴシック" charset="-128"/>
        </a:defRPr>
      </a:lvl1pPr>
      <a:lvl2pPr marL="514350" indent="-285750" algn="l" rtl="0" eaLnBrk="0" fontAlgn="base" hangingPunct="0">
        <a:spcBef>
          <a:spcPct val="30000"/>
        </a:spcBef>
        <a:spcAft>
          <a:spcPct val="0"/>
        </a:spcAft>
        <a:buClr>
          <a:schemeClr val="accent1"/>
        </a:buClr>
        <a:buFont typeface="Franklin Gothic Book" panose="020B0503020102020204" pitchFamily="34" charset="0"/>
        <a:buChar char="–"/>
        <a:defRPr sz="2400">
          <a:solidFill>
            <a:schemeClr val="tx1"/>
          </a:solidFill>
          <a:latin typeface="+mn-lt"/>
          <a:ea typeface="+mn-ea"/>
        </a:defRPr>
      </a:lvl2pPr>
      <a:lvl3pPr marL="742950" indent="-228600" algn="l" rtl="0" eaLnBrk="0" fontAlgn="base" hangingPunct="0">
        <a:spcBef>
          <a:spcPct val="30000"/>
        </a:spcBef>
        <a:spcAft>
          <a:spcPct val="0"/>
        </a:spcAft>
        <a:buClr>
          <a:schemeClr val="accent1"/>
        </a:buClr>
        <a:buFont typeface="Franklin Gothic Book" panose="020B0503020102020204" pitchFamily="34" charset="0"/>
        <a:buChar char="»"/>
        <a:defRPr sz="2400">
          <a:solidFill>
            <a:schemeClr val="tx1"/>
          </a:solidFill>
          <a:latin typeface="+mn-lt"/>
          <a:ea typeface="+mn-ea"/>
        </a:defRPr>
      </a:lvl3pPr>
      <a:lvl4pPr marL="971550" indent="-228600" algn="l" rtl="0" eaLnBrk="0" fontAlgn="base" hangingPunct="0">
        <a:spcBef>
          <a:spcPct val="30000"/>
        </a:spcBef>
        <a:spcAft>
          <a:spcPct val="0"/>
        </a:spcAft>
        <a:buClr>
          <a:schemeClr val="accent1"/>
        </a:buClr>
        <a:buFont typeface="Arial" panose="020B0604020202020204" pitchFamily="34" charset="0"/>
        <a:buChar char="•"/>
        <a:defRPr sz="2400">
          <a:solidFill>
            <a:schemeClr val="tx1"/>
          </a:solidFill>
          <a:latin typeface="+mn-lt"/>
          <a:ea typeface="+mn-ea"/>
        </a:defRPr>
      </a:lvl4pPr>
      <a:lvl5pPr marL="1257300" indent="-285750" algn="l" rtl="0" eaLnBrk="0" fontAlgn="base" hangingPunct="0">
        <a:spcBef>
          <a:spcPct val="40000"/>
        </a:spcBef>
        <a:spcAft>
          <a:spcPct val="0"/>
        </a:spcAft>
        <a:buClr>
          <a:schemeClr val="accent1"/>
        </a:buClr>
        <a:buFont typeface="Franklin Gothic Book" panose="020B0503020102020204" pitchFamily="34" charset="0"/>
        <a:buChar char="–"/>
        <a:defRPr sz="24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61" userDrawn="1">
          <p15:clr>
            <a:srgbClr val="F26B43"/>
          </p15:clr>
        </p15:guide>
        <p15:guide id="4" pos="7414" userDrawn="1">
          <p15:clr>
            <a:srgbClr val="F26B43"/>
          </p15:clr>
        </p15:guide>
        <p15:guide id="5" orient="horz" pos="4159" userDrawn="1">
          <p15:clr>
            <a:srgbClr val="F26B43"/>
          </p15:clr>
        </p15:guide>
        <p15:guide id="6" orient="horz" pos="3603" userDrawn="1">
          <p15:clr>
            <a:srgbClr val="F26B43"/>
          </p15:clr>
        </p15:guide>
        <p15:guide id="7" orient="horz" pos="89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afesupportivelearning.ed.gov/"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EEF02-F4C0-41A2-9A18-6A813DA9ACB4}"/>
              </a:ext>
            </a:extLst>
          </p:cNvPr>
          <p:cNvSpPr>
            <a:spLocks noGrp="1"/>
          </p:cNvSpPr>
          <p:nvPr>
            <p:ph type="ctrTitle"/>
          </p:nvPr>
        </p:nvSpPr>
        <p:spPr/>
        <p:txBody>
          <a:bodyPr anchor="ctr" anchorCtr="0"/>
          <a:lstStyle/>
          <a:p>
            <a:pPr>
              <a:spcBef>
                <a:spcPts val="3000"/>
              </a:spcBef>
            </a:pPr>
            <a:r>
              <a:rPr lang="en-US" sz="3600" dirty="0"/>
              <a:t>Module 1: </a:t>
            </a:r>
            <a:br>
              <a:rPr lang="en-US" sz="3600" dirty="0"/>
            </a:br>
            <a:br>
              <a:rPr lang="en-US" dirty="0"/>
            </a:br>
            <a:r>
              <a:rPr lang="en-US" dirty="0"/>
              <a:t>Building Resilience in the Face of Stress</a:t>
            </a:r>
            <a:endParaRPr lang="en-US" sz="3200" dirty="0"/>
          </a:p>
        </p:txBody>
      </p:sp>
    </p:spTree>
    <p:extLst>
      <p:ext uri="{BB962C8B-B14F-4D97-AF65-F5344CB8AC3E}">
        <p14:creationId xmlns:p14="http://schemas.microsoft.com/office/powerpoint/2010/main" val="2707622770"/>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9AAD7-CAC3-4DE2-8CA5-898F256B7598}"/>
              </a:ext>
            </a:extLst>
          </p:cNvPr>
          <p:cNvSpPr>
            <a:spLocks noGrp="1"/>
          </p:cNvSpPr>
          <p:nvPr>
            <p:ph type="title"/>
          </p:nvPr>
        </p:nvSpPr>
        <p:spPr/>
        <p:txBody>
          <a:bodyPr/>
          <a:lstStyle/>
          <a:p>
            <a:r>
              <a:rPr lang="en-US" dirty="0"/>
              <a:t>Prevalence of ACEs Among 214,157 Respondents</a:t>
            </a:r>
          </a:p>
        </p:txBody>
      </p:sp>
      <p:sp>
        <p:nvSpPr>
          <p:cNvPr id="4" name="Text Placeholder 3">
            <a:extLst>
              <a:ext uri="{FF2B5EF4-FFF2-40B4-BE49-F238E27FC236}">
                <a16:creationId xmlns:a16="http://schemas.microsoft.com/office/drawing/2014/main" id="{7100417B-1222-4BA9-8B93-1498166341C2}"/>
              </a:ext>
            </a:extLst>
          </p:cNvPr>
          <p:cNvSpPr>
            <a:spLocks noGrp="1"/>
          </p:cNvSpPr>
          <p:nvPr>
            <p:ph type="body" sz="quarter" idx="10"/>
          </p:nvPr>
        </p:nvSpPr>
        <p:spPr/>
        <p:txBody>
          <a:bodyPr/>
          <a:lstStyle/>
          <a:p>
            <a:r>
              <a:rPr lang="en-US" dirty="0"/>
              <a:t>Citation 6</a:t>
            </a:r>
          </a:p>
        </p:txBody>
      </p:sp>
      <p:grpSp>
        <p:nvGrpSpPr>
          <p:cNvPr id="12" name="Group 11">
            <a:extLst>
              <a:ext uri="{FF2B5EF4-FFF2-40B4-BE49-F238E27FC236}">
                <a16:creationId xmlns:a16="http://schemas.microsoft.com/office/drawing/2014/main" id="{36E4B91C-CBE3-469F-AA5B-052E020050DE}"/>
              </a:ext>
            </a:extLst>
          </p:cNvPr>
          <p:cNvGrpSpPr/>
          <p:nvPr/>
        </p:nvGrpSpPr>
        <p:grpSpPr>
          <a:xfrm>
            <a:off x="1757084" y="1433640"/>
            <a:ext cx="6504374" cy="4379574"/>
            <a:chOff x="1206477" y="1531957"/>
            <a:chExt cx="6504374" cy="4379574"/>
          </a:xfrm>
        </p:grpSpPr>
        <p:sp>
          <p:nvSpPr>
            <p:cNvPr id="13" name="TextBox 12">
              <a:extLst>
                <a:ext uri="{FF2B5EF4-FFF2-40B4-BE49-F238E27FC236}">
                  <a16:creationId xmlns:a16="http://schemas.microsoft.com/office/drawing/2014/main" id="{FB12C3C2-3777-4DF7-B77A-27FE15B0EA58}"/>
                </a:ext>
              </a:extLst>
            </p:cNvPr>
            <p:cNvSpPr txBox="1"/>
            <p:nvPr/>
          </p:nvSpPr>
          <p:spPr>
            <a:xfrm>
              <a:off x="1206477" y="3415377"/>
              <a:ext cx="1652691" cy="1323439"/>
            </a:xfrm>
            <a:prstGeom prst="rect">
              <a:avLst/>
            </a:prstGeom>
            <a:noFill/>
          </p:spPr>
          <p:txBody>
            <a:bodyPr wrap="square" rtlCol="0">
              <a:spAutoFit/>
            </a:bodyPr>
            <a:lstStyle/>
            <a:p>
              <a:pPr algn="r"/>
              <a:r>
                <a:rPr lang="en-US" b="1" dirty="0">
                  <a:solidFill>
                    <a:schemeClr val="tx2"/>
                  </a:solidFill>
                </a:rPr>
                <a:t>52,683 reported three or more ACEs</a:t>
              </a:r>
            </a:p>
          </p:txBody>
        </p:sp>
        <p:cxnSp>
          <p:nvCxnSpPr>
            <p:cNvPr id="15" name="Straight Connector 14">
              <a:extLst>
                <a:ext uri="{FF2B5EF4-FFF2-40B4-BE49-F238E27FC236}">
                  <a16:creationId xmlns:a16="http://schemas.microsoft.com/office/drawing/2014/main" id="{4805DD70-E873-4458-A3A5-B9FC6DF22441}"/>
                </a:ext>
              </a:extLst>
            </p:cNvPr>
            <p:cNvCxnSpPr>
              <a:stCxn id="13" idx="3"/>
            </p:cNvCxnSpPr>
            <p:nvPr/>
          </p:nvCxnSpPr>
          <p:spPr bwMode="auto">
            <a:xfrm flipV="1">
              <a:off x="2859168" y="3976634"/>
              <a:ext cx="473156" cy="1004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 name="Partial Circle 15">
              <a:extLst>
                <a:ext uri="{FF2B5EF4-FFF2-40B4-BE49-F238E27FC236}">
                  <a16:creationId xmlns:a16="http://schemas.microsoft.com/office/drawing/2014/main" id="{F4AA7414-8D18-43C7-8638-919B52BD9AE5}"/>
                </a:ext>
              </a:extLst>
            </p:cNvPr>
            <p:cNvSpPr/>
            <p:nvPr/>
          </p:nvSpPr>
          <p:spPr bwMode="auto">
            <a:xfrm rot="18345953">
              <a:off x="3331277" y="1531957"/>
              <a:ext cx="4379574" cy="4379574"/>
            </a:xfrm>
            <a:prstGeom prst="pie">
              <a:avLst>
                <a:gd name="adj1" fmla="val 11032215"/>
                <a:gd name="adj2" fmla="val 16439331"/>
              </a:avLst>
            </a:prstGeom>
            <a:solidFill>
              <a:srgbClr val="3399CC"/>
            </a:solidFill>
            <a:ln w="28575" cap="flat" cmpd="sng" algn="ctr">
              <a:solidFill>
                <a:schemeClr val="tx2"/>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grpSp>
      <p:grpSp>
        <p:nvGrpSpPr>
          <p:cNvPr id="17" name="Group 16">
            <a:extLst>
              <a:ext uri="{FF2B5EF4-FFF2-40B4-BE49-F238E27FC236}">
                <a16:creationId xmlns:a16="http://schemas.microsoft.com/office/drawing/2014/main" id="{3CE799AF-03B6-4ADA-BCFA-EC3D7F947123}"/>
              </a:ext>
            </a:extLst>
          </p:cNvPr>
          <p:cNvGrpSpPr/>
          <p:nvPr/>
        </p:nvGrpSpPr>
        <p:grpSpPr>
          <a:xfrm>
            <a:off x="3882931" y="1433640"/>
            <a:ext cx="6551985" cy="4379574"/>
            <a:chOff x="3332324" y="1525423"/>
            <a:chExt cx="6551985" cy="4379574"/>
          </a:xfrm>
        </p:grpSpPr>
        <p:sp>
          <p:nvSpPr>
            <p:cNvPr id="25" name="TextBox 24">
              <a:extLst>
                <a:ext uri="{FF2B5EF4-FFF2-40B4-BE49-F238E27FC236}">
                  <a16:creationId xmlns:a16="http://schemas.microsoft.com/office/drawing/2014/main" id="{D11618C4-4B18-45CA-A2E2-B32040EF6F98}"/>
                </a:ext>
              </a:extLst>
            </p:cNvPr>
            <p:cNvSpPr txBox="1"/>
            <p:nvPr/>
          </p:nvSpPr>
          <p:spPr>
            <a:xfrm>
              <a:off x="7986782" y="3964357"/>
              <a:ext cx="1897527" cy="1323439"/>
            </a:xfrm>
            <a:prstGeom prst="rect">
              <a:avLst/>
            </a:prstGeom>
            <a:noFill/>
          </p:spPr>
          <p:txBody>
            <a:bodyPr wrap="square" rtlCol="0">
              <a:spAutoFit/>
            </a:bodyPr>
            <a:lstStyle/>
            <a:p>
              <a:r>
                <a:rPr lang="en-US" b="1" dirty="0">
                  <a:solidFill>
                    <a:schemeClr val="tx2"/>
                  </a:solidFill>
                </a:rPr>
                <a:t>131,814 respondents</a:t>
              </a:r>
            </a:p>
            <a:p>
              <a:r>
                <a:rPr lang="en-US" b="1" dirty="0">
                  <a:solidFill>
                    <a:schemeClr val="tx2"/>
                  </a:solidFill>
                </a:rPr>
                <a:t>reported at least one ACE</a:t>
              </a:r>
            </a:p>
          </p:txBody>
        </p:sp>
        <p:cxnSp>
          <p:nvCxnSpPr>
            <p:cNvPr id="26" name="Straight Connector 25">
              <a:extLst>
                <a:ext uri="{FF2B5EF4-FFF2-40B4-BE49-F238E27FC236}">
                  <a16:creationId xmlns:a16="http://schemas.microsoft.com/office/drawing/2014/main" id="{989105B2-8C78-47E2-B906-C9F0AA94CBC3}"/>
                </a:ext>
              </a:extLst>
            </p:cNvPr>
            <p:cNvCxnSpPr>
              <a:stCxn id="25" idx="1"/>
            </p:cNvCxnSpPr>
            <p:nvPr/>
          </p:nvCxnSpPr>
          <p:spPr bwMode="auto">
            <a:xfrm flipH="1" flipV="1">
              <a:off x="7631696" y="4340590"/>
              <a:ext cx="355086" cy="28548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Partial Circle 26">
              <a:extLst>
                <a:ext uri="{FF2B5EF4-FFF2-40B4-BE49-F238E27FC236}">
                  <a16:creationId xmlns:a16="http://schemas.microsoft.com/office/drawing/2014/main" id="{48232027-19FC-4178-A5C1-7ACD83715060}"/>
                </a:ext>
                <a:ext uri="{C183D7F6-B498-43B3-948B-1728B52AA6E4}">
                  <adec:decorative xmlns:adec="http://schemas.microsoft.com/office/drawing/2017/decorative" val="1"/>
                </a:ext>
              </a:extLst>
            </p:cNvPr>
            <p:cNvSpPr/>
            <p:nvPr/>
          </p:nvSpPr>
          <p:spPr bwMode="auto">
            <a:xfrm flipH="1">
              <a:off x="3332324" y="1525423"/>
              <a:ext cx="4379574" cy="4379574"/>
            </a:xfrm>
            <a:prstGeom prst="pie">
              <a:avLst>
                <a:gd name="adj1" fmla="val 3029411"/>
                <a:gd name="adj2" fmla="val 16183042"/>
              </a:avLst>
            </a:prstGeom>
            <a:solidFill>
              <a:srgbClr val="33CCFF"/>
            </a:solidFill>
            <a:ln w="28575" cap="flat" cmpd="sng" algn="ctr">
              <a:solidFill>
                <a:schemeClr val="tx2"/>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0"/>
              </a:endParaRPr>
            </a:p>
          </p:txBody>
        </p:sp>
      </p:grpSp>
      <p:grpSp>
        <p:nvGrpSpPr>
          <p:cNvPr id="28" name="Group 27">
            <a:extLst>
              <a:ext uri="{FF2B5EF4-FFF2-40B4-BE49-F238E27FC236}">
                <a16:creationId xmlns:a16="http://schemas.microsoft.com/office/drawing/2014/main" id="{C15DBB78-93F1-4276-A5D0-7F07C41A09BC}"/>
              </a:ext>
            </a:extLst>
          </p:cNvPr>
          <p:cNvGrpSpPr/>
          <p:nvPr/>
        </p:nvGrpSpPr>
        <p:grpSpPr>
          <a:xfrm>
            <a:off x="2676957" y="1094395"/>
            <a:ext cx="5583064" cy="4718819"/>
            <a:chOff x="2126350" y="1192712"/>
            <a:chExt cx="5583064" cy="4718819"/>
          </a:xfrm>
        </p:grpSpPr>
        <p:cxnSp>
          <p:nvCxnSpPr>
            <p:cNvPr id="29" name="Straight Connector 28">
              <a:extLst>
                <a:ext uri="{FF2B5EF4-FFF2-40B4-BE49-F238E27FC236}">
                  <a16:creationId xmlns:a16="http://schemas.microsoft.com/office/drawing/2014/main" id="{97EB5674-E501-4F20-A3A6-ED73231425B9}"/>
                </a:ext>
              </a:extLst>
            </p:cNvPr>
            <p:cNvCxnSpPr>
              <a:cxnSpLocks/>
              <a:stCxn id="31" idx="3"/>
            </p:cNvCxnSpPr>
            <p:nvPr/>
          </p:nvCxnSpPr>
          <p:spPr bwMode="auto">
            <a:xfrm>
              <a:off x="3654455" y="1700544"/>
              <a:ext cx="832021" cy="925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0" name="Partial Circle 29">
              <a:extLst>
                <a:ext uri="{FF2B5EF4-FFF2-40B4-BE49-F238E27FC236}">
                  <a16:creationId xmlns:a16="http://schemas.microsoft.com/office/drawing/2014/main" id="{76944247-D000-44AB-8694-4CB5D2112AED}"/>
                </a:ext>
              </a:extLst>
            </p:cNvPr>
            <p:cNvSpPr/>
            <p:nvPr/>
          </p:nvSpPr>
          <p:spPr bwMode="auto">
            <a:xfrm flipH="1">
              <a:off x="3329840" y="1531957"/>
              <a:ext cx="4379574" cy="4379574"/>
            </a:xfrm>
            <a:prstGeom prst="pie">
              <a:avLst>
                <a:gd name="adj1" fmla="val 16164148"/>
                <a:gd name="adj2" fmla="val 19215985"/>
              </a:avLst>
            </a:prstGeom>
            <a:solidFill>
              <a:srgbClr val="267196"/>
            </a:solidFill>
            <a:ln w="28575" cap="flat" cmpd="sng" algn="ctr">
              <a:solidFill>
                <a:schemeClr val="tx2"/>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sp>
          <p:nvSpPr>
            <p:cNvPr id="31" name="TextBox 30">
              <a:extLst>
                <a:ext uri="{FF2B5EF4-FFF2-40B4-BE49-F238E27FC236}">
                  <a16:creationId xmlns:a16="http://schemas.microsoft.com/office/drawing/2014/main" id="{F7B0F24E-22EB-486C-862C-5012A2702B3D}"/>
                </a:ext>
              </a:extLst>
            </p:cNvPr>
            <p:cNvSpPr txBox="1"/>
            <p:nvPr/>
          </p:nvSpPr>
          <p:spPr>
            <a:xfrm>
              <a:off x="2126350" y="1192712"/>
              <a:ext cx="1528105" cy="1015663"/>
            </a:xfrm>
            <a:prstGeom prst="rect">
              <a:avLst/>
            </a:prstGeom>
            <a:noFill/>
          </p:spPr>
          <p:txBody>
            <a:bodyPr wrap="square" rtlCol="0">
              <a:spAutoFit/>
            </a:bodyPr>
            <a:lstStyle/>
            <a:p>
              <a:pPr algn="r"/>
              <a:r>
                <a:rPr lang="en-US" b="1" dirty="0">
                  <a:solidFill>
                    <a:schemeClr val="tx2"/>
                  </a:solidFill>
                </a:rPr>
                <a:t>29,660 reported no ACEs</a:t>
              </a:r>
            </a:p>
          </p:txBody>
        </p:sp>
      </p:grpSp>
    </p:spTree>
    <p:extLst>
      <p:ext uri="{BB962C8B-B14F-4D97-AF65-F5344CB8AC3E}">
        <p14:creationId xmlns:p14="http://schemas.microsoft.com/office/powerpoint/2010/main" val="10531864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C86D-582A-4E3B-AC14-E0868FDF8DEB}"/>
              </a:ext>
            </a:extLst>
          </p:cNvPr>
          <p:cNvSpPr>
            <a:spLocks noGrp="1"/>
          </p:cNvSpPr>
          <p:nvPr>
            <p:ph type="title"/>
          </p:nvPr>
        </p:nvSpPr>
        <p:spPr/>
        <p:txBody>
          <a:bodyPr/>
          <a:lstStyle/>
          <a:p>
            <a:r>
              <a:rPr lang="en-US" dirty="0"/>
              <a:t>Risks from ACEs</a:t>
            </a:r>
          </a:p>
        </p:txBody>
      </p:sp>
      <p:sp>
        <p:nvSpPr>
          <p:cNvPr id="4" name="Text Placeholder 3">
            <a:extLst>
              <a:ext uri="{FF2B5EF4-FFF2-40B4-BE49-F238E27FC236}">
                <a16:creationId xmlns:a16="http://schemas.microsoft.com/office/drawing/2014/main" id="{C3C57A1A-562A-46F2-AFC5-A20BC470C1BA}"/>
              </a:ext>
            </a:extLst>
          </p:cNvPr>
          <p:cNvSpPr>
            <a:spLocks noGrp="1"/>
          </p:cNvSpPr>
          <p:nvPr>
            <p:ph type="body" sz="quarter" idx="10"/>
          </p:nvPr>
        </p:nvSpPr>
        <p:spPr/>
        <p:txBody>
          <a:bodyPr/>
          <a:lstStyle/>
          <a:p>
            <a:r>
              <a:rPr lang="en-US" dirty="0"/>
              <a:t>Citation 7</a:t>
            </a:r>
          </a:p>
        </p:txBody>
      </p:sp>
      <p:pic>
        <p:nvPicPr>
          <p:cNvPr id="5" name="Content Placeholder 4" descr="Possible behavioral risk outcomes include lack of physical activity, smoking, alcoholism, drug use, and missed work. Possible physical and mental health risk outcomes include severe obesity, diabetes, depression, suicide attempts, STDs, heart disease, cancer, stroke, COPD, and broken bones.">
            <a:extLst>
              <a:ext uri="{FF2B5EF4-FFF2-40B4-BE49-F238E27FC236}">
                <a16:creationId xmlns:a16="http://schemas.microsoft.com/office/drawing/2014/main" id="{B7A07781-A9DF-4BCD-A69C-EE1723B1802B}"/>
              </a:ext>
            </a:extLst>
          </p:cNvPr>
          <p:cNvPicPr>
            <a:picLocks noGrp="1" noChangeAspect="1"/>
          </p:cNvPicPr>
          <p:nvPr>
            <p:ph idx="4294967295"/>
          </p:nvPr>
        </p:nvPicPr>
        <p:blipFill>
          <a:blip r:embed="rId2"/>
          <a:stretch>
            <a:fillRect/>
          </a:stretch>
        </p:blipFill>
        <p:spPr>
          <a:xfrm>
            <a:off x="3213100" y="1122871"/>
            <a:ext cx="5425291" cy="4727041"/>
          </a:xfrm>
        </p:spPr>
      </p:pic>
    </p:spTree>
    <p:extLst>
      <p:ext uri="{BB962C8B-B14F-4D97-AF65-F5344CB8AC3E}">
        <p14:creationId xmlns:p14="http://schemas.microsoft.com/office/powerpoint/2010/main" val="214148133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454F6-2217-4FFA-BF50-27ADEFD7ED3A}"/>
              </a:ext>
            </a:extLst>
          </p:cNvPr>
          <p:cNvSpPr>
            <a:spLocks noGrp="1"/>
          </p:cNvSpPr>
          <p:nvPr>
            <p:ph type="title"/>
          </p:nvPr>
        </p:nvSpPr>
        <p:spPr/>
        <p:txBody>
          <a:bodyPr/>
          <a:lstStyle/>
          <a:p>
            <a:r>
              <a:rPr lang="en-US" dirty="0"/>
              <a:t>National Stressful Events Survey</a:t>
            </a:r>
          </a:p>
        </p:txBody>
      </p:sp>
      <p:sp>
        <p:nvSpPr>
          <p:cNvPr id="7" name="Text Placeholder 6">
            <a:extLst>
              <a:ext uri="{FF2B5EF4-FFF2-40B4-BE49-F238E27FC236}">
                <a16:creationId xmlns:a16="http://schemas.microsoft.com/office/drawing/2014/main" id="{84A853F9-B7F2-4B53-BB23-FCA1F273E608}"/>
              </a:ext>
            </a:extLst>
          </p:cNvPr>
          <p:cNvSpPr>
            <a:spLocks noGrp="1"/>
          </p:cNvSpPr>
          <p:nvPr>
            <p:ph type="body" sz="quarter" idx="10"/>
          </p:nvPr>
        </p:nvSpPr>
        <p:spPr/>
        <p:txBody>
          <a:bodyPr/>
          <a:lstStyle/>
          <a:p>
            <a:r>
              <a:rPr lang="en-US" dirty="0"/>
              <a:t>Citation 8</a:t>
            </a:r>
          </a:p>
        </p:txBody>
      </p:sp>
      <p:graphicFrame>
        <p:nvGraphicFramePr>
          <p:cNvPr id="4" name="Content Placeholder 3">
            <a:extLst>
              <a:ext uri="{FF2B5EF4-FFF2-40B4-BE49-F238E27FC236}">
                <a16:creationId xmlns:a16="http://schemas.microsoft.com/office/drawing/2014/main" id="{50C88622-242E-445C-B5C7-9084CCACC0DD}"/>
              </a:ext>
            </a:extLst>
          </p:cNvPr>
          <p:cNvGraphicFramePr>
            <a:graphicFrameLocks noGrp="1"/>
          </p:cNvGraphicFramePr>
          <p:nvPr>
            <p:ph idx="4294967295"/>
            <p:extLst>
              <p:ext uri="{D42A27DB-BD31-4B8C-83A1-F6EECF244321}">
                <p14:modId xmlns:p14="http://schemas.microsoft.com/office/powerpoint/2010/main" val="2410567897"/>
              </p:ext>
            </p:extLst>
          </p:nvPr>
        </p:nvGraphicFramePr>
        <p:xfrm>
          <a:off x="1891478" y="1357659"/>
          <a:ext cx="8617086" cy="4227237"/>
        </p:xfrm>
        <a:graphic>
          <a:graphicData uri="http://schemas.openxmlformats.org/drawingml/2006/table">
            <a:tbl>
              <a:tblPr firstRow="1" bandRow="1">
                <a:tableStyleId>{0505E3EF-67EA-436B-97B2-0124C06EBD24}</a:tableStyleId>
              </a:tblPr>
              <a:tblGrid>
                <a:gridCol w="5846935">
                  <a:extLst>
                    <a:ext uri="{9D8B030D-6E8A-4147-A177-3AD203B41FA5}">
                      <a16:colId xmlns:a16="http://schemas.microsoft.com/office/drawing/2014/main" val="972865479"/>
                    </a:ext>
                  </a:extLst>
                </a:gridCol>
                <a:gridCol w="1312357">
                  <a:extLst>
                    <a:ext uri="{9D8B030D-6E8A-4147-A177-3AD203B41FA5}">
                      <a16:colId xmlns:a16="http://schemas.microsoft.com/office/drawing/2014/main" val="4226193895"/>
                    </a:ext>
                  </a:extLst>
                </a:gridCol>
                <a:gridCol w="1457794">
                  <a:extLst>
                    <a:ext uri="{9D8B030D-6E8A-4147-A177-3AD203B41FA5}">
                      <a16:colId xmlns:a16="http://schemas.microsoft.com/office/drawing/2014/main" val="2389122778"/>
                    </a:ext>
                  </a:extLst>
                </a:gridCol>
              </a:tblGrid>
              <a:tr h="387058">
                <a:tc>
                  <a:txBody>
                    <a:bodyPr/>
                    <a:lstStyle/>
                    <a:p>
                      <a:pPr marL="0" marR="0">
                        <a:lnSpc>
                          <a:spcPct val="107000"/>
                        </a:lnSpc>
                        <a:spcBef>
                          <a:spcPts val="0"/>
                        </a:spcBef>
                        <a:spcAft>
                          <a:spcPts val="600"/>
                        </a:spcAft>
                      </a:pPr>
                      <a:r>
                        <a:rPr lang="en-US" sz="1800" b="0" dirty="0">
                          <a:effectLst/>
                          <a:latin typeface="+mj-lt"/>
                        </a:rPr>
                        <a:t>Event Type</a:t>
                      </a:r>
                      <a:endParaRPr lang="en-US" sz="1800" b="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b="0" dirty="0">
                          <a:effectLst/>
                          <a:latin typeface="+mj-lt"/>
                        </a:rPr>
                        <a:t>Number</a:t>
                      </a:r>
                      <a:endParaRPr lang="en-US" sz="1800" b="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pPr marL="0" marR="0" indent="0" algn="ctr">
                        <a:lnSpc>
                          <a:spcPct val="107000"/>
                        </a:lnSpc>
                        <a:spcBef>
                          <a:spcPts val="0"/>
                        </a:spcBef>
                        <a:spcAft>
                          <a:spcPts val="600"/>
                        </a:spcAft>
                        <a:tabLst>
                          <a:tab pos="739775" algn="r"/>
                        </a:tabLst>
                      </a:pPr>
                      <a:r>
                        <a:rPr lang="en-US" sz="1800" b="0" dirty="0">
                          <a:effectLst/>
                          <a:latin typeface="+mj-lt"/>
                        </a:rPr>
                        <a:t>%</a:t>
                      </a:r>
                      <a:endParaRPr lang="en-US" sz="1800" b="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2063178900"/>
                  </a:ext>
                </a:extLst>
              </a:tr>
              <a:tr h="352113">
                <a:tc>
                  <a:txBody>
                    <a:bodyPr/>
                    <a:lstStyle/>
                    <a:p>
                      <a:pPr marL="0" marR="0">
                        <a:lnSpc>
                          <a:spcPct val="107000"/>
                        </a:lnSpc>
                        <a:spcBef>
                          <a:spcPts val="0"/>
                        </a:spcBef>
                        <a:spcAft>
                          <a:spcPts val="600"/>
                        </a:spcAft>
                      </a:pPr>
                      <a:r>
                        <a:rPr lang="en-US" sz="1800" dirty="0">
                          <a:effectLst/>
                        </a:rPr>
                        <a:t>Disaster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a:lnSpc>
                          <a:spcPct val="107000"/>
                        </a:lnSpc>
                        <a:spcBef>
                          <a:spcPts val="0"/>
                        </a:spcBef>
                        <a:spcAft>
                          <a:spcPts val="600"/>
                        </a:spcAft>
                        <a:tabLst/>
                      </a:pPr>
                      <a:r>
                        <a:rPr lang="en-US" sz="1800" dirty="0">
                          <a:effectLst/>
                        </a:rPr>
                        <a:t>1,491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50.5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798366240"/>
                  </a:ext>
                </a:extLst>
              </a:tr>
              <a:tr h="352113">
                <a:tc>
                  <a:txBody>
                    <a:bodyPr/>
                    <a:lstStyle/>
                    <a:p>
                      <a:pPr marL="0" marR="0">
                        <a:lnSpc>
                          <a:spcPct val="107000"/>
                        </a:lnSpc>
                        <a:spcBef>
                          <a:spcPts val="0"/>
                        </a:spcBef>
                        <a:spcAft>
                          <a:spcPts val="600"/>
                        </a:spcAft>
                      </a:pPr>
                      <a:r>
                        <a:rPr lang="en-US" sz="1800" dirty="0">
                          <a:effectLst/>
                        </a:rPr>
                        <a:t>Accident/fire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1,427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48.3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213549722"/>
                  </a:ext>
                </a:extLst>
              </a:tr>
              <a:tr h="352113">
                <a:tc>
                  <a:txBody>
                    <a:bodyPr/>
                    <a:lstStyle/>
                    <a:p>
                      <a:pPr marL="0" marR="0">
                        <a:lnSpc>
                          <a:spcPct val="107000"/>
                        </a:lnSpc>
                        <a:spcBef>
                          <a:spcPts val="0"/>
                        </a:spcBef>
                        <a:spcAft>
                          <a:spcPts val="600"/>
                        </a:spcAft>
                      </a:pPr>
                      <a:r>
                        <a:rPr lang="en-US" sz="1800" dirty="0">
                          <a:effectLst/>
                        </a:rPr>
                        <a:t>Exposure to hazardous chemicals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493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16.7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07089847"/>
                  </a:ext>
                </a:extLst>
              </a:tr>
              <a:tr h="352113">
                <a:tc>
                  <a:txBody>
                    <a:bodyPr/>
                    <a:lstStyle/>
                    <a:p>
                      <a:pPr marL="0" marR="0">
                        <a:lnSpc>
                          <a:spcPct val="107000"/>
                        </a:lnSpc>
                        <a:spcBef>
                          <a:spcPts val="0"/>
                        </a:spcBef>
                        <a:spcAft>
                          <a:spcPts val="600"/>
                        </a:spcAft>
                      </a:pPr>
                      <a:r>
                        <a:rPr lang="en-US" sz="1800" dirty="0">
                          <a:effectLst/>
                        </a:rPr>
                        <a:t>Combat or warzone exposure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231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7.8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19279676"/>
                  </a:ext>
                </a:extLst>
              </a:tr>
              <a:tr h="352113">
                <a:tc>
                  <a:txBody>
                    <a:bodyPr/>
                    <a:lstStyle/>
                    <a:p>
                      <a:pPr marL="0" marR="0">
                        <a:lnSpc>
                          <a:spcPct val="107000"/>
                        </a:lnSpc>
                        <a:spcBef>
                          <a:spcPts val="0"/>
                        </a:spcBef>
                        <a:spcAft>
                          <a:spcPts val="600"/>
                        </a:spcAft>
                      </a:pPr>
                      <a:r>
                        <a:rPr lang="en-US" sz="1800" dirty="0">
                          <a:effectLst/>
                        </a:rPr>
                        <a:t>Physical or sexual assault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1,568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53.1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980398990"/>
                  </a:ext>
                </a:extLst>
              </a:tr>
              <a:tr h="352113">
                <a:tc>
                  <a:txBody>
                    <a:bodyPr/>
                    <a:lstStyle/>
                    <a:p>
                      <a:pPr marL="0" marR="0">
                        <a:lnSpc>
                          <a:spcPct val="107000"/>
                        </a:lnSpc>
                        <a:spcBef>
                          <a:spcPts val="0"/>
                        </a:spcBef>
                        <a:spcAft>
                          <a:spcPts val="600"/>
                        </a:spcAft>
                      </a:pPr>
                      <a:r>
                        <a:rPr lang="en-US" sz="1800" dirty="0">
                          <a:effectLst/>
                        </a:rPr>
                        <a:t>Witnessed physical/sexual assault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982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33.2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244767468"/>
                  </a:ext>
                </a:extLst>
              </a:tr>
              <a:tr h="352113">
                <a:tc>
                  <a:txBody>
                    <a:bodyPr/>
                    <a:lstStyle/>
                    <a:p>
                      <a:pPr marL="0" marR="0">
                        <a:lnSpc>
                          <a:spcPct val="107000"/>
                        </a:lnSpc>
                        <a:spcBef>
                          <a:spcPts val="0"/>
                        </a:spcBef>
                        <a:spcAft>
                          <a:spcPts val="600"/>
                        </a:spcAft>
                      </a:pPr>
                      <a:r>
                        <a:rPr lang="en-US" sz="1800" dirty="0">
                          <a:effectLst/>
                        </a:rPr>
                        <a:t>Witnessed dead bodies/parts unexpectedly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667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22.6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361332419"/>
                  </a:ext>
                </a:extLst>
              </a:tr>
              <a:tr h="653059">
                <a:tc>
                  <a:txBody>
                    <a:bodyPr/>
                    <a:lstStyle/>
                    <a:p>
                      <a:pPr marL="457200" marR="0" indent="-457200">
                        <a:lnSpc>
                          <a:spcPct val="107000"/>
                        </a:lnSpc>
                        <a:spcBef>
                          <a:spcPts val="0"/>
                        </a:spcBef>
                        <a:spcAft>
                          <a:spcPts val="600"/>
                        </a:spcAft>
                      </a:pPr>
                      <a:r>
                        <a:rPr lang="en-US" sz="1800" dirty="0">
                          <a:effectLst/>
                        </a:rPr>
                        <a:t>Threat or injury to family or close friend due to violence/accident/disaster</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956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32.4</a:t>
                      </a:r>
                      <a:endParaRPr lang="en-US" sz="1800" dirty="0">
                        <a:effectLst/>
                        <a:highlight>
                          <a:srgbClr val="FFFF00"/>
                        </a:highligh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780666969"/>
                  </a:ext>
                </a:extLst>
              </a:tr>
              <a:tr h="722329">
                <a:tc>
                  <a:txBody>
                    <a:bodyPr/>
                    <a:lstStyle/>
                    <a:p>
                      <a:pPr marL="457200" marR="0" indent="-457200">
                        <a:lnSpc>
                          <a:spcPct val="107000"/>
                        </a:lnSpc>
                        <a:spcBef>
                          <a:spcPts val="0"/>
                        </a:spcBef>
                        <a:spcAft>
                          <a:spcPts val="600"/>
                        </a:spcAft>
                      </a:pPr>
                      <a:r>
                        <a:rPr lang="en-US" sz="1800" dirty="0">
                          <a:effectLst/>
                        </a:rPr>
                        <a:t>Death of family/close friend due to violence/accident/disaster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C05131"/>
                      </a:solid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1,529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C05131"/>
                      </a:solidFill>
                      <a:prstDash val="solid"/>
                      <a:round/>
                      <a:headEnd type="none" w="med" len="med"/>
                      <a:tailEnd type="none" w="med" len="med"/>
                    </a:lnB>
                    <a:noFill/>
                  </a:tcPr>
                </a:tc>
                <a:tc>
                  <a:txBody>
                    <a:bodyPr/>
                    <a:lstStyle/>
                    <a:p>
                      <a:pPr marL="0" marR="0" algn="ctr">
                        <a:lnSpc>
                          <a:spcPct val="107000"/>
                        </a:lnSpc>
                        <a:spcBef>
                          <a:spcPts val="0"/>
                        </a:spcBef>
                        <a:spcAft>
                          <a:spcPts val="600"/>
                        </a:spcAft>
                      </a:pPr>
                      <a:r>
                        <a:rPr lang="en-US" sz="1800" dirty="0">
                          <a:effectLst/>
                        </a:rPr>
                        <a:t>51.8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C05131"/>
                      </a:solidFill>
                      <a:prstDash val="solid"/>
                      <a:round/>
                      <a:headEnd type="none" w="med" len="med"/>
                      <a:tailEnd type="none" w="med" len="med"/>
                    </a:lnB>
                    <a:noFill/>
                  </a:tcPr>
                </a:tc>
                <a:extLst>
                  <a:ext uri="{0D108BD9-81ED-4DB2-BD59-A6C34878D82A}">
                    <a16:rowId xmlns:a16="http://schemas.microsoft.com/office/drawing/2014/main" val="2561706230"/>
                  </a:ext>
                </a:extLst>
              </a:tr>
            </a:tbl>
          </a:graphicData>
        </a:graphic>
      </p:graphicFrame>
    </p:spTree>
    <p:extLst>
      <p:ext uri="{BB962C8B-B14F-4D97-AF65-F5344CB8AC3E}">
        <p14:creationId xmlns:p14="http://schemas.microsoft.com/office/powerpoint/2010/main" val="474137875"/>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of Student Stress</a:t>
            </a:r>
          </a:p>
        </p:txBody>
      </p:sp>
      <p:sp>
        <p:nvSpPr>
          <p:cNvPr id="8" name="Content Placeholder 7">
            <a:extLst>
              <a:ext uri="{FF2B5EF4-FFF2-40B4-BE49-F238E27FC236}">
                <a16:creationId xmlns:a16="http://schemas.microsoft.com/office/drawing/2014/main" id="{8890829F-055D-4475-9BBD-5D2ECBD03BC7}"/>
              </a:ext>
            </a:extLst>
          </p:cNvPr>
          <p:cNvSpPr>
            <a:spLocks noGrp="1"/>
          </p:cNvSpPr>
          <p:nvPr>
            <p:ph sz="half" idx="1"/>
          </p:nvPr>
        </p:nvSpPr>
        <p:spPr/>
        <p:txBody>
          <a:bodyPr/>
          <a:lstStyle/>
          <a:p>
            <a:pPr>
              <a:spcBef>
                <a:spcPts val="600"/>
              </a:spcBef>
            </a:pPr>
            <a:r>
              <a:rPr lang="en-US" dirty="0"/>
              <a:t>School</a:t>
            </a:r>
          </a:p>
          <a:p>
            <a:pPr>
              <a:spcBef>
                <a:spcPts val="600"/>
              </a:spcBef>
            </a:pPr>
            <a:r>
              <a:rPr lang="en-US" dirty="0"/>
              <a:t>Abuse at home or from being bullied</a:t>
            </a:r>
          </a:p>
          <a:p>
            <a:pPr>
              <a:spcBef>
                <a:spcPts val="600"/>
              </a:spcBef>
            </a:pPr>
            <a:r>
              <a:rPr lang="en-US" dirty="0"/>
              <a:t>Family relationships</a:t>
            </a:r>
          </a:p>
          <a:p>
            <a:pPr>
              <a:spcBef>
                <a:spcPts val="600"/>
              </a:spcBef>
            </a:pPr>
            <a:r>
              <a:rPr lang="en-US" dirty="0"/>
              <a:t>Romantic relationships</a:t>
            </a:r>
          </a:p>
          <a:p>
            <a:pPr>
              <a:spcBef>
                <a:spcPts val="600"/>
              </a:spcBef>
            </a:pPr>
            <a:r>
              <a:rPr lang="en-US" dirty="0"/>
              <a:t>Friends</a:t>
            </a:r>
          </a:p>
          <a:p>
            <a:pPr>
              <a:spcBef>
                <a:spcPts val="600"/>
              </a:spcBef>
            </a:pPr>
            <a:r>
              <a:rPr lang="en-US" dirty="0"/>
              <a:t>Hormonal changes</a:t>
            </a:r>
          </a:p>
          <a:p>
            <a:pPr>
              <a:spcBef>
                <a:spcPts val="600"/>
              </a:spcBef>
            </a:pPr>
            <a:r>
              <a:rPr lang="en-US" dirty="0"/>
              <a:t>Puberty developments</a:t>
            </a:r>
          </a:p>
          <a:p>
            <a:pPr>
              <a:spcBef>
                <a:spcPts val="600"/>
              </a:spcBef>
            </a:pPr>
            <a:r>
              <a:rPr lang="en-US" dirty="0"/>
              <a:t>Worries about climate change</a:t>
            </a:r>
          </a:p>
          <a:p>
            <a:pPr>
              <a:spcBef>
                <a:spcPts val="600"/>
              </a:spcBef>
            </a:pPr>
            <a:r>
              <a:rPr lang="en-US" dirty="0"/>
              <a:t>Pressures to conform</a:t>
            </a:r>
          </a:p>
          <a:p>
            <a:pPr>
              <a:spcBef>
                <a:spcPts val="600"/>
              </a:spcBef>
            </a:pPr>
            <a:r>
              <a:rPr lang="en-US" dirty="0"/>
              <a:t>Pressure to take dangerous risks</a:t>
            </a:r>
          </a:p>
        </p:txBody>
      </p:sp>
      <p:sp>
        <p:nvSpPr>
          <p:cNvPr id="9" name="Content Placeholder 8">
            <a:extLst>
              <a:ext uri="{FF2B5EF4-FFF2-40B4-BE49-F238E27FC236}">
                <a16:creationId xmlns:a16="http://schemas.microsoft.com/office/drawing/2014/main" id="{04CA5925-D45E-4DDE-B4FC-F20859FB8B6D}"/>
              </a:ext>
            </a:extLst>
          </p:cNvPr>
          <p:cNvSpPr>
            <a:spLocks noGrp="1"/>
          </p:cNvSpPr>
          <p:nvPr>
            <p:ph sz="half" idx="2"/>
          </p:nvPr>
        </p:nvSpPr>
        <p:spPr/>
        <p:txBody>
          <a:bodyPr/>
          <a:lstStyle/>
          <a:p>
            <a:pPr marL="465138">
              <a:spcBef>
                <a:spcPts val="600"/>
              </a:spcBef>
            </a:pPr>
            <a:r>
              <a:rPr lang="en-US" dirty="0"/>
              <a:t>Problems at home</a:t>
            </a:r>
          </a:p>
          <a:p>
            <a:pPr marL="465138">
              <a:spcBef>
                <a:spcPts val="600"/>
              </a:spcBef>
            </a:pPr>
            <a:r>
              <a:rPr lang="en-US" dirty="0"/>
              <a:t>Dangerous neighborhoods</a:t>
            </a:r>
          </a:p>
          <a:p>
            <a:pPr marL="465138">
              <a:spcBef>
                <a:spcPts val="600"/>
              </a:spcBef>
            </a:pPr>
            <a:r>
              <a:rPr lang="en-US" dirty="0"/>
              <a:t>Trauma</a:t>
            </a:r>
          </a:p>
          <a:p>
            <a:pPr marL="465138">
              <a:spcBef>
                <a:spcPts val="600"/>
              </a:spcBef>
            </a:pPr>
            <a:r>
              <a:rPr lang="en-US" dirty="0"/>
              <a:t>Health problems</a:t>
            </a:r>
          </a:p>
          <a:p>
            <a:pPr marL="465138">
              <a:spcBef>
                <a:spcPts val="600"/>
              </a:spcBef>
            </a:pPr>
            <a:r>
              <a:rPr lang="en-US" dirty="0"/>
              <a:t>Mental health concerns</a:t>
            </a:r>
          </a:p>
          <a:p>
            <a:pPr marL="465138">
              <a:spcBef>
                <a:spcPts val="600"/>
              </a:spcBef>
            </a:pPr>
            <a:r>
              <a:rPr lang="en-US" dirty="0"/>
              <a:t>Decisions about the future</a:t>
            </a:r>
          </a:p>
          <a:p>
            <a:pPr marL="465138">
              <a:spcBef>
                <a:spcPts val="600"/>
              </a:spcBef>
            </a:pPr>
            <a:r>
              <a:rPr lang="en-US" dirty="0"/>
              <a:t>Global issues</a:t>
            </a:r>
          </a:p>
          <a:p>
            <a:pPr marL="465138">
              <a:spcBef>
                <a:spcPts val="600"/>
              </a:spcBef>
            </a:pPr>
            <a:r>
              <a:rPr lang="en-US" dirty="0"/>
              <a:t>Fear of failure</a:t>
            </a:r>
          </a:p>
        </p:txBody>
      </p:sp>
      <p:sp>
        <p:nvSpPr>
          <p:cNvPr id="10" name="Text Placeholder 9">
            <a:extLst>
              <a:ext uri="{FF2B5EF4-FFF2-40B4-BE49-F238E27FC236}">
                <a16:creationId xmlns:a16="http://schemas.microsoft.com/office/drawing/2014/main" id="{D36F9111-605C-4D43-AFEE-262913EA8A47}"/>
              </a:ext>
            </a:extLst>
          </p:cNvPr>
          <p:cNvSpPr>
            <a:spLocks noGrp="1"/>
          </p:cNvSpPr>
          <p:nvPr>
            <p:ph type="body" sz="quarter" idx="10"/>
          </p:nvPr>
        </p:nvSpPr>
        <p:spPr/>
        <p:txBody>
          <a:bodyPr/>
          <a:lstStyle/>
          <a:p>
            <a:r>
              <a:rPr lang="en-US" dirty="0"/>
              <a:t>Citation 6</a:t>
            </a:r>
          </a:p>
        </p:txBody>
      </p:sp>
      <p:sp>
        <p:nvSpPr>
          <p:cNvPr id="14" name="Slide Number Placeholder 13">
            <a:extLst>
              <a:ext uri="{FF2B5EF4-FFF2-40B4-BE49-F238E27FC236}">
                <a16:creationId xmlns:a16="http://schemas.microsoft.com/office/drawing/2014/main" id="{B770F9E5-7D24-40B4-9062-55BF511DB3DD}"/>
              </a:ext>
            </a:extLst>
          </p:cNvPr>
          <p:cNvSpPr>
            <a:spLocks noGrp="1"/>
          </p:cNvSpPr>
          <p:nvPr>
            <p:ph type="sldNum" sz="quarter" idx="4"/>
          </p:nvPr>
        </p:nvSpPr>
        <p:spPr>
          <a:xfrm>
            <a:off x="9142227" y="6440487"/>
            <a:ext cx="2627498" cy="161926"/>
          </a:xfrm>
        </p:spPr>
        <p:txBody>
          <a:bodyPr/>
          <a:lstStyle/>
          <a:p>
            <a:fld id="{46F2E0F2-A1DB-4493-BF5B-8F215B9C51AE}" type="slidenum">
              <a:rPr lang="en-US" smtClean="0"/>
              <a:pPr/>
              <a:t>13</a:t>
            </a:fld>
            <a:endParaRPr lang="en-US" dirty="0"/>
          </a:p>
        </p:txBody>
      </p:sp>
    </p:spTree>
    <p:extLst>
      <p:ext uri="{BB962C8B-B14F-4D97-AF65-F5344CB8AC3E}">
        <p14:creationId xmlns:p14="http://schemas.microsoft.com/office/powerpoint/2010/main" val="2567372482"/>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Student Stress</a:t>
            </a:r>
          </a:p>
        </p:txBody>
      </p:sp>
      <p:sp>
        <p:nvSpPr>
          <p:cNvPr id="3" name="Text Placeholder 2"/>
          <p:cNvSpPr>
            <a:spLocks noGrp="1"/>
          </p:cNvSpPr>
          <p:nvPr>
            <p:ph type="body" idx="1"/>
          </p:nvPr>
        </p:nvSpPr>
        <p:spPr>
          <a:xfrm>
            <a:off x="3154680" y="1414463"/>
            <a:ext cx="8630920" cy="4305300"/>
          </a:xfrm>
        </p:spPr>
        <p:txBody>
          <a:bodyPr/>
          <a:lstStyle/>
          <a:p>
            <a:r>
              <a:rPr lang="en-US" sz="2200" dirty="0"/>
              <a:t>Anxiety, fear, and worry</a:t>
            </a:r>
          </a:p>
          <a:p>
            <a:r>
              <a:rPr lang="en-US" sz="2200" dirty="0"/>
              <a:t>Withdrawal, numbness</a:t>
            </a:r>
          </a:p>
          <a:p>
            <a:r>
              <a:rPr lang="en-US" sz="2200" dirty="0"/>
              <a:t>Physical complaints</a:t>
            </a:r>
          </a:p>
          <a:p>
            <a:r>
              <a:rPr lang="en-US" sz="2200" dirty="0"/>
              <a:t>Change in academic performance, inattention</a:t>
            </a:r>
          </a:p>
          <a:p>
            <a:r>
              <a:rPr lang="en-US" sz="2200" dirty="0"/>
              <a:t>Over- or under-reacting to bells, physical contact, doors slamming, sirens, lighting, sudden movements</a:t>
            </a:r>
          </a:p>
          <a:p>
            <a:r>
              <a:rPr lang="en-US" sz="2200" dirty="0"/>
              <a:t>Resistance to authority</a:t>
            </a:r>
          </a:p>
          <a:p>
            <a:r>
              <a:rPr lang="en-US" sz="2200" dirty="0"/>
              <a:t>Disruptive, aggressive, or angry behavior</a:t>
            </a:r>
          </a:p>
          <a:p>
            <a:r>
              <a:rPr lang="en-US" sz="2200" dirty="0"/>
              <a:t>Experimentation with risky behaviors</a:t>
            </a:r>
          </a:p>
        </p:txBody>
      </p:sp>
      <p:sp>
        <p:nvSpPr>
          <p:cNvPr id="8" name="Text Placeholder 7">
            <a:extLst>
              <a:ext uri="{FF2B5EF4-FFF2-40B4-BE49-F238E27FC236}">
                <a16:creationId xmlns:a16="http://schemas.microsoft.com/office/drawing/2014/main" id="{60908A29-A831-4394-8E81-4DBBEAF97189}"/>
              </a:ext>
            </a:extLst>
          </p:cNvPr>
          <p:cNvSpPr>
            <a:spLocks noGrp="1"/>
          </p:cNvSpPr>
          <p:nvPr>
            <p:ph type="body" sz="quarter" idx="10"/>
          </p:nvPr>
        </p:nvSpPr>
        <p:spPr/>
        <p:txBody>
          <a:bodyPr/>
          <a:lstStyle/>
          <a:p>
            <a:r>
              <a:rPr lang="en-US" dirty="0"/>
              <a:t>Citations 9 and 10</a:t>
            </a:r>
          </a:p>
        </p:txBody>
      </p:sp>
      <p:pic>
        <p:nvPicPr>
          <p:cNvPr id="7"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94"/>
          <a:stretch/>
        </p:blipFill>
        <p:spPr bwMode="auto">
          <a:xfrm>
            <a:off x="406399" y="1517332"/>
            <a:ext cx="2466613" cy="33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2619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29461-8371-4BF0-BB13-AE174D126F3B}"/>
              </a:ext>
            </a:extLst>
          </p:cNvPr>
          <p:cNvSpPr>
            <a:spLocks noGrp="1"/>
          </p:cNvSpPr>
          <p:nvPr>
            <p:ph type="title"/>
          </p:nvPr>
        </p:nvSpPr>
        <p:spPr/>
        <p:txBody>
          <a:bodyPr/>
          <a:lstStyle/>
          <a:p>
            <a:r>
              <a:rPr lang="en-US" dirty="0"/>
              <a:t>Umbrella of Safety</a:t>
            </a:r>
          </a:p>
        </p:txBody>
      </p:sp>
      <p:sp>
        <p:nvSpPr>
          <p:cNvPr id="5" name="Text Placeholder 4">
            <a:extLst>
              <a:ext uri="{FF2B5EF4-FFF2-40B4-BE49-F238E27FC236}">
                <a16:creationId xmlns:a16="http://schemas.microsoft.com/office/drawing/2014/main" id="{AB31D12C-C8A1-469F-AE80-822DA7AF2BE4}"/>
              </a:ext>
            </a:extLst>
          </p:cNvPr>
          <p:cNvSpPr>
            <a:spLocks noGrp="1"/>
          </p:cNvSpPr>
          <p:nvPr>
            <p:ph type="body" sz="quarter" idx="10"/>
          </p:nvPr>
        </p:nvSpPr>
        <p:spPr/>
        <p:txBody>
          <a:bodyPr/>
          <a:lstStyle/>
          <a:p>
            <a:r>
              <a:rPr lang="en-US" dirty="0"/>
              <a:t>Citation 11</a:t>
            </a:r>
          </a:p>
        </p:txBody>
      </p:sp>
      <p:pic>
        <p:nvPicPr>
          <p:cNvPr id="4" name="Picture 3" descr="A picture containing text, umbrella, accessory, ax&#10;&#10;Description automatically generated">
            <a:extLst>
              <a:ext uri="{FF2B5EF4-FFF2-40B4-BE49-F238E27FC236}">
                <a16:creationId xmlns:a16="http://schemas.microsoft.com/office/drawing/2014/main" id="{8BADAF04-2FB3-4561-9CD8-A58AFB427919}"/>
              </a:ext>
            </a:extLst>
          </p:cNvPr>
          <p:cNvPicPr>
            <a:picLocks noChangeAspect="1"/>
          </p:cNvPicPr>
          <p:nvPr/>
        </p:nvPicPr>
        <p:blipFill>
          <a:blip r:embed="rId2"/>
          <a:stretch>
            <a:fillRect/>
          </a:stretch>
        </p:blipFill>
        <p:spPr>
          <a:xfrm>
            <a:off x="3252370" y="1034657"/>
            <a:ext cx="5029902" cy="5029902"/>
          </a:xfrm>
          <a:prstGeom prst="rect">
            <a:avLst/>
          </a:prstGeom>
        </p:spPr>
      </p:pic>
      <p:pic>
        <p:nvPicPr>
          <p:cNvPr id="7" name="Picture 6">
            <a:extLst>
              <a:ext uri="{FF2B5EF4-FFF2-40B4-BE49-F238E27FC236}">
                <a16:creationId xmlns:a16="http://schemas.microsoft.com/office/drawing/2014/main" id="{7F6798BB-D22A-4969-90BA-0714D9558EC8}"/>
              </a:ext>
            </a:extLst>
          </p:cNvPr>
          <p:cNvPicPr>
            <a:picLocks noChangeAspect="1"/>
          </p:cNvPicPr>
          <p:nvPr/>
        </p:nvPicPr>
        <p:blipFill>
          <a:blip r:embed="rId3"/>
          <a:stretch>
            <a:fillRect/>
          </a:stretch>
        </p:blipFill>
        <p:spPr>
          <a:xfrm>
            <a:off x="3252370" y="1034657"/>
            <a:ext cx="5029902" cy="5029902"/>
          </a:xfrm>
          <a:prstGeom prst="rect">
            <a:avLst/>
          </a:prstGeom>
        </p:spPr>
      </p:pic>
      <p:pic>
        <p:nvPicPr>
          <p:cNvPr id="9" name="Picture 8">
            <a:extLst>
              <a:ext uri="{FF2B5EF4-FFF2-40B4-BE49-F238E27FC236}">
                <a16:creationId xmlns:a16="http://schemas.microsoft.com/office/drawing/2014/main" id="{A504D1D1-2D46-454B-8903-3CEF942378EF}"/>
              </a:ext>
            </a:extLst>
          </p:cNvPr>
          <p:cNvPicPr>
            <a:picLocks noChangeAspect="1"/>
          </p:cNvPicPr>
          <p:nvPr/>
        </p:nvPicPr>
        <p:blipFill>
          <a:blip r:embed="rId4"/>
          <a:stretch>
            <a:fillRect/>
          </a:stretch>
        </p:blipFill>
        <p:spPr>
          <a:xfrm>
            <a:off x="3252370" y="1034657"/>
            <a:ext cx="5029902" cy="5029902"/>
          </a:xfrm>
          <a:prstGeom prst="rect">
            <a:avLst/>
          </a:prstGeom>
        </p:spPr>
      </p:pic>
      <p:pic>
        <p:nvPicPr>
          <p:cNvPr id="11" name="Picture 10" descr="A picture containing text, umbrella, accessory&#10;&#10;Description automatically generated">
            <a:extLst>
              <a:ext uri="{FF2B5EF4-FFF2-40B4-BE49-F238E27FC236}">
                <a16:creationId xmlns:a16="http://schemas.microsoft.com/office/drawing/2014/main" id="{39DFA2CF-0589-4596-BB68-A0277CDA4C37}"/>
              </a:ext>
            </a:extLst>
          </p:cNvPr>
          <p:cNvPicPr>
            <a:picLocks noChangeAspect="1"/>
          </p:cNvPicPr>
          <p:nvPr/>
        </p:nvPicPr>
        <p:blipFill>
          <a:blip r:embed="rId5"/>
          <a:stretch>
            <a:fillRect/>
          </a:stretch>
        </p:blipFill>
        <p:spPr>
          <a:xfrm>
            <a:off x="3252370" y="1034657"/>
            <a:ext cx="5029902" cy="5029902"/>
          </a:xfrm>
          <a:prstGeom prst="rect">
            <a:avLst/>
          </a:prstGeom>
        </p:spPr>
      </p:pic>
      <p:pic>
        <p:nvPicPr>
          <p:cNvPr id="13" name="Picture 12" descr="Awareness, trust, cultural appreciation, empowerment, and safety.">
            <a:extLst>
              <a:ext uri="{FF2B5EF4-FFF2-40B4-BE49-F238E27FC236}">
                <a16:creationId xmlns:a16="http://schemas.microsoft.com/office/drawing/2014/main" id="{402A2ADF-2E3B-4558-BE5C-07AD5100ED8E}"/>
              </a:ext>
            </a:extLst>
          </p:cNvPr>
          <p:cNvPicPr>
            <a:picLocks noChangeAspect="1"/>
          </p:cNvPicPr>
          <p:nvPr/>
        </p:nvPicPr>
        <p:blipFill>
          <a:blip r:embed="rId6"/>
          <a:stretch>
            <a:fillRect/>
          </a:stretch>
        </p:blipFill>
        <p:spPr>
          <a:xfrm>
            <a:off x="3252370" y="1034657"/>
            <a:ext cx="5029902" cy="5029902"/>
          </a:xfrm>
          <a:prstGeom prst="rect">
            <a:avLst/>
          </a:prstGeom>
        </p:spPr>
      </p:pic>
    </p:spTree>
    <p:extLst>
      <p:ext uri="{BB962C8B-B14F-4D97-AF65-F5344CB8AC3E}">
        <p14:creationId xmlns:p14="http://schemas.microsoft.com/office/powerpoint/2010/main" val="345403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Resilience</a:t>
            </a:r>
          </a:p>
        </p:txBody>
      </p:sp>
      <p:sp>
        <p:nvSpPr>
          <p:cNvPr id="3" name="Text Placeholder 2"/>
          <p:cNvSpPr>
            <a:spLocks noGrp="1"/>
          </p:cNvSpPr>
          <p:nvPr>
            <p:ph type="body" idx="1"/>
          </p:nvPr>
        </p:nvSpPr>
        <p:spPr>
          <a:xfrm>
            <a:off x="4423410" y="1414463"/>
            <a:ext cx="7346130" cy="4305300"/>
          </a:xfrm>
        </p:spPr>
        <p:txBody>
          <a:bodyPr/>
          <a:lstStyle/>
          <a:p>
            <a:pPr marL="0" indent="0">
              <a:buNone/>
            </a:pPr>
            <a:r>
              <a:rPr lang="en-US" dirty="0"/>
              <a:t>An adolescent who is resilient is likely to enter adulthood with a good chance of coping well—even if he or she has experienced difficult circumstances in life.</a:t>
            </a:r>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p:txBody>
      </p:sp>
      <p:sp>
        <p:nvSpPr>
          <p:cNvPr id="8" name="Text Placeholder 7">
            <a:extLst>
              <a:ext uri="{FF2B5EF4-FFF2-40B4-BE49-F238E27FC236}">
                <a16:creationId xmlns:a16="http://schemas.microsoft.com/office/drawing/2014/main" id="{7135153F-445A-4804-A66A-AA66150565D0}"/>
              </a:ext>
            </a:extLst>
          </p:cNvPr>
          <p:cNvSpPr>
            <a:spLocks noGrp="1"/>
          </p:cNvSpPr>
          <p:nvPr>
            <p:ph type="body" sz="quarter" idx="10"/>
          </p:nvPr>
        </p:nvSpPr>
        <p:spPr/>
        <p:txBody>
          <a:bodyPr/>
          <a:lstStyle/>
          <a:p>
            <a:r>
              <a:rPr lang="en-US" dirty="0"/>
              <a:t>Citations 13, 14, and 15</a:t>
            </a:r>
          </a:p>
        </p:txBody>
      </p:sp>
      <p:pic>
        <p:nvPicPr>
          <p:cNvPr id="5" name="Picture 2">
            <a:extLs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399" y="1311593"/>
            <a:ext cx="3708401" cy="370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1678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14798-BA24-4853-AA62-D0CE071ECE69}"/>
              </a:ext>
            </a:extLst>
          </p:cNvPr>
          <p:cNvSpPr>
            <a:spLocks noGrp="1"/>
          </p:cNvSpPr>
          <p:nvPr>
            <p:ph type="title"/>
          </p:nvPr>
        </p:nvSpPr>
        <p:spPr/>
        <p:txBody>
          <a:bodyPr/>
          <a:lstStyle/>
          <a:p>
            <a:r>
              <a:rPr lang="en-US" dirty="0"/>
              <a:t>Factor 1: Positive Adult Relationships</a:t>
            </a:r>
          </a:p>
        </p:txBody>
      </p:sp>
      <p:sp>
        <p:nvSpPr>
          <p:cNvPr id="3" name="Text Placeholder 2">
            <a:extLst>
              <a:ext uri="{FF2B5EF4-FFF2-40B4-BE49-F238E27FC236}">
                <a16:creationId xmlns:a16="http://schemas.microsoft.com/office/drawing/2014/main" id="{455D1545-FA8B-4614-9775-2575B3305481}"/>
              </a:ext>
            </a:extLst>
          </p:cNvPr>
          <p:cNvSpPr>
            <a:spLocks noGrp="1"/>
          </p:cNvSpPr>
          <p:nvPr>
            <p:ph type="body" idx="1"/>
          </p:nvPr>
        </p:nvSpPr>
        <p:spPr>
          <a:xfrm>
            <a:off x="3431689" y="1414463"/>
            <a:ext cx="4989502" cy="1846693"/>
          </a:xfrm>
        </p:spPr>
        <p:txBody>
          <a:bodyPr/>
          <a:lstStyle/>
          <a:p>
            <a:pPr marL="0" indent="0">
              <a:buNone/>
            </a:pPr>
            <a:r>
              <a:rPr lang="en-US" dirty="0"/>
              <a:t>The single most common factor for children developing resilience is having at least one stable, caring, and supportive relationship with an adult.</a:t>
            </a:r>
          </a:p>
        </p:txBody>
      </p:sp>
      <p:sp>
        <p:nvSpPr>
          <p:cNvPr id="25" name="Text Placeholder 24">
            <a:extLst>
              <a:ext uri="{FF2B5EF4-FFF2-40B4-BE49-F238E27FC236}">
                <a16:creationId xmlns:a16="http://schemas.microsoft.com/office/drawing/2014/main" id="{F8597F6A-82E8-445E-8740-C657C6DB71DE}"/>
              </a:ext>
            </a:extLst>
          </p:cNvPr>
          <p:cNvSpPr>
            <a:spLocks noGrp="1"/>
          </p:cNvSpPr>
          <p:nvPr>
            <p:ph type="body" sz="quarter" idx="10"/>
          </p:nvPr>
        </p:nvSpPr>
        <p:spPr/>
        <p:txBody>
          <a:bodyPr/>
          <a:lstStyle/>
          <a:p>
            <a:r>
              <a:rPr lang="en-US" dirty="0"/>
              <a:t>Citations 1, 14, and 16</a:t>
            </a:r>
          </a:p>
        </p:txBody>
      </p:sp>
      <p:sp>
        <p:nvSpPr>
          <p:cNvPr id="5" name="TextBox 4">
            <a:extLst>
              <a:ext uri="{FF2B5EF4-FFF2-40B4-BE49-F238E27FC236}">
                <a16:creationId xmlns:a16="http://schemas.microsoft.com/office/drawing/2014/main" id="{B5162292-B263-4B5C-BA5F-65A3AD3174F2}"/>
              </a:ext>
            </a:extLst>
          </p:cNvPr>
          <p:cNvSpPr txBox="1"/>
          <p:nvPr/>
        </p:nvSpPr>
        <p:spPr>
          <a:xfrm>
            <a:off x="3814355" y="3238120"/>
            <a:ext cx="1114697" cy="400110"/>
          </a:xfrm>
          <a:prstGeom prst="rect">
            <a:avLst/>
          </a:prstGeom>
          <a:noFill/>
        </p:spPr>
        <p:txBody>
          <a:bodyPr wrap="square" rtlCol="0">
            <a:spAutoFit/>
          </a:bodyPr>
          <a:lstStyle/>
          <a:p>
            <a:r>
              <a:rPr lang="en-US" dirty="0"/>
              <a:t>parents</a:t>
            </a:r>
          </a:p>
        </p:txBody>
      </p:sp>
      <p:sp>
        <p:nvSpPr>
          <p:cNvPr id="6" name="TextBox 5">
            <a:extLst>
              <a:ext uri="{FF2B5EF4-FFF2-40B4-BE49-F238E27FC236}">
                <a16:creationId xmlns:a16="http://schemas.microsoft.com/office/drawing/2014/main" id="{D68C8B90-18DD-448E-8C6D-8406D8BBB398}"/>
              </a:ext>
            </a:extLst>
          </p:cNvPr>
          <p:cNvSpPr txBox="1"/>
          <p:nvPr/>
        </p:nvSpPr>
        <p:spPr>
          <a:xfrm>
            <a:off x="5913121" y="3225429"/>
            <a:ext cx="2072640" cy="707886"/>
          </a:xfrm>
          <a:prstGeom prst="rect">
            <a:avLst/>
          </a:prstGeom>
          <a:noFill/>
        </p:spPr>
        <p:txBody>
          <a:bodyPr wrap="square" rtlCol="0">
            <a:spAutoFit/>
          </a:bodyPr>
          <a:lstStyle/>
          <a:p>
            <a:r>
              <a:rPr lang="en-US" dirty="0"/>
              <a:t>grandparents, aunts, uncles</a:t>
            </a:r>
          </a:p>
        </p:txBody>
      </p:sp>
      <p:sp>
        <p:nvSpPr>
          <p:cNvPr id="7" name="TextBox 6">
            <a:extLst>
              <a:ext uri="{FF2B5EF4-FFF2-40B4-BE49-F238E27FC236}">
                <a16:creationId xmlns:a16="http://schemas.microsoft.com/office/drawing/2014/main" id="{597C1B95-088B-432D-9BB3-FD2D6680A97A}"/>
              </a:ext>
            </a:extLst>
          </p:cNvPr>
          <p:cNvSpPr txBox="1"/>
          <p:nvPr/>
        </p:nvSpPr>
        <p:spPr>
          <a:xfrm>
            <a:off x="1219198" y="3319639"/>
            <a:ext cx="1619795" cy="400110"/>
          </a:xfrm>
          <a:prstGeom prst="rect">
            <a:avLst/>
          </a:prstGeom>
          <a:noFill/>
        </p:spPr>
        <p:txBody>
          <a:bodyPr wrap="square" rtlCol="0">
            <a:spAutoFit/>
          </a:bodyPr>
          <a:lstStyle/>
          <a:p>
            <a:r>
              <a:rPr lang="en-US" dirty="0"/>
              <a:t>step-parents</a:t>
            </a:r>
          </a:p>
        </p:txBody>
      </p:sp>
      <p:sp>
        <p:nvSpPr>
          <p:cNvPr id="8" name="TextBox 7">
            <a:extLst>
              <a:ext uri="{FF2B5EF4-FFF2-40B4-BE49-F238E27FC236}">
                <a16:creationId xmlns:a16="http://schemas.microsoft.com/office/drawing/2014/main" id="{6BE5F3D0-F856-4A7F-832B-F4A92C029BAF}"/>
              </a:ext>
            </a:extLst>
          </p:cNvPr>
          <p:cNvSpPr txBox="1"/>
          <p:nvPr/>
        </p:nvSpPr>
        <p:spPr>
          <a:xfrm>
            <a:off x="8787464" y="2984764"/>
            <a:ext cx="1227909" cy="400110"/>
          </a:xfrm>
          <a:prstGeom prst="rect">
            <a:avLst/>
          </a:prstGeom>
          <a:noFill/>
        </p:spPr>
        <p:txBody>
          <a:bodyPr wrap="square" rtlCol="0">
            <a:spAutoFit/>
          </a:bodyPr>
          <a:lstStyle/>
          <a:p>
            <a:r>
              <a:rPr lang="en-US" dirty="0"/>
              <a:t>neighbor</a:t>
            </a:r>
          </a:p>
        </p:txBody>
      </p:sp>
      <p:sp>
        <p:nvSpPr>
          <p:cNvPr id="9" name="TextBox 8">
            <a:extLst>
              <a:ext uri="{FF2B5EF4-FFF2-40B4-BE49-F238E27FC236}">
                <a16:creationId xmlns:a16="http://schemas.microsoft.com/office/drawing/2014/main" id="{47F086F0-5958-4F98-84A8-6BE1EF4C6FEE}"/>
              </a:ext>
            </a:extLst>
          </p:cNvPr>
          <p:cNvSpPr txBox="1"/>
          <p:nvPr/>
        </p:nvSpPr>
        <p:spPr>
          <a:xfrm>
            <a:off x="6960713" y="4352807"/>
            <a:ext cx="1611086" cy="400110"/>
          </a:xfrm>
          <a:prstGeom prst="rect">
            <a:avLst/>
          </a:prstGeom>
          <a:noFill/>
        </p:spPr>
        <p:txBody>
          <a:bodyPr wrap="square" rtlCol="0">
            <a:spAutoFit/>
          </a:bodyPr>
          <a:lstStyle/>
          <a:p>
            <a:r>
              <a:rPr lang="en-US" dirty="0"/>
              <a:t>family friend</a:t>
            </a:r>
          </a:p>
        </p:txBody>
      </p:sp>
      <p:sp>
        <p:nvSpPr>
          <p:cNvPr id="10" name="TextBox 9">
            <a:extLst>
              <a:ext uri="{FF2B5EF4-FFF2-40B4-BE49-F238E27FC236}">
                <a16:creationId xmlns:a16="http://schemas.microsoft.com/office/drawing/2014/main" id="{A041B7DE-5479-4F15-ADD3-283B634DC911}"/>
              </a:ext>
            </a:extLst>
          </p:cNvPr>
          <p:cNvSpPr txBox="1"/>
          <p:nvPr/>
        </p:nvSpPr>
        <p:spPr>
          <a:xfrm>
            <a:off x="1463039" y="3893716"/>
            <a:ext cx="775063" cy="400110"/>
          </a:xfrm>
          <a:prstGeom prst="rect">
            <a:avLst/>
          </a:prstGeom>
          <a:noFill/>
        </p:spPr>
        <p:txBody>
          <a:bodyPr wrap="square" rtlCol="0">
            <a:spAutoFit/>
          </a:bodyPr>
          <a:lstStyle/>
          <a:p>
            <a:r>
              <a:rPr lang="en-US" dirty="0"/>
              <a:t>sitter</a:t>
            </a:r>
          </a:p>
        </p:txBody>
      </p:sp>
      <p:sp>
        <p:nvSpPr>
          <p:cNvPr id="11" name="TextBox 10">
            <a:extLst>
              <a:ext uri="{FF2B5EF4-FFF2-40B4-BE49-F238E27FC236}">
                <a16:creationId xmlns:a16="http://schemas.microsoft.com/office/drawing/2014/main" id="{BD902A13-E664-441E-BE14-952527A0CB50}"/>
              </a:ext>
            </a:extLst>
          </p:cNvPr>
          <p:cNvSpPr txBox="1"/>
          <p:nvPr/>
        </p:nvSpPr>
        <p:spPr>
          <a:xfrm>
            <a:off x="10015373" y="4553672"/>
            <a:ext cx="931817" cy="400110"/>
          </a:xfrm>
          <a:prstGeom prst="rect">
            <a:avLst/>
          </a:prstGeom>
          <a:noFill/>
        </p:spPr>
        <p:txBody>
          <a:bodyPr wrap="square" rtlCol="0">
            <a:spAutoFit/>
          </a:bodyPr>
          <a:lstStyle/>
          <a:p>
            <a:r>
              <a:rPr lang="en-US" dirty="0"/>
              <a:t>coach</a:t>
            </a:r>
          </a:p>
        </p:txBody>
      </p:sp>
      <p:sp>
        <p:nvSpPr>
          <p:cNvPr id="12" name="TextBox 11">
            <a:extLst>
              <a:ext uri="{FF2B5EF4-FFF2-40B4-BE49-F238E27FC236}">
                <a16:creationId xmlns:a16="http://schemas.microsoft.com/office/drawing/2014/main" id="{1176B924-E020-4CE8-AEF9-BC2A85DB35CD}"/>
              </a:ext>
            </a:extLst>
          </p:cNvPr>
          <p:cNvSpPr txBox="1"/>
          <p:nvPr/>
        </p:nvSpPr>
        <p:spPr>
          <a:xfrm>
            <a:off x="7241178" y="5024966"/>
            <a:ext cx="1698172" cy="400110"/>
          </a:xfrm>
          <a:prstGeom prst="rect">
            <a:avLst/>
          </a:prstGeom>
          <a:noFill/>
        </p:spPr>
        <p:txBody>
          <a:bodyPr wrap="square" rtlCol="0">
            <a:spAutoFit/>
          </a:bodyPr>
          <a:lstStyle/>
          <a:p>
            <a:r>
              <a:rPr lang="en-US" dirty="0"/>
              <a:t>club sponsor</a:t>
            </a:r>
          </a:p>
        </p:txBody>
      </p:sp>
      <p:sp>
        <p:nvSpPr>
          <p:cNvPr id="13" name="TextBox 12">
            <a:extLst>
              <a:ext uri="{FF2B5EF4-FFF2-40B4-BE49-F238E27FC236}">
                <a16:creationId xmlns:a16="http://schemas.microsoft.com/office/drawing/2014/main" id="{E0680D88-2A35-415E-B59C-EB34BB737EE5}"/>
              </a:ext>
            </a:extLst>
          </p:cNvPr>
          <p:cNvSpPr txBox="1"/>
          <p:nvPr/>
        </p:nvSpPr>
        <p:spPr>
          <a:xfrm>
            <a:off x="1393370" y="5120222"/>
            <a:ext cx="1402079" cy="400110"/>
          </a:xfrm>
          <a:prstGeom prst="rect">
            <a:avLst/>
          </a:prstGeom>
          <a:noFill/>
        </p:spPr>
        <p:txBody>
          <a:bodyPr wrap="square" rtlCol="0">
            <a:spAutoFit/>
          </a:bodyPr>
          <a:lstStyle/>
          <a:p>
            <a:r>
              <a:rPr lang="en-US" dirty="0"/>
              <a:t>counselor</a:t>
            </a:r>
          </a:p>
        </p:txBody>
      </p:sp>
      <p:sp>
        <p:nvSpPr>
          <p:cNvPr id="14" name="TextBox 13">
            <a:extLst>
              <a:ext uri="{FF2B5EF4-FFF2-40B4-BE49-F238E27FC236}">
                <a16:creationId xmlns:a16="http://schemas.microsoft.com/office/drawing/2014/main" id="{0DAE3544-951B-4B79-82EA-54B5A8686C61}"/>
              </a:ext>
            </a:extLst>
          </p:cNvPr>
          <p:cNvSpPr txBox="1"/>
          <p:nvPr/>
        </p:nvSpPr>
        <p:spPr>
          <a:xfrm>
            <a:off x="1262742" y="1255504"/>
            <a:ext cx="1532707" cy="400110"/>
          </a:xfrm>
          <a:prstGeom prst="rect">
            <a:avLst/>
          </a:prstGeom>
          <a:noFill/>
        </p:spPr>
        <p:txBody>
          <a:bodyPr wrap="square" rtlCol="0">
            <a:spAutoFit/>
          </a:bodyPr>
          <a:lstStyle/>
          <a:p>
            <a:r>
              <a:rPr lang="en-US" dirty="0"/>
              <a:t>therapist</a:t>
            </a:r>
          </a:p>
        </p:txBody>
      </p:sp>
      <p:sp>
        <p:nvSpPr>
          <p:cNvPr id="15" name="TextBox 14">
            <a:extLst>
              <a:ext uri="{FF2B5EF4-FFF2-40B4-BE49-F238E27FC236}">
                <a16:creationId xmlns:a16="http://schemas.microsoft.com/office/drawing/2014/main" id="{36F82E31-4B44-4CB6-B594-DC6D598BAC49}"/>
              </a:ext>
            </a:extLst>
          </p:cNvPr>
          <p:cNvSpPr txBox="1"/>
          <p:nvPr/>
        </p:nvSpPr>
        <p:spPr>
          <a:xfrm>
            <a:off x="5068646" y="4962983"/>
            <a:ext cx="1828800" cy="400110"/>
          </a:xfrm>
          <a:prstGeom prst="rect">
            <a:avLst/>
          </a:prstGeom>
          <a:noFill/>
        </p:spPr>
        <p:txBody>
          <a:bodyPr wrap="square" rtlCol="0">
            <a:spAutoFit/>
          </a:bodyPr>
          <a:lstStyle/>
          <a:p>
            <a:r>
              <a:rPr lang="en-US" dirty="0"/>
              <a:t>social worker</a:t>
            </a:r>
          </a:p>
        </p:txBody>
      </p:sp>
      <p:sp>
        <p:nvSpPr>
          <p:cNvPr id="16" name="TextBox 15">
            <a:extLst>
              <a:ext uri="{FF2B5EF4-FFF2-40B4-BE49-F238E27FC236}">
                <a16:creationId xmlns:a16="http://schemas.microsoft.com/office/drawing/2014/main" id="{BEDF0F88-7F19-4FD9-AD49-8CA08F58750B}"/>
              </a:ext>
            </a:extLst>
          </p:cNvPr>
          <p:cNvSpPr txBox="1"/>
          <p:nvPr/>
        </p:nvSpPr>
        <p:spPr>
          <a:xfrm>
            <a:off x="8726504" y="3727483"/>
            <a:ext cx="1959429" cy="400110"/>
          </a:xfrm>
          <a:prstGeom prst="rect">
            <a:avLst/>
          </a:prstGeom>
          <a:noFill/>
        </p:spPr>
        <p:txBody>
          <a:bodyPr wrap="square" rtlCol="0">
            <a:spAutoFit/>
          </a:bodyPr>
          <a:lstStyle/>
          <a:p>
            <a:r>
              <a:rPr lang="en-US" dirty="0"/>
              <a:t>religious leader</a:t>
            </a:r>
          </a:p>
        </p:txBody>
      </p:sp>
      <p:sp>
        <p:nvSpPr>
          <p:cNvPr id="17" name="TextBox 16">
            <a:extLst>
              <a:ext uri="{FF2B5EF4-FFF2-40B4-BE49-F238E27FC236}">
                <a16:creationId xmlns:a16="http://schemas.microsoft.com/office/drawing/2014/main" id="{6614F4CA-4AB3-4D45-B5A1-12D69BB63FF0}"/>
              </a:ext>
            </a:extLst>
          </p:cNvPr>
          <p:cNvSpPr txBox="1"/>
          <p:nvPr/>
        </p:nvSpPr>
        <p:spPr>
          <a:xfrm>
            <a:off x="9397064" y="2000936"/>
            <a:ext cx="1828799" cy="400110"/>
          </a:xfrm>
          <a:prstGeom prst="rect">
            <a:avLst/>
          </a:prstGeom>
          <a:noFill/>
        </p:spPr>
        <p:txBody>
          <a:bodyPr wrap="square" rtlCol="0">
            <a:spAutoFit/>
          </a:bodyPr>
          <a:lstStyle/>
          <a:p>
            <a:r>
              <a:rPr lang="en-US" dirty="0"/>
              <a:t>job supervisor</a:t>
            </a:r>
          </a:p>
        </p:txBody>
      </p:sp>
      <p:sp>
        <p:nvSpPr>
          <p:cNvPr id="18" name="TextBox 17">
            <a:extLst>
              <a:ext uri="{FF2B5EF4-FFF2-40B4-BE49-F238E27FC236}">
                <a16:creationId xmlns:a16="http://schemas.microsoft.com/office/drawing/2014/main" id="{47BB93AD-F9A2-4EFD-B47B-B79D9CF7A61F}"/>
              </a:ext>
            </a:extLst>
          </p:cNvPr>
          <p:cNvSpPr txBox="1"/>
          <p:nvPr/>
        </p:nvSpPr>
        <p:spPr>
          <a:xfrm>
            <a:off x="1010193" y="2160711"/>
            <a:ext cx="905691" cy="400110"/>
          </a:xfrm>
          <a:prstGeom prst="rect">
            <a:avLst/>
          </a:prstGeom>
          <a:noFill/>
        </p:spPr>
        <p:txBody>
          <a:bodyPr wrap="square" rtlCol="0">
            <a:spAutoFit/>
          </a:bodyPr>
          <a:lstStyle/>
          <a:p>
            <a:r>
              <a:rPr lang="en-US" dirty="0"/>
              <a:t>tutor</a:t>
            </a:r>
          </a:p>
        </p:txBody>
      </p:sp>
      <p:sp>
        <p:nvSpPr>
          <p:cNvPr id="19" name="TextBox 18">
            <a:extLst>
              <a:ext uri="{FF2B5EF4-FFF2-40B4-BE49-F238E27FC236}">
                <a16:creationId xmlns:a16="http://schemas.microsoft.com/office/drawing/2014/main" id="{796A98E8-0E98-43F8-87D8-01E2D4A70092}"/>
              </a:ext>
            </a:extLst>
          </p:cNvPr>
          <p:cNvSpPr txBox="1"/>
          <p:nvPr/>
        </p:nvSpPr>
        <p:spPr>
          <a:xfrm>
            <a:off x="862964" y="4562873"/>
            <a:ext cx="1244509" cy="400110"/>
          </a:xfrm>
          <a:prstGeom prst="rect">
            <a:avLst/>
          </a:prstGeom>
          <a:noFill/>
        </p:spPr>
        <p:txBody>
          <a:bodyPr wrap="square" rtlCol="0">
            <a:spAutoFit/>
          </a:bodyPr>
          <a:lstStyle/>
          <a:p>
            <a:r>
              <a:rPr lang="en-US" dirty="0"/>
              <a:t>librarian</a:t>
            </a:r>
          </a:p>
        </p:txBody>
      </p:sp>
      <p:sp>
        <p:nvSpPr>
          <p:cNvPr id="20" name="TextBox 19">
            <a:extLst>
              <a:ext uri="{FF2B5EF4-FFF2-40B4-BE49-F238E27FC236}">
                <a16:creationId xmlns:a16="http://schemas.microsoft.com/office/drawing/2014/main" id="{AAE6E4D8-76B2-418D-A94C-6B407BCE721C}"/>
              </a:ext>
            </a:extLst>
          </p:cNvPr>
          <p:cNvSpPr txBox="1"/>
          <p:nvPr/>
        </p:nvSpPr>
        <p:spPr>
          <a:xfrm>
            <a:off x="8552333" y="5337445"/>
            <a:ext cx="2133600" cy="400110"/>
          </a:xfrm>
          <a:prstGeom prst="rect">
            <a:avLst/>
          </a:prstGeom>
          <a:noFill/>
        </p:spPr>
        <p:txBody>
          <a:bodyPr wrap="square" rtlCol="0">
            <a:spAutoFit/>
          </a:bodyPr>
          <a:lstStyle/>
          <a:p>
            <a:r>
              <a:rPr lang="en-US" dirty="0"/>
              <a:t>school bus driver</a:t>
            </a:r>
          </a:p>
        </p:txBody>
      </p:sp>
      <p:sp>
        <p:nvSpPr>
          <p:cNvPr id="21" name="TextBox 20">
            <a:extLst>
              <a:ext uri="{FF2B5EF4-FFF2-40B4-BE49-F238E27FC236}">
                <a16:creationId xmlns:a16="http://schemas.microsoft.com/office/drawing/2014/main" id="{F1064518-CC2D-4BB2-8192-82C230E6463D}"/>
              </a:ext>
            </a:extLst>
          </p:cNvPr>
          <p:cNvSpPr txBox="1"/>
          <p:nvPr/>
        </p:nvSpPr>
        <p:spPr>
          <a:xfrm>
            <a:off x="3307721" y="4962983"/>
            <a:ext cx="1323703" cy="400110"/>
          </a:xfrm>
          <a:prstGeom prst="rect">
            <a:avLst/>
          </a:prstGeom>
          <a:noFill/>
        </p:spPr>
        <p:txBody>
          <a:bodyPr wrap="square" rtlCol="0">
            <a:spAutoFit/>
          </a:bodyPr>
          <a:lstStyle/>
          <a:p>
            <a:r>
              <a:rPr lang="en-US" dirty="0"/>
              <a:t>mentor</a:t>
            </a:r>
          </a:p>
        </p:txBody>
      </p:sp>
      <p:sp>
        <p:nvSpPr>
          <p:cNvPr id="22" name="TextBox 21">
            <a:extLst>
              <a:ext uri="{FF2B5EF4-FFF2-40B4-BE49-F238E27FC236}">
                <a16:creationId xmlns:a16="http://schemas.microsoft.com/office/drawing/2014/main" id="{ABA04D64-B014-471B-8D18-71501DF63C6B}"/>
              </a:ext>
            </a:extLst>
          </p:cNvPr>
          <p:cNvSpPr txBox="1"/>
          <p:nvPr/>
        </p:nvSpPr>
        <p:spPr>
          <a:xfrm>
            <a:off x="3049774" y="5513991"/>
            <a:ext cx="2072640" cy="400110"/>
          </a:xfrm>
          <a:prstGeom prst="rect">
            <a:avLst/>
          </a:prstGeom>
          <a:noFill/>
        </p:spPr>
        <p:txBody>
          <a:bodyPr wrap="square" rtlCol="0">
            <a:spAutoFit/>
          </a:bodyPr>
          <a:lstStyle/>
          <a:p>
            <a:r>
              <a:rPr lang="en-US" dirty="0"/>
              <a:t>health care staff</a:t>
            </a:r>
          </a:p>
        </p:txBody>
      </p:sp>
      <p:sp>
        <p:nvSpPr>
          <p:cNvPr id="23" name="TextBox 22">
            <a:extLst>
              <a:ext uri="{FF2B5EF4-FFF2-40B4-BE49-F238E27FC236}">
                <a16:creationId xmlns:a16="http://schemas.microsoft.com/office/drawing/2014/main" id="{2737A7C8-0E9E-4FE9-9F62-CF3C54B8A11D}"/>
              </a:ext>
            </a:extLst>
          </p:cNvPr>
          <p:cNvSpPr txBox="1"/>
          <p:nvPr/>
        </p:nvSpPr>
        <p:spPr>
          <a:xfrm>
            <a:off x="4066903" y="4121393"/>
            <a:ext cx="1828801" cy="584775"/>
          </a:xfrm>
          <a:prstGeom prst="rect">
            <a:avLst/>
          </a:prstGeom>
          <a:noFill/>
        </p:spPr>
        <p:txBody>
          <a:bodyPr wrap="square" rtlCol="0">
            <a:spAutoFit/>
          </a:bodyPr>
          <a:lstStyle/>
          <a:p>
            <a:r>
              <a:rPr lang="en-US" sz="3200" b="1" dirty="0"/>
              <a:t>teacher</a:t>
            </a:r>
          </a:p>
        </p:txBody>
      </p:sp>
    </p:spTree>
    <p:extLst>
      <p:ext uri="{BB962C8B-B14F-4D97-AF65-F5344CB8AC3E}">
        <p14:creationId xmlns:p14="http://schemas.microsoft.com/office/powerpoint/2010/main" val="423284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6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7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7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8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85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90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9500"/>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100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par>
                          <p:cTn id="44" fill="hold">
                            <p:stCondLst>
                              <p:cond delay="105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11000"/>
                            </p:stCondLst>
                            <p:childTnLst>
                              <p:par>
                                <p:cTn id="49" presetID="10" presetClass="entr" presetSubtype="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par>
                          <p:cTn id="52" fill="hold">
                            <p:stCondLst>
                              <p:cond delay="11500"/>
                            </p:stCondLst>
                            <p:childTnLst>
                              <p:par>
                                <p:cTn id="53" presetID="10" presetClass="entr" presetSubtype="0"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par>
                          <p:cTn id="56" fill="hold">
                            <p:stCondLst>
                              <p:cond delay="12000"/>
                            </p:stCondLst>
                            <p:childTnLst>
                              <p:par>
                                <p:cTn id="57" presetID="10" presetClass="entr" presetSubtype="0"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12500"/>
                            </p:stCondLst>
                            <p:childTnLst>
                              <p:par>
                                <p:cTn id="61" presetID="10" presetClass="entr" presetSubtype="0" fill="hold" grpId="0"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childTnLst>
                          </p:cTn>
                        </p:par>
                        <p:par>
                          <p:cTn id="64" fill="hold">
                            <p:stCondLst>
                              <p:cond delay="13000"/>
                            </p:stCondLst>
                            <p:childTnLst>
                              <p:par>
                                <p:cTn id="65" presetID="10" presetClass="entr" presetSubtype="0"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par>
                          <p:cTn id="68" fill="hold">
                            <p:stCondLst>
                              <p:cond delay="13500"/>
                            </p:stCondLst>
                            <p:childTnLst>
                              <p:par>
                                <p:cTn id="69" presetID="10" presetClass="entr" presetSubtype="0"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childTnLst>
                          </p:cTn>
                        </p:par>
                        <p:par>
                          <p:cTn id="72" fill="hold">
                            <p:stCondLst>
                              <p:cond delay="14000"/>
                            </p:stCondLst>
                            <p:childTnLst>
                              <p:par>
                                <p:cTn id="73" presetID="10" presetClass="entr" presetSubtype="0" fill="hold" grpId="0"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500"/>
                                        <p:tgtEl>
                                          <p:spTgt spid="22"/>
                                        </p:tgtEl>
                                      </p:cBhvr>
                                    </p:animEffect>
                                  </p:childTnLst>
                                </p:cTn>
                              </p:par>
                            </p:childTnLst>
                          </p:cTn>
                        </p:par>
                        <p:par>
                          <p:cTn id="76" fill="hold">
                            <p:stCondLst>
                              <p:cond delay="14500"/>
                            </p:stCondLst>
                            <p:childTnLst>
                              <p:par>
                                <p:cTn id="77" presetID="10" presetClass="entr" presetSubtype="0" fill="hold" grpId="0" nodeType="after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02EB-97E6-49CE-A588-AD6AA6DF64B8}"/>
              </a:ext>
            </a:extLst>
          </p:cNvPr>
          <p:cNvSpPr>
            <a:spLocks noGrp="1"/>
          </p:cNvSpPr>
          <p:nvPr>
            <p:ph type="title"/>
          </p:nvPr>
        </p:nvSpPr>
        <p:spPr/>
        <p:txBody>
          <a:bodyPr/>
          <a:lstStyle/>
          <a:p>
            <a:r>
              <a:rPr lang="en-US" dirty="0"/>
              <a:t>Teacher–Student Relationship</a:t>
            </a:r>
          </a:p>
        </p:txBody>
      </p:sp>
      <p:sp>
        <p:nvSpPr>
          <p:cNvPr id="3" name="Text Placeholder 2">
            <a:extLst>
              <a:ext uri="{FF2B5EF4-FFF2-40B4-BE49-F238E27FC236}">
                <a16:creationId xmlns:a16="http://schemas.microsoft.com/office/drawing/2014/main" id="{CCE77DDD-EDDE-44F1-87C8-B5E48D971345}"/>
              </a:ext>
            </a:extLst>
          </p:cNvPr>
          <p:cNvSpPr>
            <a:spLocks noGrp="1"/>
          </p:cNvSpPr>
          <p:nvPr>
            <p:ph type="body" idx="1"/>
          </p:nvPr>
        </p:nvSpPr>
        <p:spPr/>
        <p:txBody>
          <a:bodyPr/>
          <a:lstStyle/>
          <a:p>
            <a:pPr lvl="0">
              <a:spcBef>
                <a:spcPts val="1728"/>
              </a:spcBef>
              <a:buClr>
                <a:srgbClr val="1F5189"/>
              </a:buClr>
            </a:pPr>
            <a:r>
              <a:rPr lang="en-US" i="1" dirty="0"/>
              <a:t>How</a:t>
            </a:r>
            <a:r>
              <a:rPr lang="en-US" dirty="0"/>
              <a:t> you (as the educator) make sure that students feel safe,</a:t>
            </a:r>
          </a:p>
          <a:p>
            <a:pPr lvl="0">
              <a:spcBef>
                <a:spcPts val="1728"/>
              </a:spcBef>
              <a:buClr>
                <a:srgbClr val="1F5189"/>
              </a:buClr>
            </a:pPr>
            <a:r>
              <a:rPr lang="en-US" i="1" dirty="0"/>
              <a:t>How</a:t>
            </a:r>
            <a:r>
              <a:rPr lang="en-US" dirty="0"/>
              <a:t> you set up a predictable environment, </a:t>
            </a:r>
          </a:p>
          <a:p>
            <a:pPr lvl="0">
              <a:spcBef>
                <a:spcPts val="1728"/>
              </a:spcBef>
              <a:buClr>
                <a:srgbClr val="1F5189"/>
              </a:buClr>
            </a:pPr>
            <a:r>
              <a:rPr lang="en-US" i="1" dirty="0"/>
              <a:t>How</a:t>
            </a:r>
            <a:r>
              <a:rPr lang="en-US" dirty="0"/>
              <a:t> you establish and enforce boundaries,</a:t>
            </a:r>
          </a:p>
          <a:p>
            <a:pPr lvl="0">
              <a:spcBef>
                <a:spcPts val="1728"/>
              </a:spcBef>
              <a:buClr>
                <a:srgbClr val="1F5189"/>
              </a:buClr>
            </a:pPr>
            <a:r>
              <a:rPr lang="en-US" i="1" dirty="0"/>
              <a:t>How</a:t>
            </a:r>
            <a:r>
              <a:rPr lang="en-US" dirty="0"/>
              <a:t> you institute fair and consistent classroom practices and standards of conduct, and</a:t>
            </a:r>
          </a:p>
          <a:p>
            <a:pPr lvl="0">
              <a:spcBef>
                <a:spcPts val="1728"/>
              </a:spcBef>
              <a:buClr>
                <a:srgbClr val="1F5189"/>
              </a:buClr>
            </a:pPr>
            <a:r>
              <a:rPr lang="en-US" i="1" dirty="0"/>
              <a:t>How</a:t>
            </a:r>
            <a:r>
              <a:rPr lang="en-US" dirty="0"/>
              <a:t> you apply discipline in ways that avoid shame and encourage appropriate behavior.</a:t>
            </a:r>
          </a:p>
        </p:txBody>
      </p:sp>
      <p:sp>
        <p:nvSpPr>
          <p:cNvPr id="6" name="Text Placeholder 5">
            <a:extLst>
              <a:ext uri="{FF2B5EF4-FFF2-40B4-BE49-F238E27FC236}">
                <a16:creationId xmlns:a16="http://schemas.microsoft.com/office/drawing/2014/main" id="{E553D621-1564-407E-8321-2A914FAA68D6}"/>
              </a:ext>
            </a:extLst>
          </p:cNvPr>
          <p:cNvSpPr>
            <a:spLocks noGrp="1"/>
          </p:cNvSpPr>
          <p:nvPr>
            <p:ph type="body" sz="quarter" idx="10"/>
          </p:nvPr>
        </p:nvSpPr>
        <p:spPr/>
        <p:txBody>
          <a:bodyPr/>
          <a:lstStyle/>
          <a:p>
            <a:r>
              <a:rPr lang="en-US" dirty="0"/>
              <a:t>Citation 17</a:t>
            </a:r>
          </a:p>
        </p:txBody>
      </p:sp>
    </p:spTree>
    <p:extLst>
      <p:ext uri="{BB962C8B-B14F-4D97-AF65-F5344CB8AC3E}">
        <p14:creationId xmlns:p14="http://schemas.microsoft.com/office/powerpoint/2010/main" val="214616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61586-2B7A-4EE6-AD31-7658B420E0DC}"/>
              </a:ext>
            </a:extLst>
          </p:cNvPr>
          <p:cNvSpPr>
            <a:spLocks noGrp="1"/>
          </p:cNvSpPr>
          <p:nvPr>
            <p:ph type="title"/>
          </p:nvPr>
        </p:nvSpPr>
        <p:spPr/>
        <p:txBody>
          <a:bodyPr/>
          <a:lstStyle/>
          <a:p>
            <a:r>
              <a:rPr lang="en-US" dirty="0"/>
              <a:t>It Meant More Than I Imagined</a:t>
            </a:r>
          </a:p>
        </p:txBody>
      </p:sp>
      <p:sp>
        <p:nvSpPr>
          <p:cNvPr id="3" name="Text Placeholder 2">
            <a:extLst>
              <a:ext uri="{FF2B5EF4-FFF2-40B4-BE49-F238E27FC236}">
                <a16:creationId xmlns:a16="http://schemas.microsoft.com/office/drawing/2014/main" id="{EADDB04B-0E80-46D8-BAB3-A9E54A85EC14}"/>
              </a:ext>
            </a:extLst>
          </p:cNvPr>
          <p:cNvSpPr>
            <a:spLocks noGrp="1"/>
          </p:cNvSpPr>
          <p:nvPr>
            <p:ph type="body" idx="1"/>
          </p:nvPr>
        </p:nvSpPr>
        <p:spPr/>
        <p:txBody>
          <a:bodyPr/>
          <a:lstStyle/>
          <a:p>
            <a:pPr marL="0" indent="0">
              <a:buNone/>
            </a:pPr>
            <a:r>
              <a:rPr lang="en-US" sz="2800" dirty="0"/>
              <a:t>Who knew?</a:t>
            </a:r>
            <a:endParaRPr lang="en-US" sz="1800" dirty="0"/>
          </a:p>
          <a:p>
            <a:pPr marL="457200" indent="-457200">
              <a:buFont typeface="+mj-lt"/>
              <a:buAutoNum type="arabicPeriod"/>
            </a:pPr>
            <a:r>
              <a:rPr lang="en-US" dirty="0"/>
              <a:t>Think of a time when something you said or did seemed to make a difference to a student.</a:t>
            </a:r>
          </a:p>
          <a:p>
            <a:pPr marL="457200" indent="-457200">
              <a:buFont typeface="+mj-lt"/>
              <a:buAutoNum type="arabicPeriod"/>
            </a:pPr>
            <a:r>
              <a:rPr lang="en-US" dirty="0"/>
              <a:t>Summarize the encounter on the index card.</a:t>
            </a:r>
          </a:p>
          <a:p>
            <a:pPr marL="457200" indent="-457200">
              <a:buFont typeface="+mj-lt"/>
              <a:buAutoNum type="arabicPeriod"/>
            </a:pPr>
            <a:r>
              <a:rPr lang="en-US" dirty="0"/>
              <a:t>Include the student’s response.</a:t>
            </a:r>
          </a:p>
          <a:p>
            <a:pPr marL="457200" indent="-457200">
              <a:buFont typeface="+mj-lt"/>
              <a:buAutoNum type="arabicPeriod"/>
            </a:pPr>
            <a:r>
              <a:rPr lang="en-US" dirty="0"/>
              <a:t>Speculate on the reason it seemed to matter to the student.</a:t>
            </a:r>
          </a:p>
          <a:p>
            <a:pPr marL="457200" indent="-457200">
              <a:buFont typeface="+mj-lt"/>
              <a:buAutoNum type="arabicPeriod"/>
            </a:pPr>
            <a:r>
              <a:rPr lang="en-US" dirty="0"/>
              <a:t>Do not include your name on the index card.</a:t>
            </a:r>
          </a:p>
          <a:p>
            <a:pPr marL="457200" indent="-457200">
              <a:buFont typeface="+mj-lt"/>
              <a:buAutoNum type="arabicPeriod"/>
            </a:pPr>
            <a:r>
              <a:rPr lang="en-US" dirty="0"/>
              <a:t>Pass your cards to me.</a:t>
            </a:r>
          </a:p>
          <a:p>
            <a:endParaRPr lang="en-US" dirty="0"/>
          </a:p>
        </p:txBody>
      </p:sp>
    </p:spTree>
    <p:extLst>
      <p:ext uri="{BB962C8B-B14F-4D97-AF65-F5344CB8AC3E}">
        <p14:creationId xmlns:p14="http://schemas.microsoft.com/office/powerpoint/2010/main" val="4202848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1811E-4C25-49A4-B2EF-502430718760}"/>
              </a:ext>
            </a:extLst>
          </p:cNvPr>
          <p:cNvSpPr>
            <a:spLocks noGrp="1"/>
          </p:cNvSpPr>
          <p:nvPr>
            <p:ph type="title"/>
          </p:nvPr>
        </p:nvSpPr>
        <p:spPr/>
        <p:txBody>
          <a:bodyPr/>
          <a:lstStyle/>
          <a:p>
            <a:r>
              <a:rPr lang="en-US" dirty="0"/>
              <a:t>Modules in This Series</a:t>
            </a:r>
          </a:p>
        </p:txBody>
      </p:sp>
      <p:sp>
        <p:nvSpPr>
          <p:cNvPr id="3" name="Text Placeholder 2">
            <a:extLst>
              <a:ext uri="{FF2B5EF4-FFF2-40B4-BE49-F238E27FC236}">
                <a16:creationId xmlns:a16="http://schemas.microsoft.com/office/drawing/2014/main" id="{D1AEC5F0-7DB7-4E03-AE92-6127CBA4B234}"/>
              </a:ext>
            </a:extLst>
          </p:cNvPr>
          <p:cNvSpPr>
            <a:spLocks noGrp="1"/>
          </p:cNvSpPr>
          <p:nvPr>
            <p:ph type="body" idx="1"/>
          </p:nvPr>
        </p:nvSpPr>
        <p:spPr/>
        <p:txBody>
          <a:bodyPr/>
          <a:lstStyle/>
          <a:p>
            <a:pPr marL="0" indent="0">
              <a:buNone/>
            </a:pPr>
            <a:r>
              <a:rPr lang="en-US" b="1" dirty="0"/>
              <a:t>Module 1: Building Resilience in the Face of Stress</a:t>
            </a:r>
          </a:p>
          <a:p>
            <a:pPr marL="0" indent="0">
              <a:buNone/>
            </a:pPr>
            <a:r>
              <a:rPr lang="en-US" dirty="0"/>
              <a:t>Module 2: Building Resilience in the Classroom </a:t>
            </a:r>
          </a:p>
          <a:p>
            <a:pPr marL="0" indent="0">
              <a:buNone/>
            </a:pPr>
            <a:r>
              <a:rPr lang="en-US" dirty="0"/>
              <a:t>Module 3: Self-Care Guide for All Staff</a:t>
            </a:r>
          </a:p>
          <a:p>
            <a:pPr marL="0" indent="0">
              <a:buNone/>
            </a:pPr>
            <a:r>
              <a:rPr lang="en-US" dirty="0"/>
              <a:t>Module 4: Resilience Resource Guide for Administrators</a:t>
            </a:r>
          </a:p>
        </p:txBody>
      </p:sp>
      <p:sp>
        <p:nvSpPr>
          <p:cNvPr id="10" name="Text Placeholder 9">
            <a:extLst>
              <a:ext uri="{FF2B5EF4-FFF2-40B4-BE49-F238E27FC236}">
                <a16:creationId xmlns:a16="http://schemas.microsoft.com/office/drawing/2014/main" id="{69162136-40A5-4A9A-B743-CE0883016142}"/>
              </a:ext>
            </a:extLst>
          </p:cNvPr>
          <p:cNvSpPr>
            <a:spLocks noGrp="1"/>
          </p:cNvSpPr>
          <p:nvPr>
            <p:ph type="body" sz="quarter" idx="11"/>
          </p:nvPr>
        </p:nvSpPr>
        <p:spPr>
          <a:xfrm>
            <a:off x="403040" y="5879306"/>
            <a:ext cx="11366500" cy="161926"/>
          </a:xfrm>
        </p:spPr>
        <p:txBody>
          <a:bodyPr/>
          <a:lstStyle/>
          <a:p>
            <a:r>
              <a:rPr lang="en-US" dirty="0"/>
              <a:t>This workshop is a product of the National Center on Safe Supportive Learning Environments, under funding provided by the U.S. Department of Education. For more information, visit </a:t>
            </a:r>
            <a:r>
              <a:rPr lang="en-US" dirty="0">
                <a:hlinkClick r:id="rId2"/>
              </a:rPr>
              <a:t>http://safesupportivelearning.ed.gov</a:t>
            </a:r>
            <a:r>
              <a:rPr lang="en-US" dirty="0"/>
              <a:t>.</a:t>
            </a:r>
          </a:p>
          <a:p>
            <a:endParaRPr lang="en-US" dirty="0"/>
          </a:p>
        </p:txBody>
      </p:sp>
    </p:spTree>
    <p:extLst>
      <p:ext uri="{BB962C8B-B14F-4D97-AF65-F5344CB8AC3E}">
        <p14:creationId xmlns:p14="http://schemas.microsoft.com/office/powerpoint/2010/main" val="381558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FE666-0164-4683-9301-E6C804ED1B20}"/>
              </a:ext>
            </a:extLst>
          </p:cNvPr>
          <p:cNvSpPr>
            <a:spLocks noGrp="1"/>
          </p:cNvSpPr>
          <p:nvPr>
            <p:ph type="title"/>
          </p:nvPr>
        </p:nvSpPr>
        <p:spPr/>
        <p:txBody>
          <a:bodyPr/>
          <a:lstStyle/>
          <a:p>
            <a:r>
              <a:rPr lang="en-US" dirty="0"/>
              <a:t>Factor 2: Empowerment</a:t>
            </a:r>
          </a:p>
        </p:txBody>
      </p:sp>
      <p:sp>
        <p:nvSpPr>
          <p:cNvPr id="9" name="Text Placeholder 8">
            <a:extLst>
              <a:ext uri="{FF2B5EF4-FFF2-40B4-BE49-F238E27FC236}">
                <a16:creationId xmlns:a16="http://schemas.microsoft.com/office/drawing/2014/main" id="{94B50625-36A7-47FC-B72A-FEE90DF7300F}"/>
              </a:ext>
            </a:extLst>
          </p:cNvPr>
          <p:cNvSpPr>
            <a:spLocks noGrp="1"/>
          </p:cNvSpPr>
          <p:nvPr>
            <p:ph type="body" sz="quarter" idx="10"/>
          </p:nvPr>
        </p:nvSpPr>
        <p:spPr/>
        <p:txBody>
          <a:bodyPr/>
          <a:lstStyle/>
          <a:p>
            <a:r>
              <a:rPr lang="en-US" dirty="0"/>
              <a:t>Citation 9</a:t>
            </a:r>
          </a:p>
        </p:txBody>
      </p:sp>
      <p:pic>
        <p:nvPicPr>
          <p:cNvPr id="12" name="Picture 11">
            <a:extLst>
              <a:ext uri="{FF2B5EF4-FFF2-40B4-BE49-F238E27FC236}">
                <a16:creationId xmlns:a16="http://schemas.microsoft.com/office/drawing/2014/main" id="{8658C532-D9B5-4892-ADCB-8BA4082F32A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9101" y="1780971"/>
            <a:ext cx="2653724" cy="2197235"/>
          </a:xfrm>
          <a:prstGeom prst="rect">
            <a:avLst/>
          </a:prstGeom>
        </p:spPr>
      </p:pic>
      <p:pic>
        <p:nvPicPr>
          <p:cNvPr id="14" name="Picture 13">
            <a:extLst>
              <a:ext uri="{FF2B5EF4-FFF2-40B4-BE49-F238E27FC236}">
                <a16:creationId xmlns:a16="http://schemas.microsoft.com/office/drawing/2014/main" id="{66B92CA2-921D-4B72-9DB6-D5BD4E1EDE9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71516" y="3501722"/>
            <a:ext cx="2597159" cy="1920240"/>
          </a:xfrm>
          <a:prstGeom prst="rect">
            <a:avLst/>
          </a:prstGeom>
        </p:spPr>
      </p:pic>
      <p:pic>
        <p:nvPicPr>
          <p:cNvPr id="16" name="Picture 15">
            <a:extLst>
              <a:ext uri="{FF2B5EF4-FFF2-40B4-BE49-F238E27FC236}">
                <a16:creationId xmlns:a16="http://schemas.microsoft.com/office/drawing/2014/main" id="{EB7225A7-D008-4CFA-A227-A398E25FCE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61710" y="3501722"/>
            <a:ext cx="2829194" cy="1920240"/>
          </a:xfrm>
          <a:prstGeom prst="rect">
            <a:avLst/>
          </a:prstGeom>
        </p:spPr>
      </p:pic>
      <p:pic>
        <p:nvPicPr>
          <p:cNvPr id="18" name="Picture 17">
            <a:extLst>
              <a:ext uri="{FF2B5EF4-FFF2-40B4-BE49-F238E27FC236}">
                <a16:creationId xmlns:a16="http://schemas.microsoft.com/office/drawing/2014/main" id="{74DE7C66-1491-42B5-A82F-B85B82EBE3D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058894" y="1776583"/>
            <a:ext cx="2793977" cy="2194560"/>
          </a:xfrm>
          <a:prstGeom prst="rect">
            <a:avLst/>
          </a:prstGeom>
        </p:spPr>
      </p:pic>
      <p:sp>
        <p:nvSpPr>
          <p:cNvPr id="7" name="TextBox 6">
            <a:extLst>
              <a:ext uri="{FF2B5EF4-FFF2-40B4-BE49-F238E27FC236}">
                <a16:creationId xmlns:a16="http://schemas.microsoft.com/office/drawing/2014/main" id="{7F02E9AB-FA80-4AF2-933C-36019C54FC67}"/>
              </a:ext>
            </a:extLst>
          </p:cNvPr>
          <p:cNvSpPr txBox="1"/>
          <p:nvPr/>
        </p:nvSpPr>
        <p:spPr>
          <a:xfrm>
            <a:off x="4069300" y="1776583"/>
            <a:ext cx="3971544" cy="646331"/>
          </a:xfrm>
          <a:prstGeom prst="rect">
            <a:avLst/>
          </a:prstGeom>
          <a:noFill/>
        </p:spPr>
        <p:txBody>
          <a:bodyPr wrap="square" rtlCol="0">
            <a:spAutoFit/>
          </a:bodyPr>
          <a:lstStyle/>
          <a:p>
            <a:pPr algn="ctr"/>
            <a:r>
              <a:rPr lang="en-US" sz="3600" b="1" dirty="0"/>
              <a:t>Voice and Choice</a:t>
            </a:r>
          </a:p>
        </p:txBody>
      </p:sp>
    </p:spTree>
    <p:extLst>
      <p:ext uri="{BB962C8B-B14F-4D97-AF65-F5344CB8AC3E}">
        <p14:creationId xmlns:p14="http://schemas.microsoft.com/office/powerpoint/2010/main" val="305233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par>
                          <p:cTn id="8" fill="hold">
                            <p:stCondLst>
                              <p:cond delay="2500"/>
                            </p:stCondLst>
                            <p:childTnLst>
                              <p:par>
                                <p:cTn id="9" presetID="10" presetClass="entr" presetSubtype="0" fill="hold" nodeType="afterEffect">
                                  <p:stCondLst>
                                    <p:cond delay="1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par>
                          <p:cTn id="12" fill="hold">
                            <p:stCondLst>
                              <p:cond delay="5000"/>
                            </p:stCondLst>
                            <p:childTnLst>
                              <p:par>
                                <p:cTn id="13" presetID="10" presetClass="entr" presetSubtype="0" fill="hold" nodeType="afterEffect">
                                  <p:stCondLst>
                                    <p:cond delay="2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par>
                          <p:cTn id="16" fill="hold">
                            <p:stCondLst>
                              <p:cond delay="8500"/>
                            </p:stCondLst>
                            <p:childTnLst>
                              <p:par>
                                <p:cTn id="17" presetID="10" presetClass="entr" presetSubtype="0" fill="hold" nodeType="afterEffect">
                                  <p:stCondLst>
                                    <p:cond delay="1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childTnLst>
                          </p:cTn>
                        </p:par>
                        <p:par>
                          <p:cTn id="20" fill="hold">
                            <p:stCondLst>
                              <p:cond delay="11000"/>
                            </p:stCondLst>
                            <p:childTnLst>
                              <p:par>
                                <p:cTn id="21" presetID="10" presetClass="entr" presetSubtype="0" fill="hold" nodeType="afterEffect">
                                  <p:stCondLst>
                                    <p:cond delay="15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29C6A-1DBE-4982-84B2-0A5E6C031148}"/>
              </a:ext>
            </a:extLst>
          </p:cNvPr>
          <p:cNvSpPr>
            <a:spLocks noGrp="1"/>
          </p:cNvSpPr>
          <p:nvPr>
            <p:ph type="title"/>
          </p:nvPr>
        </p:nvSpPr>
        <p:spPr/>
        <p:txBody>
          <a:bodyPr/>
          <a:lstStyle/>
          <a:p>
            <a:r>
              <a:rPr lang="en-US" dirty="0"/>
              <a:t>Factor 3: Adaptive Skills</a:t>
            </a:r>
          </a:p>
        </p:txBody>
      </p:sp>
      <p:sp>
        <p:nvSpPr>
          <p:cNvPr id="8" name="Text Placeholder 7">
            <a:extLst>
              <a:ext uri="{FF2B5EF4-FFF2-40B4-BE49-F238E27FC236}">
                <a16:creationId xmlns:a16="http://schemas.microsoft.com/office/drawing/2014/main" id="{06023561-A4A6-4C6A-A189-BC1BC596F788}"/>
              </a:ext>
            </a:extLst>
          </p:cNvPr>
          <p:cNvSpPr>
            <a:spLocks noGrp="1"/>
          </p:cNvSpPr>
          <p:nvPr>
            <p:ph type="body" sz="quarter" idx="10"/>
          </p:nvPr>
        </p:nvSpPr>
        <p:spPr/>
        <p:txBody>
          <a:bodyPr/>
          <a:lstStyle/>
          <a:p>
            <a:r>
              <a:rPr lang="en-US" dirty="0"/>
              <a:t>Citation 1</a:t>
            </a:r>
          </a:p>
        </p:txBody>
      </p:sp>
      <p:pic>
        <p:nvPicPr>
          <p:cNvPr id="6" name="Picture 5" descr="Persevere, regulate emotion, problem-solve, reason, collaborate, cope with conflict, deal with anger, comprehend, manage behavior, identify feelings, build relationships, organize, accept criticism, plan, focus, and tolerate delay.">
            <a:extLst>
              <a:ext uri="{FF2B5EF4-FFF2-40B4-BE49-F238E27FC236}">
                <a16:creationId xmlns:a16="http://schemas.microsoft.com/office/drawing/2014/main" id="{139FB82A-F69A-49FA-848B-57AB3A4960FA}"/>
              </a:ext>
            </a:extLst>
          </p:cNvPr>
          <p:cNvPicPr>
            <a:picLocks noChangeAspect="1"/>
          </p:cNvPicPr>
          <p:nvPr/>
        </p:nvPicPr>
        <p:blipFill>
          <a:blip r:embed="rId2"/>
          <a:stretch>
            <a:fillRect/>
          </a:stretch>
        </p:blipFill>
        <p:spPr>
          <a:xfrm>
            <a:off x="3153552" y="1048641"/>
            <a:ext cx="5513740" cy="5486400"/>
          </a:xfrm>
          <a:prstGeom prst="rect">
            <a:avLst/>
          </a:prstGeom>
        </p:spPr>
      </p:pic>
    </p:spTree>
    <p:extLst>
      <p:ext uri="{BB962C8B-B14F-4D97-AF65-F5344CB8AC3E}">
        <p14:creationId xmlns:p14="http://schemas.microsoft.com/office/powerpoint/2010/main" val="1718849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B0573-5DFE-4A13-83C5-590E88AA25D0}"/>
              </a:ext>
            </a:extLst>
          </p:cNvPr>
          <p:cNvSpPr>
            <a:spLocks noGrp="1"/>
          </p:cNvSpPr>
          <p:nvPr>
            <p:ph type="title"/>
          </p:nvPr>
        </p:nvSpPr>
        <p:spPr/>
        <p:txBody>
          <a:bodyPr/>
          <a:lstStyle/>
          <a:p>
            <a:r>
              <a:rPr lang="en-US" dirty="0"/>
              <a:t>Factor 4: Supportive Context</a:t>
            </a:r>
          </a:p>
        </p:txBody>
      </p:sp>
      <p:sp>
        <p:nvSpPr>
          <p:cNvPr id="6" name="Text Placeholder 5">
            <a:extLst>
              <a:ext uri="{FF2B5EF4-FFF2-40B4-BE49-F238E27FC236}">
                <a16:creationId xmlns:a16="http://schemas.microsoft.com/office/drawing/2014/main" id="{13F9BB03-9059-41D2-89AF-DCE8652CB340}"/>
              </a:ext>
            </a:extLst>
          </p:cNvPr>
          <p:cNvSpPr>
            <a:spLocks noGrp="1"/>
          </p:cNvSpPr>
          <p:nvPr>
            <p:ph type="body" sz="quarter" idx="10"/>
          </p:nvPr>
        </p:nvSpPr>
        <p:spPr/>
        <p:txBody>
          <a:bodyPr/>
          <a:lstStyle/>
          <a:p>
            <a:r>
              <a:rPr lang="en-US" dirty="0"/>
              <a:t>Citation 1</a:t>
            </a:r>
          </a:p>
        </p:txBody>
      </p:sp>
      <p:pic>
        <p:nvPicPr>
          <p:cNvPr id="4" name="Picture 3">
            <a:extLst>
              <a:ext uri="{FF2B5EF4-FFF2-40B4-BE49-F238E27FC236}">
                <a16:creationId xmlns:a16="http://schemas.microsoft.com/office/drawing/2014/main" id="{7DA5D8B4-6835-41EB-8FAC-575E1C0F0506}"/>
              </a:ext>
            </a:extLst>
          </p:cNvPr>
          <p:cNvPicPr>
            <a:picLocks noChangeAspect="1"/>
          </p:cNvPicPr>
          <p:nvPr/>
        </p:nvPicPr>
        <p:blipFill rotWithShape="1">
          <a:blip r:embed="rId2"/>
          <a:srcRect t="-1465" b="-1578"/>
          <a:stretch/>
        </p:blipFill>
        <p:spPr>
          <a:xfrm>
            <a:off x="3211693" y="935464"/>
            <a:ext cx="5440680" cy="5464884"/>
          </a:xfrm>
          <a:prstGeom prst="rect">
            <a:avLst/>
          </a:prstGeom>
        </p:spPr>
      </p:pic>
      <p:grpSp>
        <p:nvGrpSpPr>
          <p:cNvPr id="16" name="Group 15" descr="Supportive context includes engaged students, adaptive skills, empowerment, and positive adult relationships.">
            <a:extLst>
              <a:ext uri="{FF2B5EF4-FFF2-40B4-BE49-F238E27FC236}">
                <a16:creationId xmlns:a16="http://schemas.microsoft.com/office/drawing/2014/main" id="{74DA7C6C-2BD6-411C-A7ED-BE9EE3DFE5CB}"/>
              </a:ext>
            </a:extLst>
          </p:cNvPr>
          <p:cNvGrpSpPr/>
          <p:nvPr/>
        </p:nvGrpSpPr>
        <p:grpSpPr>
          <a:xfrm>
            <a:off x="3728003" y="1172794"/>
            <a:ext cx="4460833" cy="3837629"/>
            <a:chOff x="10080561" y="1533832"/>
            <a:chExt cx="5622899" cy="4962451"/>
          </a:xfrm>
        </p:grpSpPr>
        <p:pic>
          <p:nvPicPr>
            <p:cNvPr id="5" name="Picture 4" descr="Shape&#10;&#10;Description automatically generated">
              <a:extLst>
                <a:ext uri="{FF2B5EF4-FFF2-40B4-BE49-F238E27FC236}">
                  <a16:creationId xmlns:a16="http://schemas.microsoft.com/office/drawing/2014/main" id="{0C5DAADA-7F0C-4783-B556-84D7E7CCBC3C}"/>
                </a:ext>
              </a:extLst>
            </p:cNvPr>
            <p:cNvPicPr>
              <a:picLocks noChangeAspect="1"/>
            </p:cNvPicPr>
            <p:nvPr/>
          </p:nvPicPr>
          <p:blipFill>
            <a:blip r:embed="rId3"/>
            <a:stretch>
              <a:fillRect/>
            </a:stretch>
          </p:blipFill>
          <p:spPr>
            <a:xfrm>
              <a:off x="10080561" y="1533832"/>
              <a:ext cx="5622899" cy="4962451"/>
            </a:xfrm>
            <a:prstGeom prst="rect">
              <a:avLst/>
            </a:prstGeom>
          </p:spPr>
        </p:pic>
        <p:sp>
          <p:nvSpPr>
            <p:cNvPr id="12" name="TextBox 11">
              <a:extLst>
                <a:ext uri="{FF2B5EF4-FFF2-40B4-BE49-F238E27FC236}">
                  <a16:creationId xmlns:a16="http://schemas.microsoft.com/office/drawing/2014/main" id="{C4012C25-CEF6-4C93-80BC-1EA55B766C53}"/>
                </a:ext>
              </a:extLst>
            </p:cNvPr>
            <p:cNvSpPr txBox="1"/>
            <p:nvPr/>
          </p:nvSpPr>
          <p:spPr>
            <a:xfrm>
              <a:off x="12315799" y="2276911"/>
              <a:ext cx="1172584" cy="659521"/>
            </a:xfrm>
            <a:prstGeom prst="rect">
              <a:avLst/>
            </a:prstGeom>
            <a:noFill/>
          </p:spPr>
          <p:txBody>
            <a:bodyPr wrap="square" rtlCol="0">
              <a:spAutoFit/>
            </a:bodyPr>
            <a:lstStyle/>
            <a:p>
              <a:pPr algn="ctr"/>
              <a:r>
                <a:rPr lang="en-US" sz="1400" dirty="0">
                  <a:solidFill>
                    <a:schemeClr val="tx2"/>
                  </a:solidFill>
                  <a:latin typeface="+mj-lt"/>
                </a:rPr>
                <a:t>Engaged students</a:t>
              </a:r>
            </a:p>
          </p:txBody>
        </p:sp>
        <p:sp>
          <p:nvSpPr>
            <p:cNvPr id="13" name="TextBox 12">
              <a:extLst>
                <a:ext uri="{FF2B5EF4-FFF2-40B4-BE49-F238E27FC236}">
                  <a16:creationId xmlns:a16="http://schemas.microsoft.com/office/drawing/2014/main" id="{DFE88A76-4863-4505-93FB-AC2341B405A4}"/>
                </a:ext>
              </a:extLst>
            </p:cNvPr>
            <p:cNvSpPr txBox="1"/>
            <p:nvPr/>
          </p:nvSpPr>
          <p:spPr>
            <a:xfrm>
              <a:off x="12002655" y="3780398"/>
              <a:ext cx="1798874" cy="387954"/>
            </a:xfrm>
            <a:prstGeom prst="rect">
              <a:avLst/>
            </a:prstGeom>
            <a:noFill/>
          </p:spPr>
          <p:txBody>
            <a:bodyPr wrap="square" rtlCol="0">
              <a:spAutoFit/>
            </a:bodyPr>
            <a:lstStyle/>
            <a:p>
              <a:pPr algn="ctr"/>
              <a:r>
                <a:rPr lang="en-US" sz="1400" dirty="0">
                  <a:solidFill>
                    <a:schemeClr val="tx2"/>
                  </a:solidFill>
                  <a:latin typeface="+mj-lt"/>
                </a:rPr>
                <a:t>Adaptive skills</a:t>
              </a:r>
            </a:p>
          </p:txBody>
        </p:sp>
        <p:sp>
          <p:nvSpPr>
            <p:cNvPr id="14" name="TextBox 13">
              <a:extLst>
                <a:ext uri="{FF2B5EF4-FFF2-40B4-BE49-F238E27FC236}">
                  <a16:creationId xmlns:a16="http://schemas.microsoft.com/office/drawing/2014/main" id="{1F94F10B-5A3D-4329-A1FE-09E2FC47D5A9}"/>
                </a:ext>
              </a:extLst>
            </p:cNvPr>
            <p:cNvSpPr txBox="1"/>
            <p:nvPr/>
          </p:nvSpPr>
          <p:spPr>
            <a:xfrm>
              <a:off x="12054598" y="4840636"/>
              <a:ext cx="1694989" cy="387954"/>
            </a:xfrm>
            <a:prstGeom prst="rect">
              <a:avLst/>
            </a:prstGeom>
            <a:noFill/>
          </p:spPr>
          <p:txBody>
            <a:bodyPr wrap="square" rtlCol="0">
              <a:spAutoFit/>
            </a:bodyPr>
            <a:lstStyle/>
            <a:p>
              <a:pPr algn="ctr"/>
              <a:r>
                <a:rPr lang="en-US" sz="1400" dirty="0">
                  <a:solidFill>
                    <a:schemeClr val="tx2"/>
                  </a:solidFill>
                  <a:latin typeface="+mj-lt"/>
                </a:rPr>
                <a:t>Empowerment</a:t>
              </a:r>
            </a:p>
          </p:txBody>
        </p:sp>
        <p:sp>
          <p:nvSpPr>
            <p:cNvPr id="15" name="TextBox 14">
              <a:extLst>
                <a:ext uri="{FF2B5EF4-FFF2-40B4-BE49-F238E27FC236}">
                  <a16:creationId xmlns:a16="http://schemas.microsoft.com/office/drawing/2014/main" id="{491A7661-D7C6-4F77-8E9F-37535877170F}"/>
                </a:ext>
              </a:extLst>
            </p:cNvPr>
            <p:cNvSpPr txBox="1"/>
            <p:nvPr/>
          </p:nvSpPr>
          <p:spPr>
            <a:xfrm>
              <a:off x="11347954" y="6094136"/>
              <a:ext cx="3108276" cy="387954"/>
            </a:xfrm>
            <a:prstGeom prst="rect">
              <a:avLst/>
            </a:prstGeom>
            <a:noFill/>
          </p:spPr>
          <p:txBody>
            <a:bodyPr wrap="square" rtlCol="0">
              <a:spAutoFit/>
            </a:bodyPr>
            <a:lstStyle/>
            <a:p>
              <a:pPr algn="ctr"/>
              <a:r>
                <a:rPr lang="en-US" sz="1400" dirty="0">
                  <a:solidFill>
                    <a:srgbClr val="FFFFFF"/>
                  </a:solidFill>
                  <a:latin typeface="+mj-lt"/>
                </a:rPr>
                <a:t>Positive adult relationships</a:t>
              </a:r>
            </a:p>
          </p:txBody>
        </p:sp>
      </p:grpSp>
      <p:sp>
        <p:nvSpPr>
          <p:cNvPr id="10" name="Oval 9">
            <a:extLst>
              <a:ext uri="{FF2B5EF4-FFF2-40B4-BE49-F238E27FC236}">
                <a16:creationId xmlns:a16="http://schemas.microsoft.com/office/drawing/2014/main" id="{CD5FD6E1-FC9D-48B6-97F7-94266BE3644F}"/>
              </a:ext>
            </a:extLst>
          </p:cNvPr>
          <p:cNvSpPr/>
          <p:nvPr/>
        </p:nvSpPr>
        <p:spPr bwMode="auto">
          <a:xfrm>
            <a:off x="3279851" y="1052084"/>
            <a:ext cx="5303520" cy="5230368"/>
          </a:xfrm>
          <a:prstGeom prst="ellipse">
            <a:avLst/>
          </a:prstGeom>
          <a:noFill/>
          <a:ln w="101600" cap="flat" cmpd="sng" algn="ctr">
            <a:solidFill>
              <a:srgbClr val="00A887"/>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39531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DA9F-9A28-4B60-85A4-6A6D63DFC1FC}"/>
              </a:ext>
            </a:extLst>
          </p:cNvPr>
          <p:cNvSpPr>
            <a:spLocks noGrp="1"/>
          </p:cNvSpPr>
          <p:nvPr>
            <p:ph type="title"/>
          </p:nvPr>
        </p:nvSpPr>
        <p:spPr/>
        <p:txBody>
          <a:bodyPr/>
          <a:lstStyle/>
          <a:p>
            <a:r>
              <a:rPr lang="en-US" dirty="0"/>
              <a:t>What’s Next?</a:t>
            </a:r>
          </a:p>
        </p:txBody>
      </p:sp>
      <p:sp>
        <p:nvSpPr>
          <p:cNvPr id="4" name="Text Placeholder 3">
            <a:extLst>
              <a:ext uri="{FF2B5EF4-FFF2-40B4-BE49-F238E27FC236}">
                <a16:creationId xmlns:a16="http://schemas.microsoft.com/office/drawing/2014/main" id="{E6C5DE00-9469-481D-A0E0-B32B653CB02E}"/>
              </a:ext>
            </a:extLst>
          </p:cNvPr>
          <p:cNvSpPr>
            <a:spLocks noGrp="1"/>
          </p:cNvSpPr>
          <p:nvPr>
            <p:ph type="body" idx="1"/>
          </p:nvPr>
        </p:nvSpPr>
        <p:spPr/>
        <p:txBody>
          <a:bodyPr/>
          <a:lstStyle/>
          <a:p>
            <a:pPr marL="0" indent="0">
              <a:buNone/>
            </a:pPr>
            <a:r>
              <a:rPr lang="en-US" dirty="0"/>
              <a:t>Module 1: Building Resilience in the Face of Stress</a:t>
            </a:r>
          </a:p>
          <a:p>
            <a:pPr marL="0" indent="0">
              <a:buNone/>
            </a:pPr>
            <a:r>
              <a:rPr lang="en-US" b="1" dirty="0"/>
              <a:t>Module 2: Building Resilience in the Classroom</a:t>
            </a:r>
            <a:r>
              <a:rPr lang="en-US" dirty="0"/>
              <a:t> </a:t>
            </a:r>
          </a:p>
          <a:p>
            <a:pPr marL="0" indent="0">
              <a:buNone/>
            </a:pPr>
            <a:r>
              <a:rPr lang="en-US" dirty="0"/>
              <a:t>Module 3: Self-Care Guide for All Staff</a:t>
            </a:r>
          </a:p>
          <a:p>
            <a:pPr marL="0" indent="0">
              <a:buNone/>
            </a:pPr>
            <a:r>
              <a:rPr lang="en-US" dirty="0"/>
              <a:t>Module 4: Resilience Resource Guide for Administrators</a:t>
            </a:r>
          </a:p>
          <a:p>
            <a:pPr marL="0" indent="0">
              <a:buNone/>
            </a:pPr>
            <a:endParaRPr lang="en-US" dirty="0"/>
          </a:p>
        </p:txBody>
      </p:sp>
    </p:spTree>
    <p:extLst>
      <p:ext uri="{BB962C8B-B14F-4D97-AF65-F5344CB8AC3E}">
        <p14:creationId xmlns:p14="http://schemas.microsoft.com/office/powerpoint/2010/main" val="477263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Jayden’s Story</a:t>
            </a:r>
          </a:p>
        </p:txBody>
      </p:sp>
      <p:sp>
        <p:nvSpPr>
          <p:cNvPr id="3" name="Text Placeholder 2"/>
          <p:cNvSpPr>
            <a:spLocks noGrp="1"/>
          </p:cNvSpPr>
          <p:nvPr>
            <p:ph type="body" idx="1"/>
          </p:nvPr>
        </p:nvSpPr>
        <p:spPr/>
        <p:txBody>
          <a:bodyPr/>
          <a:lstStyle/>
          <a:p>
            <a:pPr lvl="0"/>
            <a:r>
              <a:rPr lang="en-US" dirty="0"/>
              <a:t>Jayden wants to learn.</a:t>
            </a:r>
          </a:p>
          <a:p>
            <a:pPr lvl="0"/>
            <a:r>
              <a:rPr lang="en-US" dirty="0"/>
              <a:t>But Jayden is stressed. He is worried about taking tests, making friends, and being bullied at school and about his parents’ arguing at home.</a:t>
            </a:r>
          </a:p>
          <a:p>
            <a:pPr lvl="0"/>
            <a:r>
              <a:rPr lang="en-US" dirty="0"/>
              <a:t>He shows many signs of stress.</a:t>
            </a:r>
          </a:p>
          <a:p>
            <a:pPr lvl="0"/>
            <a:r>
              <a:rPr lang="en-US" dirty="0"/>
              <a:t>Jayden would benefit from being more resilient.</a:t>
            </a:r>
          </a:p>
          <a:p>
            <a:r>
              <a:rPr lang="en-US" dirty="0"/>
              <a:t>Much of what helps Jayden will help all your students build resilience.</a:t>
            </a:r>
          </a:p>
          <a:p>
            <a:r>
              <a:rPr lang="en-US" dirty="0"/>
              <a:t>Many of the same concepts, issues, actions, and needs are also relevant to your life and other adult staff at your school.</a:t>
            </a:r>
          </a:p>
          <a:p>
            <a:pPr lvl="0"/>
            <a:endParaRPr lang="en-US" dirty="0"/>
          </a:p>
        </p:txBody>
      </p:sp>
    </p:spTree>
    <p:extLst>
      <p:ext uri="{BB962C8B-B14F-4D97-AF65-F5344CB8AC3E}">
        <p14:creationId xmlns:p14="http://schemas.microsoft.com/office/powerpoint/2010/main" val="3717891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for Module 1</a:t>
            </a:r>
          </a:p>
        </p:txBody>
      </p:sp>
      <p:sp>
        <p:nvSpPr>
          <p:cNvPr id="3" name="Text Placeholder 2"/>
          <p:cNvSpPr>
            <a:spLocks noGrp="1"/>
          </p:cNvSpPr>
          <p:nvPr>
            <p:ph type="body" idx="1"/>
          </p:nvPr>
        </p:nvSpPr>
        <p:spPr/>
        <p:txBody>
          <a:bodyPr/>
          <a:lstStyle/>
          <a:p>
            <a:pPr marL="0" indent="0">
              <a:buNone/>
            </a:pPr>
            <a:r>
              <a:rPr lang="en-US" dirty="0"/>
              <a:t>After completing this module, participants will be able to</a:t>
            </a:r>
          </a:p>
          <a:p>
            <a:pPr lvl="0"/>
            <a:r>
              <a:rPr lang="en-US" dirty="0"/>
              <a:t>Explain the definition of resilience,</a:t>
            </a:r>
          </a:p>
          <a:p>
            <a:pPr lvl="0"/>
            <a:r>
              <a:rPr lang="en-US" dirty="0"/>
              <a:t>Differentiate between stress that is necessary for growth and stress that is damaging and toxic,</a:t>
            </a:r>
          </a:p>
          <a:p>
            <a:pPr lvl="0"/>
            <a:r>
              <a:rPr lang="en-US" dirty="0"/>
              <a:t>Acknowledge the effects of trauma, and</a:t>
            </a:r>
          </a:p>
          <a:p>
            <a:r>
              <a:rPr lang="en-US" dirty="0"/>
              <a:t>Articulate four factors that promote student resilience.</a:t>
            </a:r>
          </a:p>
        </p:txBody>
      </p:sp>
    </p:spTree>
    <p:extLst>
      <p:ext uri="{BB962C8B-B14F-4D97-AF65-F5344CB8AC3E}">
        <p14:creationId xmlns:p14="http://schemas.microsoft.com/office/powerpoint/2010/main" val="2235079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AD2D-5D77-4C9C-994C-168E11818CAE}"/>
              </a:ext>
            </a:extLst>
          </p:cNvPr>
          <p:cNvSpPr>
            <a:spLocks noGrp="1"/>
          </p:cNvSpPr>
          <p:nvPr>
            <p:ph type="title"/>
          </p:nvPr>
        </p:nvSpPr>
        <p:spPr/>
        <p:txBody>
          <a:bodyPr/>
          <a:lstStyle/>
          <a:p>
            <a:r>
              <a:rPr lang="en-US" dirty="0"/>
              <a:t>Definition of Resilience</a:t>
            </a:r>
          </a:p>
        </p:txBody>
      </p:sp>
      <p:sp>
        <p:nvSpPr>
          <p:cNvPr id="3" name="Text Placeholder 2">
            <a:extLst>
              <a:ext uri="{FF2B5EF4-FFF2-40B4-BE49-F238E27FC236}">
                <a16:creationId xmlns:a16="http://schemas.microsoft.com/office/drawing/2014/main" id="{E987A82E-FE1F-4901-B77D-3824A811C9BC}"/>
              </a:ext>
            </a:extLst>
          </p:cNvPr>
          <p:cNvSpPr>
            <a:spLocks noGrp="1"/>
          </p:cNvSpPr>
          <p:nvPr>
            <p:ph type="body" idx="1"/>
          </p:nvPr>
        </p:nvSpPr>
        <p:spPr/>
        <p:txBody>
          <a:bodyPr/>
          <a:lstStyle/>
          <a:p>
            <a:pPr marL="0" indent="0">
              <a:buNone/>
            </a:pPr>
            <a:r>
              <a:rPr lang="en-US" dirty="0"/>
              <a:t>Resilience is a positive, adaptive response to adversity and other sources of stress.</a:t>
            </a:r>
          </a:p>
        </p:txBody>
      </p:sp>
      <p:sp>
        <p:nvSpPr>
          <p:cNvPr id="7" name="Text Placeholder 6">
            <a:extLst>
              <a:ext uri="{FF2B5EF4-FFF2-40B4-BE49-F238E27FC236}">
                <a16:creationId xmlns:a16="http://schemas.microsoft.com/office/drawing/2014/main" id="{F78398CF-F071-4381-B826-ED8FC6D6E307}"/>
              </a:ext>
            </a:extLst>
          </p:cNvPr>
          <p:cNvSpPr>
            <a:spLocks noGrp="1"/>
          </p:cNvSpPr>
          <p:nvPr>
            <p:ph type="body" sz="quarter" idx="10"/>
          </p:nvPr>
        </p:nvSpPr>
        <p:spPr/>
        <p:txBody>
          <a:bodyPr/>
          <a:lstStyle/>
          <a:p>
            <a:r>
              <a:rPr lang="en-US" dirty="0"/>
              <a:t>Citations 1 and 2</a:t>
            </a:r>
          </a:p>
        </p:txBody>
      </p:sp>
      <p:grpSp>
        <p:nvGrpSpPr>
          <p:cNvPr id="9" name="Group 8">
            <a:extLst>
              <a:ext uri="{FF2B5EF4-FFF2-40B4-BE49-F238E27FC236}">
                <a16:creationId xmlns:a16="http://schemas.microsoft.com/office/drawing/2014/main" id="{9A13C6AE-5552-43F5-A06C-6E6BE83C2C25}"/>
              </a:ext>
            </a:extLst>
          </p:cNvPr>
          <p:cNvGrpSpPr/>
          <p:nvPr/>
        </p:nvGrpSpPr>
        <p:grpSpPr>
          <a:xfrm>
            <a:off x="5029200" y="2000359"/>
            <a:ext cx="6078967" cy="1983854"/>
            <a:chOff x="1581885" y="2696497"/>
            <a:chExt cx="5504671" cy="1983854"/>
          </a:xfrm>
        </p:grpSpPr>
        <p:sp>
          <p:nvSpPr>
            <p:cNvPr id="5" name="TextBox 4">
              <a:extLst>
                <a:ext uri="{FF2B5EF4-FFF2-40B4-BE49-F238E27FC236}">
                  <a16:creationId xmlns:a16="http://schemas.microsoft.com/office/drawing/2014/main" id="{AF88BFB3-33B4-4971-8744-69D83C884EC3}"/>
                </a:ext>
              </a:extLst>
            </p:cNvPr>
            <p:cNvSpPr txBox="1"/>
            <p:nvPr/>
          </p:nvSpPr>
          <p:spPr>
            <a:xfrm>
              <a:off x="1581885" y="3256307"/>
              <a:ext cx="3125754" cy="830997"/>
            </a:xfrm>
            <a:prstGeom prst="rect">
              <a:avLst/>
            </a:prstGeom>
            <a:noFill/>
          </p:spPr>
          <p:txBody>
            <a:bodyPr wrap="square" rtlCol="0">
              <a:spAutoFit/>
            </a:bodyPr>
            <a:lstStyle/>
            <a:p>
              <a:r>
                <a:rPr lang="en-US" sz="2400" dirty="0">
                  <a:latin typeface="+mn-lt"/>
                </a:rPr>
                <a:t>Resilience is </a:t>
              </a:r>
              <a:r>
                <a:rPr lang="en-US" sz="2400" b="1" i="1" dirty="0">
                  <a:latin typeface="+mn-lt"/>
                </a:rPr>
                <a:t>not</a:t>
              </a:r>
              <a:r>
                <a:rPr lang="en-US" sz="2400" dirty="0">
                  <a:latin typeface="+mn-lt"/>
                </a:rPr>
                <a:t> a trait that’s set in stone. </a:t>
              </a:r>
            </a:p>
          </p:txBody>
        </p:sp>
        <p:pic>
          <p:nvPicPr>
            <p:cNvPr id="8" name="Picture 7">
              <a:extLst>
                <a:ext uri="{FF2B5EF4-FFF2-40B4-BE49-F238E27FC236}">
                  <a16:creationId xmlns:a16="http://schemas.microsoft.com/office/drawing/2014/main" id="{1EB249BF-5BAC-4F6D-9A50-DDEB3F25298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583437" y="2696497"/>
              <a:ext cx="2503119" cy="1983854"/>
            </a:xfrm>
            <a:prstGeom prst="rect">
              <a:avLst/>
            </a:prstGeom>
          </p:spPr>
        </p:pic>
      </p:grpSp>
      <p:grpSp>
        <p:nvGrpSpPr>
          <p:cNvPr id="12" name="Group 11">
            <a:extLst>
              <a:ext uri="{FF2B5EF4-FFF2-40B4-BE49-F238E27FC236}">
                <a16:creationId xmlns:a16="http://schemas.microsoft.com/office/drawing/2014/main" id="{14ECA170-E47C-4D79-BBBD-E170194560FC}"/>
              </a:ext>
            </a:extLst>
          </p:cNvPr>
          <p:cNvGrpSpPr/>
          <p:nvPr/>
        </p:nvGrpSpPr>
        <p:grpSpPr>
          <a:xfrm>
            <a:off x="419101" y="3578746"/>
            <a:ext cx="7169630" cy="2168702"/>
            <a:chOff x="338931" y="4390080"/>
            <a:chExt cx="7169630" cy="2168702"/>
          </a:xfrm>
        </p:grpSpPr>
        <p:sp>
          <p:nvSpPr>
            <p:cNvPr id="6" name="TextBox 5">
              <a:extLst>
                <a:ext uri="{FF2B5EF4-FFF2-40B4-BE49-F238E27FC236}">
                  <a16:creationId xmlns:a16="http://schemas.microsoft.com/office/drawing/2014/main" id="{8DC93909-C5CF-43FE-8123-FB2DCE6F1525}"/>
                </a:ext>
              </a:extLst>
            </p:cNvPr>
            <p:cNvSpPr txBox="1"/>
            <p:nvPr/>
          </p:nvSpPr>
          <p:spPr>
            <a:xfrm>
              <a:off x="2973865" y="4888487"/>
              <a:ext cx="4534696" cy="1200329"/>
            </a:xfrm>
            <a:prstGeom prst="rect">
              <a:avLst/>
            </a:prstGeom>
            <a:noFill/>
          </p:spPr>
          <p:txBody>
            <a:bodyPr wrap="square" rtlCol="0">
              <a:spAutoFit/>
            </a:bodyPr>
            <a:lstStyle/>
            <a:p>
              <a:r>
                <a:rPr lang="en-US" sz="2400" dirty="0">
                  <a:latin typeface="+mn-lt"/>
                </a:rPr>
                <a:t>Resilience is a quality that should be cultivated—like strength, courage, or kindness.</a:t>
              </a:r>
            </a:p>
          </p:txBody>
        </p:sp>
        <p:pic>
          <p:nvPicPr>
            <p:cNvPr id="11" name="Picture 10">
              <a:extLst>
                <a:ext uri="{FF2B5EF4-FFF2-40B4-BE49-F238E27FC236}">
                  <a16:creationId xmlns:a16="http://schemas.microsoft.com/office/drawing/2014/main" id="{7A319257-7419-4412-A0A5-2AE6203CB9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8931" y="4390080"/>
              <a:ext cx="2441413" cy="2168702"/>
            </a:xfrm>
            <a:prstGeom prst="rect">
              <a:avLst/>
            </a:prstGeom>
          </p:spPr>
        </p:pic>
      </p:grpSp>
      <p:sp>
        <p:nvSpPr>
          <p:cNvPr id="14" name="Footer Placeholder 3">
            <a:extLst>
              <a:ext uri="{FF2B5EF4-FFF2-40B4-BE49-F238E27FC236}">
                <a16:creationId xmlns:a16="http://schemas.microsoft.com/office/drawing/2014/main" id="{3ADF0547-693C-4AE5-972F-064D58393C6E}"/>
              </a:ext>
            </a:extLst>
          </p:cNvPr>
          <p:cNvSpPr txBox="1">
            <a:spLocks/>
          </p:cNvSpPr>
          <p:nvPr/>
        </p:nvSpPr>
        <p:spPr bwMode="auto">
          <a:xfrm>
            <a:off x="3978358" y="6197997"/>
            <a:ext cx="13430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de-DE" sz="1000" dirty="0">
              <a:latin typeface="+mn-lt"/>
            </a:endParaRPr>
          </a:p>
        </p:txBody>
      </p:sp>
    </p:spTree>
    <p:extLst>
      <p:ext uri="{BB962C8B-B14F-4D97-AF65-F5344CB8AC3E}">
        <p14:creationId xmlns:p14="http://schemas.microsoft.com/office/powerpoint/2010/main" val="121736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Categories of Stress</a:t>
            </a:r>
          </a:p>
        </p:txBody>
      </p:sp>
      <p:sp>
        <p:nvSpPr>
          <p:cNvPr id="5" name="Text Placeholder 4">
            <a:extLst>
              <a:ext uri="{FF2B5EF4-FFF2-40B4-BE49-F238E27FC236}">
                <a16:creationId xmlns:a16="http://schemas.microsoft.com/office/drawing/2014/main" id="{5A300AA8-CC9B-4B07-A580-D750A9916CE8}"/>
              </a:ext>
            </a:extLst>
          </p:cNvPr>
          <p:cNvSpPr>
            <a:spLocks noGrp="1"/>
          </p:cNvSpPr>
          <p:nvPr>
            <p:ph type="body" sz="quarter" idx="10"/>
          </p:nvPr>
        </p:nvSpPr>
        <p:spPr/>
        <p:txBody>
          <a:bodyPr/>
          <a:lstStyle/>
          <a:p>
            <a:r>
              <a:rPr lang="en-US" dirty="0"/>
              <a:t>Citation 3</a:t>
            </a:r>
          </a:p>
        </p:txBody>
      </p:sp>
      <p:grpSp>
        <p:nvGrpSpPr>
          <p:cNvPr id="4" name="Group 3">
            <a:extLst>
              <a:ext uri="{FF2B5EF4-FFF2-40B4-BE49-F238E27FC236}">
                <a16:creationId xmlns:a16="http://schemas.microsoft.com/office/drawing/2014/main" id="{70611346-71AD-4C96-8DC2-75A07718B71A}"/>
              </a:ext>
            </a:extLst>
          </p:cNvPr>
          <p:cNvGrpSpPr/>
          <p:nvPr/>
        </p:nvGrpSpPr>
        <p:grpSpPr>
          <a:xfrm>
            <a:off x="697189" y="996696"/>
            <a:ext cx="6772891" cy="1480781"/>
            <a:chOff x="697189" y="996696"/>
            <a:chExt cx="6772891" cy="1480781"/>
          </a:xfrm>
        </p:grpSpPr>
        <p:sp>
          <p:nvSpPr>
            <p:cNvPr id="7" name="Oval 6" descr="Positive stress.">
              <a:extLst>
                <a:ext uri="{FF2B5EF4-FFF2-40B4-BE49-F238E27FC236}">
                  <a16:creationId xmlns:a16="http://schemas.microsoft.com/office/drawing/2014/main" id="{6ED918A2-413E-4F11-8B93-8DD591C1B1C4}"/>
                </a:ext>
              </a:extLst>
            </p:cNvPr>
            <p:cNvSpPr/>
            <p:nvPr/>
          </p:nvSpPr>
          <p:spPr bwMode="auto">
            <a:xfrm>
              <a:off x="697189" y="1105877"/>
              <a:ext cx="1371600" cy="1371600"/>
            </a:xfrm>
            <a:prstGeom prst="ellipse">
              <a:avLst/>
            </a:prstGeom>
            <a:solidFill>
              <a:srgbClr val="CCCCFF"/>
            </a:solidFill>
            <a:ln w="152400" cap="flat" cmpd="sng" algn="ctr">
              <a:solidFill>
                <a:srgbClr val="0000FF"/>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a:r>
                <a:rPr lang="en-US" sz="2400" b="1" dirty="0">
                  <a:latin typeface="Arial Narrow" panose="020B0606020202030204" pitchFamily="34" charset="0"/>
                </a:rPr>
                <a:t> Positive </a:t>
              </a:r>
              <a:br>
                <a:rPr lang="en-US" sz="2400" b="1" dirty="0">
                  <a:latin typeface="Arial Narrow" panose="020B0606020202030204" pitchFamily="34" charset="0"/>
                </a:rPr>
              </a:br>
              <a:r>
                <a:rPr lang="en-US" sz="2400" b="1" dirty="0">
                  <a:latin typeface="Arial Narrow" panose="020B0606020202030204" pitchFamily="34" charset="0"/>
                </a:rPr>
                <a:t>Stress</a:t>
              </a:r>
            </a:p>
          </p:txBody>
        </p:sp>
        <p:grpSp>
          <p:nvGrpSpPr>
            <p:cNvPr id="17" name="Group 16">
              <a:extLst>
                <a:ext uri="{FF2B5EF4-FFF2-40B4-BE49-F238E27FC236}">
                  <a16:creationId xmlns:a16="http://schemas.microsoft.com/office/drawing/2014/main" id="{A6471655-7D4D-4C98-B716-E8C4B1CD7545}"/>
                </a:ext>
              </a:extLst>
            </p:cNvPr>
            <p:cNvGrpSpPr/>
            <p:nvPr/>
          </p:nvGrpSpPr>
          <p:grpSpPr>
            <a:xfrm>
              <a:off x="2420591" y="996696"/>
              <a:ext cx="5049489" cy="1432278"/>
              <a:chOff x="2469530" y="899299"/>
              <a:chExt cx="5049489" cy="1457567"/>
            </a:xfrm>
          </p:grpSpPr>
          <p:sp>
            <p:nvSpPr>
              <p:cNvPr id="18" name="TextBox 17">
                <a:extLst>
                  <a:ext uri="{FF2B5EF4-FFF2-40B4-BE49-F238E27FC236}">
                    <a16:creationId xmlns:a16="http://schemas.microsoft.com/office/drawing/2014/main" id="{81C621E4-5389-40B5-94CB-EBF051E1F455}"/>
                  </a:ext>
                </a:extLst>
              </p:cNvPr>
              <p:cNvSpPr txBox="1"/>
              <p:nvPr/>
            </p:nvSpPr>
            <p:spPr>
              <a:xfrm>
                <a:off x="5898877" y="899299"/>
                <a:ext cx="1620142" cy="830009"/>
              </a:xfrm>
              <a:prstGeom prst="rect">
                <a:avLst/>
              </a:prstGeom>
              <a:noFill/>
            </p:spPr>
            <p:txBody>
              <a:bodyPr wrap="square" rtlCol="0">
                <a:spAutoFit/>
              </a:bodyPr>
              <a:lstStyle/>
              <a:p>
                <a:r>
                  <a:rPr lang="en-US" sz="1800" b="1" dirty="0"/>
                  <a:t>Sensations</a:t>
                </a:r>
              </a:p>
              <a:p>
                <a:endParaRPr lang="en-US" sz="1000" dirty="0"/>
              </a:p>
              <a:p>
                <a:pPr marL="173736" indent="-173736">
                  <a:buFont typeface="Arial" panose="020B0604020202020204" pitchFamily="34" charset="0"/>
                  <a:buChar char="•"/>
                </a:pPr>
                <a:r>
                  <a:rPr lang="en-US" sz="1800" dirty="0"/>
                  <a:t>Excitement</a:t>
                </a:r>
              </a:p>
            </p:txBody>
          </p:sp>
          <p:sp>
            <p:nvSpPr>
              <p:cNvPr id="19" name="TextBox 18">
                <a:extLst>
                  <a:ext uri="{FF2B5EF4-FFF2-40B4-BE49-F238E27FC236}">
                    <a16:creationId xmlns:a16="http://schemas.microsoft.com/office/drawing/2014/main" id="{6B631463-FFEA-4E05-87BC-1D6F8A68C467}"/>
                  </a:ext>
                </a:extLst>
              </p:cNvPr>
              <p:cNvSpPr txBox="1"/>
              <p:nvPr/>
            </p:nvSpPr>
            <p:spPr>
              <a:xfrm>
                <a:off x="2469530" y="900436"/>
                <a:ext cx="3429348" cy="1456430"/>
              </a:xfrm>
              <a:prstGeom prst="rect">
                <a:avLst/>
              </a:prstGeom>
              <a:noFill/>
            </p:spPr>
            <p:txBody>
              <a:bodyPr wrap="square" rtlCol="0">
                <a:spAutoFit/>
              </a:bodyPr>
              <a:lstStyle/>
              <a:p>
                <a:r>
                  <a:rPr lang="en-US" sz="1800" b="1" dirty="0"/>
                  <a:t>Effects</a:t>
                </a:r>
              </a:p>
              <a:p>
                <a:endParaRPr lang="en-US" sz="1000" dirty="0"/>
              </a:p>
              <a:p>
                <a:pPr marL="174625" indent="-174625">
                  <a:buFont typeface="Arial" panose="020B0604020202020204" pitchFamily="34" charset="0"/>
                  <a:buChar char="•"/>
                </a:pPr>
                <a:r>
                  <a:rPr lang="en-US" sz="1800" dirty="0"/>
                  <a:t>Briefly increases heart rate</a:t>
                </a:r>
              </a:p>
              <a:p>
                <a:pPr marL="174625" indent="-174625">
                  <a:spcBef>
                    <a:spcPts val="600"/>
                  </a:spcBef>
                  <a:buFont typeface="Arial" panose="020B0604020202020204" pitchFamily="34" charset="0"/>
                  <a:buChar char="•"/>
                </a:pPr>
                <a:r>
                  <a:rPr lang="en-US" sz="1800" dirty="0"/>
                  <a:t>Slightly elevates adrenaline and other stress hormones</a:t>
                </a:r>
              </a:p>
            </p:txBody>
          </p:sp>
        </p:grpSp>
      </p:grpSp>
      <p:grpSp>
        <p:nvGrpSpPr>
          <p:cNvPr id="6" name="Group 5">
            <a:extLst>
              <a:ext uri="{FF2B5EF4-FFF2-40B4-BE49-F238E27FC236}">
                <a16:creationId xmlns:a16="http://schemas.microsoft.com/office/drawing/2014/main" id="{387342DF-8484-469F-9C10-CA5C3923C1A2}"/>
              </a:ext>
            </a:extLst>
          </p:cNvPr>
          <p:cNvGrpSpPr/>
          <p:nvPr/>
        </p:nvGrpSpPr>
        <p:grpSpPr>
          <a:xfrm>
            <a:off x="697189" y="2806791"/>
            <a:ext cx="6247219" cy="1418958"/>
            <a:chOff x="697189" y="2806791"/>
            <a:chExt cx="6247219" cy="1418958"/>
          </a:xfrm>
        </p:grpSpPr>
        <p:sp>
          <p:nvSpPr>
            <p:cNvPr id="23" name="Oval 22" descr="Tolerable stress.">
              <a:extLst>
                <a:ext uri="{FF2B5EF4-FFF2-40B4-BE49-F238E27FC236}">
                  <a16:creationId xmlns:a16="http://schemas.microsoft.com/office/drawing/2014/main" id="{E8B4F6FF-FF0D-4365-A46E-2B7EFF8335C3}"/>
                </a:ext>
              </a:extLst>
            </p:cNvPr>
            <p:cNvSpPr/>
            <p:nvPr/>
          </p:nvSpPr>
          <p:spPr bwMode="auto">
            <a:xfrm>
              <a:off x="697189" y="2806791"/>
              <a:ext cx="1371600" cy="1371600"/>
            </a:xfrm>
            <a:prstGeom prst="ellipse">
              <a:avLst/>
            </a:prstGeom>
            <a:solidFill>
              <a:srgbClr val="FFF5CC"/>
            </a:solidFill>
            <a:ln w="152400" cap="flat" cmpd="sng" algn="ctr">
              <a:solidFill>
                <a:srgbClr val="FFCC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a:r>
                <a:rPr lang="en-US" sz="2400" b="1" dirty="0">
                  <a:latin typeface="Arial Narrow" panose="020B0606020202030204" pitchFamily="34" charset="0"/>
                </a:rPr>
                <a:t>  Tolerable </a:t>
              </a:r>
              <a:br>
                <a:rPr lang="en-US" sz="2400" b="1" dirty="0">
                  <a:latin typeface="Arial Narrow" panose="020B0606020202030204" pitchFamily="34" charset="0"/>
                </a:rPr>
              </a:br>
              <a:r>
                <a:rPr lang="en-US" sz="2400" b="1" dirty="0">
                  <a:latin typeface="Arial Narrow" panose="020B0606020202030204" pitchFamily="34" charset="0"/>
                </a:rPr>
                <a:t> Stress</a:t>
              </a:r>
            </a:p>
          </p:txBody>
        </p:sp>
        <p:grpSp>
          <p:nvGrpSpPr>
            <p:cNvPr id="20" name="Group 19">
              <a:extLst>
                <a:ext uri="{FF2B5EF4-FFF2-40B4-BE49-F238E27FC236}">
                  <a16:creationId xmlns:a16="http://schemas.microsoft.com/office/drawing/2014/main" id="{66D6C4B1-E60E-4187-A51C-5734F7822A50}"/>
                </a:ext>
              </a:extLst>
            </p:cNvPr>
            <p:cNvGrpSpPr/>
            <p:nvPr/>
          </p:nvGrpSpPr>
          <p:grpSpPr>
            <a:xfrm>
              <a:off x="2463460" y="2948476"/>
              <a:ext cx="4480948" cy="1277273"/>
              <a:chOff x="2506551" y="2976756"/>
              <a:chExt cx="4480948" cy="1277273"/>
            </a:xfrm>
          </p:grpSpPr>
          <p:sp>
            <p:nvSpPr>
              <p:cNvPr id="21" name="TextBox 20">
                <a:extLst>
                  <a:ext uri="{FF2B5EF4-FFF2-40B4-BE49-F238E27FC236}">
                    <a16:creationId xmlns:a16="http://schemas.microsoft.com/office/drawing/2014/main" id="{82E5FE14-AE65-4771-BCF1-5C6AECC71B08}"/>
                  </a:ext>
                </a:extLst>
              </p:cNvPr>
              <p:cNvSpPr txBox="1"/>
              <p:nvPr/>
            </p:nvSpPr>
            <p:spPr>
              <a:xfrm>
                <a:off x="5895251" y="2980008"/>
                <a:ext cx="1092248" cy="723275"/>
              </a:xfrm>
              <a:prstGeom prst="rect">
                <a:avLst/>
              </a:prstGeom>
              <a:noFill/>
            </p:spPr>
            <p:txBody>
              <a:bodyPr wrap="square" rtlCol="0">
                <a:spAutoFit/>
              </a:bodyPr>
              <a:lstStyle/>
              <a:p>
                <a:pPr marL="173736" indent="-173736">
                  <a:spcBef>
                    <a:spcPts val="600"/>
                  </a:spcBef>
                  <a:buFont typeface="Arial" panose="020B0604020202020204" pitchFamily="34" charset="0"/>
                  <a:buChar char="•"/>
                </a:pPr>
                <a:r>
                  <a:rPr lang="en-US" sz="1800" dirty="0"/>
                  <a:t>Fear</a:t>
                </a:r>
              </a:p>
              <a:p>
                <a:pPr marL="173736" indent="-173736">
                  <a:spcBef>
                    <a:spcPts val="600"/>
                  </a:spcBef>
                  <a:buFont typeface="Arial" panose="020B0604020202020204" pitchFamily="34" charset="0"/>
                  <a:buChar char="•"/>
                </a:pPr>
                <a:r>
                  <a:rPr lang="en-US" sz="1800" dirty="0"/>
                  <a:t>Grief</a:t>
                </a:r>
              </a:p>
            </p:txBody>
          </p:sp>
          <p:sp>
            <p:nvSpPr>
              <p:cNvPr id="22" name="TextBox 21">
                <a:extLst>
                  <a:ext uri="{FF2B5EF4-FFF2-40B4-BE49-F238E27FC236}">
                    <a16:creationId xmlns:a16="http://schemas.microsoft.com/office/drawing/2014/main" id="{6E4D4507-51CD-4B24-A6C4-E378B2FECD14}"/>
                  </a:ext>
                </a:extLst>
              </p:cNvPr>
              <p:cNvSpPr txBox="1"/>
              <p:nvPr/>
            </p:nvSpPr>
            <p:spPr>
              <a:xfrm>
                <a:off x="2506551" y="2976756"/>
                <a:ext cx="3247529" cy="1277273"/>
              </a:xfrm>
              <a:prstGeom prst="rect">
                <a:avLst/>
              </a:prstGeom>
              <a:noFill/>
            </p:spPr>
            <p:txBody>
              <a:bodyPr wrap="square" rtlCol="0">
                <a:spAutoFit/>
              </a:bodyPr>
              <a:lstStyle/>
              <a:p>
                <a:pPr marL="174625" indent="-174625">
                  <a:spcBef>
                    <a:spcPts val="600"/>
                  </a:spcBef>
                  <a:buFont typeface="Arial" panose="020B0604020202020204" pitchFamily="34" charset="0"/>
                  <a:buChar char="•"/>
                </a:pPr>
                <a:r>
                  <a:rPr lang="en-US" sz="1800" dirty="0"/>
                  <a:t>Elevates stress hormones to a greater degree</a:t>
                </a:r>
              </a:p>
              <a:p>
                <a:pPr marL="174625" indent="-174625">
                  <a:spcBef>
                    <a:spcPts val="600"/>
                  </a:spcBef>
                  <a:buFont typeface="Arial" panose="020B0604020202020204" pitchFamily="34" charset="0"/>
                  <a:buChar char="•"/>
                </a:pPr>
                <a:r>
                  <a:rPr lang="en-US" sz="1800" dirty="0"/>
                  <a:t>Calls for substantial adult support</a:t>
                </a:r>
              </a:p>
            </p:txBody>
          </p:sp>
        </p:grpSp>
      </p:grpSp>
      <p:grpSp>
        <p:nvGrpSpPr>
          <p:cNvPr id="28" name="Group 27">
            <a:extLst>
              <a:ext uri="{FF2B5EF4-FFF2-40B4-BE49-F238E27FC236}">
                <a16:creationId xmlns:a16="http://schemas.microsoft.com/office/drawing/2014/main" id="{1EEE3DBB-B148-445D-B97C-35950B0FF86E}"/>
              </a:ext>
            </a:extLst>
          </p:cNvPr>
          <p:cNvGrpSpPr/>
          <p:nvPr/>
        </p:nvGrpSpPr>
        <p:grpSpPr>
          <a:xfrm>
            <a:off x="697189" y="4507706"/>
            <a:ext cx="8018186" cy="1371600"/>
            <a:chOff x="697189" y="4507706"/>
            <a:chExt cx="8018186" cy="1371600"/>
          </a:xfrm>
        </p:grpSpPr>
        <p:sp>
          <p:nvSpPr>
            <p:cNvPr id="25" name="Oval 24" descr="Toxic stress.">
              <a:extLst>
                <a:ext uri="{FF2B5EF4-FFF2-40B4-BE49-F238E27FC236}">
                  <a16:creationId xmlns:a16="http://schemas.microsoft.com/office/drawing/2014/main" id="{C4B785E0-67CC-494D-88BE-88A35B403551}"/>
                </a:ext>
              </a:extLst>
            </p:cNvPr>
            <p:cNvSpPr/>
            <p:nvPr/>
          </p:nvSpPr>
          <p:spPr bwMode="auto">
            <a:xfrm>
              <a:off x="697189" y="4507706"/>
              <a:ext cx="1371600" cy="1371600"/>
            </a:xfrm>
            <a:prstGeom prst="ellipse">
              <a:avLst/>
            </a:prstGeom>
            <a:solidFill>
              <a:srgbClr val="FFCCCC"/>
            </a:solidFill>
            <a:ln w="152400" cap="flat" cmpd="sng" algn="ctr">
              <a:solidFill>
                <a:srgbClr val="EA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a:r>
                <a:rPr lang="en-US" sz="2400" b="1" dirty="0">
                  <a:latin typeface="Arial Narrow" panose="020B0606020202030204" pitchFamily="34" charset="0"/>
                </a:rPr>
                <a:t>Toxic </a:t>
              </a:r>
              <a:br>
                <a:rPr lang="en-US" sz="2400" b="1" dirty="0">
                  <a:latin typeface="Arial Narrow" panose="020B0606020202030204" pitchFamily="34" charset="0"/>
                </a:rPr>
              </a:br>
              <a:r>
                <a:rPr lang="en-US" sz="2400" b="1" dirty="0">
                  <a:latin typeface="Arial Narrow" panose="020B0606020202030204" pitchFamily="34" charset="0"/>
                </a:rPr>
                <a:t>Stress</a:t>
              </a:r>
            </a:p>
          </p:txBody>
        </p:sp>
        <p:grpSp>
          <p:nvGrpSpPr>
            <p:cNvPr id="24" name="Group 23">
              <a:extLst>
                <a:ext uri="{FF2B5EF4-FFF2-40B4-BE49-F238E27FC236}">
                  <a16:creationId xmlns:a16="http://schemas.microsoft.com/office/drawing/2014/main" id="{D3B25E4E-7A57-4AEB-8E03-1A02A6FCC40F}"/>
                </a:ext>
              </a:extLst>
            </p:cNvPr>
            <p:cNvGrpSpPr/>
            <p:nvPr/>
          </p:nvGrpSpPr>
          <p:grpSpPr>
            <a:xfrm>
              <a:off x="2482601" y="4597043"/>
              <a:ext cx="6232774" cy="1277273"/>
              <a:chOff x="2519265" y="4948889"/>
              <a:chExt cx="6232774" cy="1277273"/>
            </a:xfrm>
          </p:grpSpPr>
          <p:sp>
            <p:nvSpPr>
              <p:cNvPr id="26" name="TextBox 25">
                <a:extLst>
                  <a:ext uri="{FF2B5EF4-FFF2-40B4-BE49-F238E27FC236}">
                    <a16:creationId xmlns:a16="http://schemas.microsoft.com/office/drawing/2014/main" id="{569EA6FA-A267-403B-BB0A-B5A02EB80B4C}"/>
                  </a:ext>
                </a:extLst>
              </p:cNvPr>
              <p:cNvSpPr txBox="1"/>
              <p:nvPr/>
            </p:nvSpPr>
            <p:spPr>
              <a:xfrm>
                <a:off x="2519265" y="4948889"/>
                <a:ext cx="3090658" cy="1277273"/>
              </a:xfrm>
              <a:prstGeom prst="rect">
                <a:avLst/>
              </a:prstGeom>
              <a:noFill/>
            </p:spPr>
            <p:txBody>
              <a:bodyPr wrap="square" rtlCol="0">
                <a:spAutoFit/>
              </a:bodyPr>
              <a:lstStyle/>
              <a:p>
                <a:pPr marL="174625" indent="-174625">
                  <a:spcBef>
                    <a:spcPts val="600"/>
                  </a:spcBef>
                  <a:buFont typeface="Arial" panose="020B0604020202020204" pitchFamily="34" charset="0"/>
                  <a:buChar char="•"/>
                </a:pPr>
                <a:r>
                  <a:rPr lang="en-US" sz="1800" dirty="0"/>
                  <a:t>Excessive or prolonged activation of stress hormones</a:t>
                </a:r>
              </a:p>
              <a:p>
                <a:pPr marL="174625" indent="-174625">
                  <a:spcBef>
                    <a:spcPts val="600"/>
                  </a:spcBef>
                  <a:buFont typeface="Arial" panose="020B0604020202020204" pitchFamily="34" charset="0"/>
                  <a:buChar char="•"/>
                </a:pPr>
                <a:r>
                  <a:rPr lang="en-US" sz="1800" dirty="0"/>
                  <a:t>Disrupts brain function</a:t>
                </a:r>
              </a:p>
            </p:txBody>
          </p:sp>
          <p:sp>
            <p:nvSpPr>
              <p:cNvPr id="27" name="TextBox 26">
                <a:extLst>
                  <a:ext uri="{FF2B5EF4-FFF2-40B4-BE49-F238E27FC236}">
                    <a16:creationId xmlns:a16="http://schemas.microsoft.com/office/drawing/2014/main" id="{40EA3D48-6113-484D-A4E9-EFB7961E7E04}"/>
                  </a:ext>
                </a:extLst>
              </p:cNvPr>
              <p:cNvSpPr txBox="1"/>
              <p:nvPr/>
            </p:nvSpPr>
            <p:spPr>
              <a:xfrm>
                <a:off x="5888824" y="4948889"/>
                <a:ext cx="2863215" cy="1077218"/>
              </a:xfrm>
              <a:prstGeom prst="rect">
                <a:avLst/>
              </a:prstGeom>
              <a:noFill/>
            </p:spPr>
            <p:txBody>
              <a:bodyPr wrap="square" rtlCol="0">
                <a:spAutoFit/>
              </a:bodyPr>
              <a:lstStyle/>
              <a:p>
                <a:pPr marL="173736" indent="-173736">
                  <a:spcBef>
                    <a:spcPts val="600"/>
                  </a:spcBef>
                  <a:buFont typeface="Arial" panose="020B0604020202020204" pitchFamily="34" charset="0"/>
                  <a:buChar char="•"/>
                </a:pPr>
                <a:r>
                  <a:rPr lang="en-US" sz="1800" dirty="0"/>
                  <a:t>Terror </a:t>
                </a:r>
              </a:p>
              <a:p>
                <a:pPr marL="173736" indent="-173736">
                  <a:spcBef>
                    <a:spcPts val="600"/>
                  </a:spcBef>
                  <a:buFont typeface="Arial" panose="020B0604020202020204" pitchFamily="34" charset="0"/>
                  <a:buChar char="•"/>
                </a:pPr>
                <a:r>
                  <a:rPr lang="en-US" sz="1800" dirty="0"/>
                  <a:t>Hopelessness</a:t>
                </a:r>
              </a:p>
              <a:p>
                <a:pPr marL="173736" indent="-173736">
                  <a:spcBef>
                    <a:spcPts val="600"/>
                  </a:spcBef>
                  <a:buFont typeface="Arial" panose="020B0604020202020204" pitchFamily="34" charset="0"/>
                  <a:buChar char="•"/>
                </a:pPr>
                <a:r>
                  <a:rPr lang="en-US" sz="1800" dirty="0"/>
                  <a:t>Negative expectations</a:t>
                </a:r>
              </a:p>
            </p:txBody>
          </p:sp>
        </p:grpSp>
      </p:grpSp>
    </p:spTree>
    <p:extLst>
      <p:ext uri="{BB962C8B-B14F-4D97-AF65-F5344CB8AC3E}">
        <p14:creationId xmlns:p14="http://schemas.microsoft.com/office/powerpoint/2010/main" val="134396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86912-D709-4909-A603-28C49A2D3374}"/>
              </a:ext>
            </a:extLst>
          </p:cNvPr>
          <p:cNvSpPr>
            <a:spLocks noGrp="1"/>
          </p:cNvSpPr>
          <p:nvPr>
            <p:ph type="title"/>
          </p:nvPr>
        </p:nvSpPr>
        <p:spPr/>
        <p:txBody>
          <a:bodyPr/>
          <a:lstStyle/>
          <a:p>
            <a:r>
              <a:rPr lang="en-US" dirty="0"/>
              <a:t>Stress and the Brain</a:t>
            </a:r>
          </a:p>
        </p:txBody>
      </p:sp>
      <p:sp>
        <p:nvSpPr>
          <p:cNvPr id="4" name="Text Placeholder 3">
            <a:extLst>
              <a:ext uri="{FF2B5EF4-FFF2-40B4-BE49-F238E27FC236}">
                <a16:creationId xmlns:a16="http://schemas.microsoft.com/office/drawing/2014/main" id="{CE4141C6-E69C-43DF-8558-4C4DD0E69DB5}"/>
              </a:ext>
            </a:extLst>
          </p:cNvPr>
          <p:cNvSpPr>
            <a:spLocks noGrp="1"/>
          </p:cNvSpPr>
          <p:nvPr>
            <p:ph type="body" sz="quarter" idx="10"/>
          </p:nvPr>
        </p:nvSpPr>
        <p:spPr/>
        <p:txBody>
          <a:bodyPr/>
          <a:lstStyle/>
          <a:p>
            <a:r>
              <a:rPr lang="en-US" dirty="0"/>
              <a:t>Citations 2 and 3</a:t>
            </a:r>
          </a:p>
        </p:txBody>
      </p:sp>
      <p:pic>
        <p:nvPicPr>
          <p:cNvPr id="17" name="Content Placeholder 4" descr="Limbic system, including the amygdala and hippocampus.">
            <a:extLst>
              <a:ext uri="{FF2B5EF4-FFF2-40B4-BE49-F238E27FC236}">
                <a16:creationId xmlns:a16="http://schemas.microsoft.com/office/drawing/2014/main" id="{362053FB-3017-4120-8C2C-2D716797F140}"/>
              </a:ext>
            </a:extLst>
          </p:cNvPr>
          <p:cNvPicPr>
            <a:picLocks noChangeAspect="1"/>
          </p:cNvPicPr>
          <p:nvPr/>
        </p:nvPicPr>
        <p:blipFill>
          <a:blip r:embed="rId2"/>
          <a:stretch>
            <a:fillRect/>
          </a:stretch>
        </p:blipFill>
        <p:spPr bwMode="gray">
          <a:xfrm>
            <a:off x="2312194" y="1401576"/>
            <a:ext cx="5224462"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pic>
      <p:sp>
        <p:nvSpPr>
          <p:cNvPr id="18" name="TextBox 17">
            <a:extLst>
              <a:ext uri="{FF2B5EF4-FFF2-40B4-BE49-F238E27FC236}">
                <a16:creationId xmlns:a16="http://schemas.microsoft.com/office/drawing/2014/main" id="{32415530-AF6C-4410-99E6-F97B909758AB}"/>
              </a:ext>
            </a:extLst>
          </p:cNvPr>
          <p:cNvSpPr txBox="1"/>
          <p:nvPr/>
        </p:nvSpPr>
        <p:spPr>
          <a:xfrm>
            <a:off x="3585446" y="2769543"/>
            <a:ext cx="2389516" cy="461665"/>
          </a:xfrm>
          <a:prstGeom prst="rect">
            <a:avLst/>
          </a:prstGeom>
          <a:noFill/>
        </p:spPr>
        <p:txBody>
          <a:bodyPr wrap="square" rtlCol="0">
            <a:spAutoFit/>
          </a:bodyPr>
          <a:lstStyle/>
          <a:p>
            <a:r>
              <a:rPr lang="en-US" sz="2400" b="1" dirty="0">
                <a:solidFill>
                  <a:schemeClr val="tx2"/>
                </a:solidFill>
              </a:rPr>
              <a:t>Limbic System</a:t>
            </a:r>
          </a:p>
        </p:txBody>
      </p:sp>
      <p:grpSp>
        <p:nvGrpSpPr>
          <p:cNvPr id="19" name="Group 18">
            <a:extLst>
              <a:ext uri="{FF2B5EF4-FFF2-40B4-BE49-F238E27FC236}">
                <a16:creationId xmlns:a16="http://schemas.microsoft.com/office/drawing/2014/main" id="{4EDB9B4D-5171-42F4-B975-14B77C7CD3A2}"/>
              </a:ext>
            </a:extLst>
          </p:cNvPr>
          <p:cNvGrpSpPr/>
          <p:nvPr/>
        </p:nvGrpSpPr>
        <p:grpSpPr>
          <a:xfrm>
            <a:off x="1983430" y="4183382"/>
            <a:ext cx="2212025" cy="511036"/>
            <a:chOff x="2150476" y="4165665"/>
            <a:chExt cx="2212025" cy="511036"/>
          </a:xfrm>
        </p:grpSpPr>
        <p:sp>
          <p:nvSpPr>
            <p:cNvPr id="20" name="TextBox 19">
              <a:extLst>
                <a:ext uri="{FF2B5EF4-FFF2-40B4-BE49-F238E27FC236}">
                  <a16:creationId xmlns:a16="http://schemas.microsoft.com/office/drawing/2014/main" id="{0A6FD6F1-E564-4583-A023-C1764C8B2986}"/>
                </a:ext>
              </a:extLst>
            </p:cNvPr>
            <p:cNvSpPr txBox="1"/>
            <p:nvPr/>
          </p:nvSpPr>
          <p:spPr>
            <a:xfrm>
              <a:off x="2150476" y="4276591"/>
              <a:ext cx="1431434" cy="400110"/>
            </a:xfrm>
            <a:prstGeom prst="rect">
              <a:avLst/>
            </a:prstGeom>
            <a:noFill/>
          </p:spPr>
          <p:txBody>
            <a:bodyPr wrap="square" rtlCol="0">
              <a:spAutoFit/>
            </a:bodyPr>
            <a:lstStyle/>
            <a:p>
              <a:r>
                <a:rPr lang="en-US" dirty="0"/>
                <a:t>Amygdala</a:t>
              </a:r>
            </a:p>
          </p:txBody>
        </p:sp>
        <p:cxnSp>
          <p:nvCxnSpPr>
            <p:cNvPr id="21" name="Straight Arrow Connector 20">
              <a:extLst>
                <a:ext uri="{FF2B5EF4-FFF2-40B4-BE49-F238E27FC236}">
                  <a16:creationId xmlns:a16="http://schemas.microsoft.com/office/drawing/2014/main" id="{93B3B969-89A3-4350-8436-7CB7619099CD}"/>
                </a:ext>
              </a:extLst>
            </p:cNvPr>
            <p:cNvCxnSpPr/>
            <p:nvPr/>
          </p:nvCxnSpPr>
          <p:spPr bwMode="auto">
            <a:xfrm flipV="1">
              <a:off x="3456177" y="4165665"/>
              <a:ext cx="906324" cy="312197"/>
            </a:xfrm>
            <a:prstGeom prst="straightConnector1">
              <a:avLst/>
            </a:prstGeom>
            <a:solidFill>
              <a:schemeClr val="accent1"/>
            </a:solidFill>
            <a:ln w="508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22" name="Group 21">
            <a:extLst>
              <a:ext uri="{FF2B5EF4-FFF2-40B4-BE49-F238E27FC236}">
                <a16:creationId xmlns:a16="http://schemas.microsoft.com/office/drawing/2014/main" id="{2EB17BF5-318C-4FF2-9F85-CE961F19C504}"/>
              </a:ext>
            </a:extLst>
          </p:cNvPr>
          <p:cNvGrpSpPr/>
          <p:nvPr/>
        </p:nvGrpSpPr>
        <p:grpSpPr>
          <a:xfrm>
            <a:off x="1330432" y="4448519"/>
            <a:ext cx="3077051" cy="688231"/>
            <a:chOff x="1463187" y="4384743"/>
            <a:chExt cx="3077051" cy="688231"/>
          </a:xfrm>
        </p:grpSpPr>
        <p:sp>
          <p:nvSpPr>
            <p:cNvPr id="23" name="TextBox 22">
              <a:extLst>
                <a:ext uri="{FF2B5EF4-FFF2-40B4-BE49-F238E27FC236}">
                  <a16:creationId xmlns:a16="http://schemas.microsoft.com/office/drawing/2014/main" id="{02E81C20-9DB8-40DC-B0A1-09FF7A8CD6E3}"/>
                </a:ext>
              </a:extLst>
            </p:cNvPr>
            <p:cNvSpPr txBox="1"/>
            <p:nvPr/>
          </p:nvSpPr>
          <p:spPr>
            <a:xfrm>
              <a:off x="1463187" y="4672864"/>
              <a:ext cx="1926076" cy="400110"/>
            </a:xfrm>
            <a:prstGeom prst="rect">
              <a:avLst/>
            </a:prstGeom>
            <a:noFill/>
          </p:spPr>
          <p:txBody>
            <a:bodyPr wrap="square" rtlCol="0">
              <a:spAutoFit/>
            </a:bodyPr>
            <a:lstStyle/>
            <a:p>
              <a:r>
                <a:rPr lang="en-US" dirty="0"/>
                <a:t>Hippocampus</a:t>
              </a:r>
            </a:p>
          </p:txBody>
        </p:sp>
        <p:cxnSp>
          <p:nvCxnSpPr>
            <p:cNvPr id="24" name="Straight Arrow Connector 23">
              <a:extLst>
                <a:ext uri="{FF2B5EF4-FFF2-40B4-BE49-F238E27FC236}">
                  <a16:creationId xmlns:a16="http://schemas.microsoft.com/office/drawing/2014/main" id="{B189AEC0-0FC0-4D2F-B22F-C1FF8561D0ED}"/>
                </a:ext>
              </a:extLst>
            </p:cNvPr>
            <p:cNvCxnSpPr/>
            <p:nvPr/>
          </p:nvCxnSpPr>
          <p:spPr bwMode="auto">
            <a:xfrm flipV="1">
              <a:off x="3173135" y="4384743"/>
              <a:ext cx="1367103" cy="466720"/>
            </a:xfrm>
            <a:prstGeom prst="straightConnector1">
              <a:avLst/>
            </a:prstGeom>
            <a:solidFill>
              <a:schemeClr val="accent1"/>
            </a:solidFill>
            <a:ln w="508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13374363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2000"/>
                            </p:stCondLst>
                            <p:childTnLst>
                              <p:par>
                                <p:cTn id="9" presetID="10" presetClass="entr" presetSubtype="0" fill="hold" grpId="1" nodeType="afterEffect">
                                  <p:stCondLst>
                                    <p:cond delay="30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C91AE-4A9E-4834-B063-05160EDE3884}"/>
              </a:ext>
            </a:extLst>
          </p:cNvPr>
          <p:cNvSpPr>
            <a:spLocks noGrp="1"/>
          </p:cNvSpPr>
          <p:nvPr>
            <p:ph type="title"/>
          </p:nvPr>
        </p:nvSpPr>
        <p:spPr/>
        <p:txBody>
          <a:bodyPr/>
          <a:lstStyle/>
          <a:p>
            <a:r>
              <a:rPr lang="en-US" dirty="0"/>
              <a:t>Definition of Trauma</a:t>
            </a:r>
          </a:p>
        </p:txBody>
      </p:sp>
      <p:sp>
        <p:nvSpPr>
          <p:cNvPr id="3" name="Text Placeholder 2">
            <a:extLst>
              <a:ext uri="{FF2B5EF4-FFF2-40B4-BE49-F238E27FC236}">
                <a16:creationId xmlns:a16="http://schemas.microsoft.com/office/drawing/2014/main" id="{7336057C-0C92-47E8-BCBD-0A1C9AA2B409}"/>
              </a:ext>
            </a:extLst>
          </p:cNvPr>
          <p:cNvSpPr>
            <a:spLocks noGrp="1"/>
          </p:cNvSpPr>
          <p:nvPr>
            <p:ph type="body" idx="1"/>
          </p:nvPr>
        </p:nvSpPr>
        <p:spPr/>
        <p:txBody>
          <a:bodyPr/>
          <a:lstStyle/>
          <a:p>
            <a:pPr marL="0" indent="0">
              <a:buNone/>
            </a:pPr>
            <a:r>
              <a:rPr lang="en-US" dirty="0"/>
              <a:t>Trauma is the result of “an event, a series of events, or a set of circumstances that is experienced by an individual as physically or emotionally harmful or life threatening and has lasting adverse effects on the individual’s functioning and mental, physical, social, emotional, or spiritual well-being.”</a:t>
            </a:r>
          </a:p>
          <a:p>
            <a:pPr marL="192087" lvl="1" indent="0">
              <a:buNone/>
            </a:pPr>
            <a:endParaRPr lang="en-US" dirty="0"/>
          </a:p>
          <a:p>
            <a:pPr marL="1776412" lvl="6" indent="0" algn="r">
              <a:buNone/>
            </a:pPr>
            <a:r>
              <a:rPr lang="en-US" sz="1800" dirty="0"/>
              <a:t>—Substance Abuse and Mental Health Services Administration (SAMHSA) (2019, August 2)</a:t>
            </a:r>
          </a:p>
        </p:txBody>
      </p:sp>
      <p:sp>
        <p:nvSpPr>
          <p:cNvPr id="5" name="Text Placeholder 4">
            <a:extLst>
              <a:ext uri="{FF2B5EF4-FFF2-40B4-BE49-F238E27FC236}">
                <a16:creationId xmlns:a16="http://schemas.microsoft.com/office/drawing/2014/main" id="{AA0E185C-D263-4A2B-AF21-065275CFCED6}"/>
              </a:ext>
            </a:extLst>
          </p:cNvPr>
          <p:cNvSpPr>
            <a:spLocks noGrp="1"/>
          </p:cNvSpPr>
          <p:nvPr>
            <p:ph type="body" sz="quarter" idx="10"/>
          </p:nvPr>
        </p:nvSpPr>
        <p:spPr/>
        <p:txBody>
          <a:bodyPr/>
          <a:lstStyle/>
          <a:p>
            <a:r>
              <a:rPr lang="en-US" dirty="0"/>
              <a:t>Citation 4</a:t>
            </a:r>
          </a:p>
        </p:txBody>
      </p:sp>
    </p:spTree>
    <p:extLst>
      <p:ext uri="{BB962C8B-B14F-4D97-AF65-F5344CB8AC3E}">
        <p14:creationId xmlns:p14="http://schemas.microsoft.com/office/powerpoint/2010/main" val="214502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BC5E-125D-422A-AE52-387611F62303}"/>
              </a:ext>
            </a:extLst>
          </p:cNvPr>
          <p:cNvSpPr>
            <a:spLocks noGrp="1"/>
          </p:cNvSpPr>
          <p:nvPr>
            <p:ph type="title"/>
          </p:nvPr>
        </p:nvSpPr>
        <p:spPr/>
        <p:txBody>
          <a:bodyPr/>
          <a:lstStyle/>
          <a:p>
            <a:r>
              <a:rPr lang="en-US" dirty="0"/>
              <a:t>Adverse Childhood </a:t>
            </a:r>
            <a:r>
              <a:rPr lang="en-US"/>
              <a:t>Experiences (ACEs</a:t>
            </a:r>
            <a:r>
              <a:rPr lang="en-US" dirty="0"/>
              <a:t>) Categories</a:t>
            </a:r>
          </a:p>
        </p:txBody>
      </p:sp>
      <p:sp>
        <p:nvSpPr>
          <p:cNvPr id="5" name="Text Placeholder 4">
            <a:extLst>
              <a:ext uri="{FF2B5EF4-FFF2-40B4-BE49-F238E27FC236}">
                <a16:creationId xmlns:a16="http://schemas.microsoft.com/office/drawing/2014/main" id="{16192BFD-380F-4F07-94F0-C552F346834D}"/>
              </a:ext>
            </a:extLst>
          </p:cNvPr>
          <p:cNvSpPr>
            <a:spLocks noGrp="1"/>
          </p:cNvSpPr>
          <p:nvPr>
            <p:ph type="body" sz="quarter" idx="10"/>
          </p:nvPr>
        </p:nvSpPr>
        <p:spPr/>
        <p:txBody>
          <a:bodyPr/>
          <a:lstStyle/>
          <a:p>
            <a:r>
              <a:rPr lang="en-US" dirty="0"/>
              <a:t>Citation 5</a:t>
            </a:r>
          </a:p>
        </p:txBody>
      </p:sp>
      <p:graphicFrame>
        <p:nvGraphicFramePr>
          <p:cNvPr id="6" name="Table 5">
            <a:extLst>
              <a:ext uri="{FF2B5EF4-FFF2-40B4-BE49-F238E27FC236}">
                <a16:creationId xmlns:a16="http://schemas.microsoft.com/office/drawing/2014/main" id="{6CEB9E49-F87E-4C39-8296-54F64568533B}"/>
              </a:ext>
            </a:extLst>
          </p:cNvPr>
          <p:cNvGraphicFramePr>
            <a:graphicFrameLocks noGrp="1"/>
          </p:cNvGraphicFramePr>
          <p:nvPr>
            <p:extLst>
              <p:ext uri="{D42A27DB-BD31-4B8C-83A1-F6EECF244321}">
                <p14:modId xmlns:p14="http://schemas.microsoft.com/office/powerpoint/2010/main" val="85958031"/>
              </p:ext>
            </p:extLst>
          </p:nvPr>
        </p:nvGraphicFramePr>
        <p:xfrm>
          <a:off x="1380745" y="1959293"/>
          <a:ext cx="8556904" cy="3474720"/>
        </p:xfrm>
        <a:graphic>
          <a:graphicData uri="http://schemas.openxmlformats.org/drawingml/2006/table">
            <a:tbl>
              <a:tblPr firstRow="1" bandRow="1">
                <a:tableStyleId>{C083E6E3-FA7D-4D7B-A595-EF9225AFEA82}</a:tableStyleId>
              </a:tblPr>
              <a:tblGrid>
                <a:gridCol w="2322670">
                  <a:extLst>
                    <a:ext uri="{9D8B030D-6E8A-4147-A177-3AD203B41FA5}">
                      <a16:colId xmlns:a16="http://schemas.microsoft.com/office/drawing/2014/main" val="4082425950"/>
                    </a:ext>
                  </a:extLst>
                </a:gridCol>
                <a:gridCol w="4023196">
                  <a:extLst>
                    <a:ext uri="{9D8B030D-6E8A-4147-A177-3AD203B41FA5}">
                      <a16:colId xmlns:a16="http://schemas.microsoft.com/office/drawing/2014/main" val="14042262"/>
                    </a:ext>
                  </a:extLst>
                </a:gridCol>
                <a:gridCol w="2211038">
                  <a:extLst>
                    <a:ext uri="{9D8B030D-6E8A-4147-A177-3AD203B41FA5}">
                      <a16:colId xmlns:a16="http://schemas.microsoft.com/office/drawing/2014/main" val="20503567"/>
                    </a:ext>
                  </a:extLst>
                </a:gridCol>
              </a:tblGrid>
              <a:tr h="4107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0" dirty="0">
                          <a:latin typeface="+mj-lt"/>
                        </a:rPr>
                        <a:t>Abuse</a:t>
                      </a:r>
                    </a:p>
                  </a:txBody>
                  <a:tcPr>
                    <a:lnT w="1270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r>
                        <a:rPr lang="en-US" sz="2400" b="0" dirty="0">
                          <a:latin typeface="+mj-lt"/>
                        </a:rPr>
                        <a:t>Household Dysfunction</a:t>
                      </a:r>
                    </a:p>
                  </a:txBody>
                  <a:tcPr>
                    <a:lnT w="1270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0" dirty="0">
                          <a:latin typeface="+mj-lt"/>
                        </a:rPr>
                        <a:t>Neglect</a:t>
                      </a:r>
                    </a:p>
                  </a:txBody>
                  <a:tcPr>
                    <a:lnT w="1270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23601133"/>
                  </a:ext>
                </a:extLst>
              </a:tr>
              <a:tr h="405114">
                <a:tc>
                  <a:txBody>
                    <a:bodyPr/>
                    <a:lstStyle/>
                    <a:p>
                      <a:r>
                        <a:rPr lang="en-US" sz="2400" dirty="0"/>
                        <a:t>Emotional	</a:t>
                      </a:r>
                    </a:p>
                  </a:txBody>
                  <a:tcPr>
                    <a:lnR w="12700" cap="flat" cmpd="sng" algn="ctr">
                      <a:solidFill>
                        <a:srgbClr val="FFFFFF"/>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r>
                        <a:rPr lang="en-US" sz="2400" dirty="0"/>
                        <a:t>Mother is treated violently</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r>
                        <a:rPr lang="en-US" sz="2400" dirty="0"/>
                        <a:t>Emotional</a:t>
                      </a:r>
                    </a:p>
                  </a:txBody>
                  <a:tcPr>
                    <a:lnL w="12700" cap="flat" cmpd="sng" algn="ctr">
                      <a:solidFill>
                        <a:srgbClr val="FFFFFF"/>
                      </a:solidFill>
                      <a:prstDash val="solid"/>
                      <a:round/>
                      <a:headEnd type="none" w="med" len="med"/>
                      <a:tailEnd type="none" w="med" len="med"/>
                    </a:lnL>
                    <a:lnT w="38100" cap="flat" cmpd="sng" algn="ctr">
                      <a:solidFill>
                        <a:schemeClr val="accent3"/>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860387429"/>
                  </a:ext>
                </a:extLst>
              </a:tr>
              <a:tr h="410740">
                <a:tc>
                  <a:txBody>
                    <a:bodyPr/>
                    <a:lstStyle/>
                    <a:p>
                      <a:r>
                        <a:rPr lang="en-US" sz="2400" dirty="0"/>
                        <a:t>Physical	</a:t>
                      </a:r>
                    </a:p>
                  </a:txBody>
                  <a:tcPr>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Household substance abuse</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r>
                        <a:rPr lang="en-US" sz="2400" dirty="0"/>
                        <a:t>Physical</a:t>
                      </a:r>
                    </a:p>
                  </a:txBody>
                  <a:tcP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286924362"/>
                  </a:ext>
                </a:extLst>
              </a:tr>
              <a:tr h="410740">
                <a:tc>
                  <a:txBody>
                    <a:bodyPr/>
                    <a:lstStyle/>
                    <a:p>
                      <a:r>
                        <a:rPr lang="en-US" sz="2400" dirty="0"/>
                        <a:t>Sexual	</a:t>
                      </a:r>
                    </a:p>
                  </a:txBody>
                  <a:tcPr>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r>
                        <a:rPr lang="en-US" sz="2400" dirty="0"/>
                        <a:t>Mental illness</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endParaRPr lang="en-US" sz="2400" dirty="0"/>
                    </a:p>
                  </a:txBody>
                  <a:tcP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4096588597"/>
                  </a:ext>
                </a:extLst>
              </a:tr>
              <a:tr h="198912">
                <a:tc>
                  <a:txBody>
                    <a:bodyPr/>
                    <a:lstStyle/>
                    <a:p>
                      <a:endParaRPr lang="en-US" sz="2400" dirty="0"/>
                    </a:p>
                  </a:txBody>
                  <a:tcPr>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r>
                        <a:rPr lang="en-US" sz="2400" dirty="0"/>
                        <a:t>Parental separation or divorce</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endParaRPr lang="en-US" sz="2400" dirty="0"/>
                    </a:p>
                  </a:txBody>
                  <a:tcP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4040466774"/>
                  </a:ext>
                </a:extLst>
              </a:tr>
              <a:tr h="410740">
                <a:tc>
                  <a:txBody>
                    <a:bodyPr/>
                    <a:lstStyle/>
                    <a:p>
                      <a:r>
                        <a:rPr lang="en-US" sz="2400" dirty="0"/>
                        <a:t>8 possible ACEs</a:t>
                      </a:r>
                    </a:p>
                  </a:txBody>
                  <a:tcPr>
                    <a:lnT w="38100" cap="flat" cmpd="sng" algn="ctr">
                      <a:solidFill>
                        <a:schemeClr val="accent3"/>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r>
                        <a:rPr lang="en-US" sz="2400" dirty="0"/>
                        <a:t>9 possible ACEs</a:t>
                      </a:r>
                    </a:p>
                  </a:txBody>
                  <a:tcPr>
                    <a:lnT w="38100" cap="flat" cmpd="sng" algn="ctr">
                      <a:solidFill>
                        <a:schemeClr val="accent3"/>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r>
                        <a:rPr lang="en-US" sz="2400" dirty="0"/>
                        <a:t>2 possible ACEs</a:t>
                      </a:r>
                    </a:p>
                  </a:txBody>
                  <a:tcPr>
                    <a:lnT w="38100" cap="flat" cmpd="sng" algn="ctr">
                      <a:solidFill>
                        <a:schemeClr val="accent3"/>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872421387"/>
                  </a:ext>
                </a:extLst>
              </a:tr>
            </a:tbl>
          </a:graphicData>
        </a:graphic>
      </p:graphicFrame>
    </p:spTree>
    <p:extLst>
      <p:ext uri="{BB962C8B-B14F-4D97-AF65-F5344CB8AC3E}">
        <p14:creationId xmlns:p14="http://schemas.microsoft.com/office/powerpoint/2010/main" val="807113231"/>
      </p:ext>
    </p:extLst>
  </p:cSld>
  <p:clrMapOvr>
    <a:masterClrMapping/>
  </p:clrMapOvr>
</p:sld>
</file>

<file path=ppt/theme/theme1.xml><?xml version="1.0" encoding="utf-8"?>
<a:theme xmlns:a="http://schemas.openxmlformats.org/drawingml/2006/main" name="PresentationLoad">
  <a:themeElements>
    <a:clrScheme name="NCSSLE">
      <a:dk1>
        <a:srgbClr val="595959"/>
      </a:dk1>
      <a:lt1>
        <a:srgbClr val="E6E7E7"/>
      </a:lt1>
      <a:dk2>
        <a:srgbClr val="000000"/>
      </a:dk2>
      <a:lt2>
        <a:srgbClr val="F4F6FA"/>
      </a:lt2>
      <a:accent1>
        <a:srgbClr val="1F5189"/>
      </a:accent1>
      <a:accent2>
        <a:srgbClr val="4A669E"/>
      </a:accent2>
      <a:accent3>
        <a:srgbClr val="D64300"/>
      </a:accent3>
      <a:accent4>
        <a:srgbClr val="8064A2"/>
      </a:accent4>
      <a:accent5>
        <a:srgbClr val="4A669E"/>
      </a:accent5>
      <a:accent6>
        <a:srgbClr val="F79646"/>
      </a:accent6>
      <a:hlink>
        <a:srgbClr val="0D4680"/>
      </a:hlink>
      <a:folHlink>
        <a:srgbClr val="954F72"/>
      </a:folHlink>
    </a:clrScheme>
    <a:fontScheme name="Building Resilience in the Face of Adversity">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PresentationLoad 1">
        <a:dk1>
          <a:srgbClr val="000000"/>
        </a:dk1>
        <a:lt1>
          <a:srgbClr val="FFFFFF"/>
        </a:lt1>
        <a:dk2>
          <a:srgbClr val="004074"/>
        </a:dk2>
        <a:lt2>
          <a:srgbClr val="FEA501"/>
        </a:lt2>
        <a:accent1>
          <a:srgbClr val="0061B2"/>
        </a:accent1>
        <a:accent2>
          <a:srgbClr val="2A79D0"/>
        </a:accent2>
        <a:accent3>
          <a:srgbClr val="FFFFFF"/>
        </a:accent3>
        <a:accent4>
          <a:srgbClr val="000000"/>
        </a:accent4>
        <a:accent5>
          <a:srgbClr val="AAB7D5"/>
        </a:accent5>
        <a:accent6>
          <a:srgbClr val="256DBC"/>
        </a:accent6>
        <a:hlink>
          <a:srgbClr val="69A2E1"/>
        </a:hlink>
        <a:folHlink>
          <a:srgbClr val="9DC2E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proved xmlns="4a655f58-b3af-46f6-9566-769b03b6acab">true</Approved>
    <ResourcePostedtoPortal xmlns="4a655f58-b3af-46f6-9566-769b03b6acab">false</ResourcePostedtoPortal>
    <Annotation xmlns="4a655f58-b3af-46f6-9566-769b03b6acab" xsi:nil="true"/>
    <ResourcePostedtoNCSSLE xmlns="4a655f58-b3af-46f6-9566-769b03b6acab">false</ResourcePostedtoNCSSL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28E0F7D74A89C45BEC8AB888FCD45D2" ma:contentTypeVersion="7" ma:contentTypeDescription="Create a new document." ma:contentTypeScope="" ma:versionID="6f15804c9643a651f0b89fd266843a83">
  <xsd:schema xmlns:xsd="http://www.w3.org/2001/XMLSchema" xmlns:xs="http://www.w3.org/2001/XMLSchema" xmlns:p="http://schemas.microsoft.com/office/2006/metadata/properties" xmlns:ns2="4a655f58-b3af-46f6-9566-769b03b6acab" xmlns:ns3="19b2a78c-78fb-4133-951b-3a05288f622e" targetNamespace="http://schemas.microsoft.com/office/2006/metadata/properties" ma:root="true" ma:fieldsID="4326e842d2d3aa60c5d6fe94f1b437ad" ns2:_="" ns3:_="">
    <xsd:import namespace="4a655f58-b3af-46f6-9566-769b03b6acab"/>
    <xsd:import namespace="19b2a78c-78fb-4133-951b-3a05288f622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element ref="ns2:Annotation" minOccurs="0"/>
                <xsd:element ref="ns2:Approved" minOccurs="0"/>
                <xsd:element ref="ns2:ResourcePostedtoNCSSLE" minOccurs="0"/>
                <xsd:element ref="ns2:ResourcePostedtoPorta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655f58-b3af-46f6-9566-769b03b6ac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Annotation" ma:index="20" nillable="true" ma:displayName="Annotation" ma:internalName="Annotation">
      <xsd:simpleType>
        <xsd:restriction base="dms:Note">
          <xsd:maxLength value="255"/>
        </xsd:restriction>
      </xsd:simpleType>
    </xsd:element>
    <xsd:element name="Approved" ma:index="21" nillable="true" ma:displayName="Approved" ma:default="1" ma:internalName="Approved">
      <xsd:simpleType>
        <xsd:restriction base="dms:Boolean"/>
      </xsd:simpleType>
    </xsd:element>
    <xsd:element name="ResourcePostedtoNCSSLE" ma:index="22" nillable="true" ma:displayName="Resource Posted to NCSSLE" ma:default="0" ma:format="Dropdown" ma:internalName="ResourcePostedtoNCSSLE">
      <xsd:simpleType>
        <xsd:restriction base="dms:Boolean"/>
      </xsd:simpleType>
    </xsd:element>
    <xsd:element name="ResourcePostedtoPortal" ma:index="23" nillable="true" ma:displayName="Resource Posted to Portal" ma:default="0" ma:format="Dropdown" ma:internalName="ResourcePostedtoPortal">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9b2a78c-78fb-4133-951b-3a05288f622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F3E062-320A-473D-A0DC-AED5E4FA01D1}">
  <ds:schemaRefs>
    <ds:schemaRef ds:uri="http://schemas.openxmlformats.org/package/2006/metadata/core-properties"/>
    <ds:schemaRef ds:uri="http://purl.org/dc/elements/1.1/"/>
    <ds:schemaRef ds:uri="http://schemas.microsoft.com/office/infopath/2007/PartnerControls"/>
    <ds:schemaRef ds:uri="http://purl.org/dc/terms/"/>
    <ds:schemaRef ds:uri="4a655f58-b3af-46f6-9566-769b03b6acab"/>
    <ds:schemaRef ds:uri="http://schemas.microsoft.com/office/2006/documentManagement/types"/>
    <ds:schemaRef ds:uri="19b2a78c-78fb-4133-951b-3a05288f622e"/>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0CA09CBF-ECC1-40B2-9812-27B7B9E40B6C}">
  <ds:schemaRefs>
    <ds:schemaRef ds:uri="http://schemas.microsoft.com/sharepoint/v3/contenttype/forms"/>
  </ds:schemaRefs>
</ds:datastoreItem>
</file>

<file path=customXml/itemProps3.xml><?xml version="1.0" encoding="utf-8"?>
<ds:datastoreItem xmlns:ds="http://schemas.openxmlformats.org/officeDocument/2006/customXml" ds:itemID="{612572CD-CA59-41D0-AFCE-16F9F2394C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655f58-b3af-46f6-9566-769b03b6acab"/>
    <ds:schemaRef ds:uri="19b2a78c-78fb-4133-951b-3a05288f62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9346</TotalTime>
  <Words>1012</Words>
  <Application>Microsoft Office PowerPoint</Application>
  <PresentationFormat>Widescreen</PresentationFormat>
  <Paragraphs>208</Paragraphs>
  <Slides>23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 Narrow</vt:lpstr>
      <vt:lpstr>Franklin Gothic Book</vt:lpstr>
      <vt:lpstr>Franklin Gothic Medium</vt:lpstr>
      <vt:lpstr>Franklin Gothic Medium Cond</vt:lpstr>
      <vt:lpstr>Palatino Linotype</vt:lpstr>
      <vt:lpstr>Times New Roman</vt:lpstr>
      <vt:lpstr>Wingdings</vt:lpstr>
      <vt:lpstr>PresentationLoad</vt:lpstr>
      <vt:lpstr>Module 1:   Building Resilience in the Face of Stress</vt:lpstr>
      <vt:lpstr>Modules in This Series</vt:lpstr>
      <vt:lpstr>Jayden’s Story</vt:lpstr>
      <vt:lpstr>Objectives for Module 1</vt:lpstr>
      <vt:lpstr>Definition of Resilience</vt:lpstr>
      <vt:lpstr>Categories of Stress</vt:lpstr>
      <vt:lpstr>Stress and the Brain</vt:lpstr>
      <vt:lpstr>Definition of Trauma</vt:lpstr>
      <vt:lpstr>Adverse Childhood Experiences (ACEs) Categories</vt:lpstr>
      <vt:lpstr>Prevalence of ACEs Among 214,157 Respondents</vt:lpstr>
      <vt:lpstr>Risks from ACEs</vt:lpstr>
      <vt:lpstr>National Stressful Events Survey</vt:lpstr>
      <vt:lpstr>Sources of Student Stress</vt:lpstr>
      <vt:lpstr>Effects of Student Stress</vt:lpstr>
      <vt:lpstr>Umbrella of Safety</vt:lpstr>
      <vt:lpstr>Resilience</vt:lpstr>
      <vt:lpstr>Factor 1: Positive Adult Relationships</vt:lpstr>
      <vt:lpstr>Teacher–Student Relationship</vt:lpstr>
      <vt:lpstr>It Meant More Than I Imagined</vt:lpstr>
      <vt:lpstr>Factor 2: Empowerment</vt:lpstr>
      <vt:lpstr>Factor 3: Adaptive Skills</vt:lpstr>
      <vt:lpstr>Factor 4: Supportive Context</vt:lpstr>
      <vt:lpstr>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Building Resilience in the Face of Stress</dc:title>
  <dc:subject>Building Student Resilience Toolkit</dc:subject>
  <dc:creator>National Center on Safe and Supportive Learning Environments</dc:creator>
  <cp:keywords>National Center on Safe and Supportive Learning Environments, NCSSLE, resilience, students, stress, trauma, adverse childhood experiences, ACEs, effects, safety, adults, teachers, relationships, classroom, empowerment, adaptive skills, supportive context</cp:keywords>
  <dc:description>Copyright: Public domain</dc:description>
  <cp:lastModifiedBy>Andy Peterman, AIR</cp:lastModifiedBy>
  <cp:revision>402</cp:revision>
  <dcterms:created xsi:type="dcterms:W3CDTF">2019-09-27T00:24:27Z</dcterms:created>
  <dcterms:modified xsi:type="dcterms:W3CDTF">2021-03-30T16:48:13Z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0x010100728E0F7D74A89C45BEC8AB888FCD45D2</vt:lpwstr>
  </property>
</Properties>
</file>