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0.xml" ContentType="application/vnd.openxmlformats-officedocument.presentationml.slideMaster+xml"/>
  <Override PartName="/ppt/slideMasters/slideMaster51.xml" ContentType="application/vnd.openxmlformats-officedocument.presentationml.slideMaster+xml"/>
  <Override PartName="/ppt/slideMasters/slideMaster5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19.xml" ContentType="application/vnd.openxmlformats-officedocument.theme+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theme/theme20.xml" ContentType="application/vnd.openxmlformats-officedocument.theme+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theme/theme21.xml" ContentType="application/vnd.openxmlformats-officedocument.theme+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theme/theme22.xml" ContentType="application/vnd.openxmlformats-officedocument.theme+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theme/theme23.xml" ContentType="application/vnd.openxmlformats-officedocument.theme+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24.xml" ContentType="application/vnd.openxmlformats-officedocument.theme+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theme/theme25.xml" ContentType="application/vnd.openxmlformats-officedocument.theme+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theme/theme26.xml" ContentType="application/vnd.openxmlformats-officedocument.theme+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theme/theme27.xml" ContentType="application/vnd.openxmlformats-officedocument.theme+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theme/theme28.xml" ContentType="application/vnd.openxmlformats-officedocument.theme+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theme/theme29.xml" ContentType="application/vnd.openxmlformats-officedocument.theme+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theme/theme30.xml" ContentType="application/vnd.openxmlformats-officedocument.theme+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theme/theme31.xml" ContentType="application/vnd.openxmlformats-officedocument.theme+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theme/theme32.xml" ContentType="application/vnd.openxmlformats-officedocument.theme+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theme/theme33.xml" ContentType="application/vnd.openxmlformats-officedocument.theme+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theme/theme34.xml" ContentType="application/vnd.openxmlformats-officedocument.theme+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theme/theme35.xml" ContentType="application/vnd.openxmlformats-officedocument.theme+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theme/theme36.xml" ContentType="application/vnd.openxmlformats-officedocument.theme+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theme/theme37.xml" ContentType="application/vnd.openxmlformats-officedocument.theme+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theme/theme38.xml" ContentType="application/vnd.openxmlformats-officedocument.theme+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theme/theme39.xml" ContentType="application/vnd.openxmlformats-officedocument.theme+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theme/theme40.xml" ContentType="application/vnd.openxmlformats-officedocument.theme+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theme/theme41.xml" ContentType="application/vnd.openxmlformats-officedocument.theme+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theme/theme42.xml" ContentType="application/vnd.openxmlformats-officedocument.theme+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theme/theme43.xml" ContentType="application/vnd.openxmlformats-officedocument.theme+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theme/theme44.xml" ContentType="application/vnd.openxmlformats-officedocument.theme+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theme/theme45.xml" ContentType="application/vnd.openxmlformats-officedocument.theme+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theme/theme46.xml" ContentType="application/vnd.openxmlformats-officedocument.theme+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theme/theme47.xml" ContentType="application/vnd.openxmlformats-officedocument.theme+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theme/theme48.xml" ContentType="application/vnd.openxmlformats-officedocument.theme+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slideLayouts/slideLayout569.xml" ContentType="application/vnd.openxmlformats-officedocument.presentationml.slideLayout+xml"/>
  <Override PartName="/ppt/slideLayouts/slideLayout570.xml" ContentType="application/vnd.openxmlformats-officedocument.presentationml.slideLayout+xml"/>
  <Override PartName="/ppt/slideLayouts/slideLayout571.xml" ContentType="application/vnd.openxmlformats-officedocument.presentationml.slideLayout+xml"/>
  <Override PartName="/ppt/slideLayouts/slideLayout572.xml" ContentType="application/vnd.openxmlformats-officedocument.presentationml.slideLayout+xml"/>
  <Override PartName="/ppt/slideLayouts/slideLayout573.xml" ContentType="application/vnd.openxmlformats-officedocument.presentationml.slideLayout+xml"/>
  <Override PartName="/ppt/slideLayouts/slideLayout574.xml" ContentType="application/vnd.openxmlformats-officedocument.presentationml.slideLayout+xml"/>
  <Override PartName="/ppt/slideLayouts/slideLayout575.xml" ContentType="application/vnd.openxmlformats-officedocument.presentationml.slideLayout+xml"/>
  <Override PartName="/ppt/slideLayouts/slideLayout576.xml" ContentType="application/vnd.openxmlformats-officedocument.presentationml.slideLayout+xml"/>
  <Override PartName="/ppt/slideLayouts/slideLayout577.xml" ContentType="application/vnd.openxmlformats-officedocument.presentationml.slideLayout+xml"/>
  <Override PartName="/ppt/slideLayouts/slideLayout578.xml" ContentType="application/vnd.openxmlformats-officedocument.presentationml.slideLayout+xml"/>
  <Override PartName="/ppt/slideLayouts/slideLayout579.xml" ContentType="application/vnd.openxmlformats-officedocument.presentationml.slideLayout+xml"/>
  <Override PartName="/ppt/theme/theme49.xml" ContentType="application/vnd.openxmlformats-officedocument.theme+xml"/>
  <Override PartName="/ppt/slideLayouts/slideLayout580.xml" ContentType="application/vnd.openxmlformats-officedocument.presentationml.slideLayout+xml"/>
  <Override PartName="/ppt/slideLayouts/slideLayout581.xml" ContentType="application/vnd.openxmlformats-officedocument.presentationml.slideLayout+xml"/>
  <Override PartName="/ppt/slideLayouts/slideLayout582.xml" ContentType="application/vnd.openxmlformats-officedocument.presentationml.slideLayout+xml"/>
  <Override PartName="/ppt/slideLayouts/slideLayout583.xml" ContentType="application/vnd.openxmlformats-officedocument.presentationml.slideLayout+xml"/>
  <Override PartName="/ppt/slideLayouts/slideLayout584.xml" ContentType="application/vnd.openxmlformats-officedocument.presentationml.slideLayout+xml"/>
  <Override PartName="/ppt/slideLayouts/slideLayout585.xml" ContentType="application/vnd.openxmlformats-officedocument.presentationml.slideLayout+xml"/>
  <Override PartName="/ppt/slideLayouts/slideLayout586.xml" ContentType="application/vnd.openxmlformats-officedocument.presentationml.slideLayout+xml"/>
  <Override PartName="/ppt/slideLayouts/slideLayout587.xml" ContentType="application/vnd.openxmlformats-officedocument.presentationml.slideLayout+xml"/>
  <Override PartName="/ppt/slideLayouts/slideLayout588.xml" ContentType="application/vnd.openxmlformats-officedocument.presentationml.slideLayout+xml"/>
  <Override PartName="/ppt/slideLayouts/slideLayout589.xml" ContentType="application/vnd.openxmlformats-officedocument.presentationml.slideLayout+xml"/>
  <Override PartName="/ppt/slideLayouts/slideLayout590.xml" ContentType="application/vnd.openxmlformats-officedocument.presentationml.slideLayout+xml"/>
  <Override PartName="/ppt/slideLayouts/slideLayout591.xml" ContentType="application/vnd.openxmlformats-officedocument.presentationml.slideLayout+xml"/>
  <Override PartName="/ppt/slideLayouts/slideLayout592.xml" ContentType="application/vnd.openxmlformats-officedocument.presentationml.slideLayout+xml"/>
  <Override PartName="/ppt/theme/theme50.xml" ContentType="application/vnd.openxmlformats-officedocument.theme+xml"/>
  <Override PartName="/ppt/slideLayouts/slideLayout593.xml" ContentType="application/vnd.openxmlformats-officedocument.presentationml.slideLayout+xml"/>
  <Override PartName="/ppt/slideLayouts/slideLayout594.xml" ContentType="application/vnd.openxmlformats-officedocument.presentationml.slideLayout+xml"/>
  <Override PartName="/ppt/slideLayouts/slideLayout595.xml" ContentType="application/vnd.openxmlformats-officedocument.presentationml.slideLayout+xml"/>
  <Override PartName="/ppt/slideLayouts/slideLayout596.xml" ContentType="application/vnd.openxmlformats-officedocument.presentationml.slideLayout+xml"/>
  <Override PartName="/ppt/slideLayouts/slideLayout597.xml" ContentType="application/vnd.openxmlformats-officedocument.presentationml.slideLayout+xml"/>
  <Override PartName="/ppt/slideLayouts/slideLayout598.xml" ContentType="application/vnd.openxmlformats-officedocument.presentationml.slideLayout+xml"/>
  <Override PartName="/ppt/slideLayouts/slideLayout599.xml" ContentType="application/vnd.openxmlformats-officedocument.presentationml.slideLayout+xml"/>
  <Override PartName="/ppt/slideLayouts/slideLayout600.xml" ContentType="application/vnd.openxmlformats-officedocument.presentationml.slideLayout+xml"/>
  <Override PartName="/ppt/slideLayouts/slideLayout601.xml" ContentType="application/vnd.openxmlformats-officedocument.presentationml.slideLayout+xml"/>
  <Override PartName="/ppt/slideLayouts/slideLayout602.xml" ContentType="application/vnd.openxmlformats-officedocument.presentationml.slideLayout+xml"/>
  <Override PartName="/ppt/slideLayouts/slideLayout603.xml" ContentType="application/vnd.openxmlformats-officedocument.presentationml.slideLayout+xml"/>
  <Override PartName="/ppt/theme/theme51.xml" ContentType="application/vnd.openxmlformats-officedocument.theme+xml"/>
  <Override PartName="/ppt/slideLayouts/slideLayout604.xml" ContentType="application/vnd.openxmlformats-officedocument.presentationml.slideLayout+xml"/>
  <Override PartName="/ppt/slideLayouts/slideLayout605.xml" ContentType="application/vnd.openxmlformats-officedocument.presentationml.slideLayout+xml"/>
  <Override PartName="/ppt/slideLayouts/slideLayout606.xml" ContentType="application/vnd.openxmlformats-officedocument.presentationml.slideLayout+xml"/>
  <Override PartName="/ppt/slideLayouts/slideLayout607.xml" ContentType="application/vnd.openxmlformats-officedocument.presentationml.slideLayout+xml"/>
  <Override PartName="/ppt/slideLayouts/slideLayout608.xml" ContentType="application/vnd.openxmlformats-officedocument.presentationml.slideLayout+xml"/>
  <Override PartName="/ppt/slideLayouts/slideLayout609.xml" ContentType="application/vnd.openxmlformats-officedocument.presentationml.slideLayout+xml"/>
  <Override PartName="/ppt/slideLayouts/slideLayout610.xml" ContentType="application/vnd.openxmlformats-officedocument.presentationml.slideLayout+xml"/>
  <Override PartName="/ppt/slideLayouts/slideLayout611.xml" ContentType="application/vnd.openxmlformats-officedocument.presentationml.slideLayout+xml"/>
  <Override PartName="/ppt/slideLayouts/slideLayout612.xml" ContentType="application/vnd.openxmlformats-officedocument.presentationml.slideLayout+xml"/>
  <Override PartName="/ppt/slideLayouts/slideLayout613.xml" ContentType="application/vnd.openxmlformats-officedocument.presentationml.slideLayout+xml"/>
  <Override PartName="/ppt/slideLayouts/slideLayout614.xml" ContentType="application/vnd.openxmlformats-officedocument.presentationml.slideLayout+xml"/>
  <Override PartName="/ppt/theme/theme52.xml" ContentType="application/vnd.openxmlformats-officedocument.theme+xml"/>
  <Override PartName="/ppt/theme/theme53.xml" ContentType="application/vnd.openxmlformats-officedocument.theme+xml"/>
  <Override PartName="/ppt/theme/theme5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2" r:id="rId1"/>
    <p:sldMasterId id="2147483653" r:id="rId2"/>
    <p:sldMasterId id="2147483654" r:id="rId3"/>
    <p:sldMasterId id="2147483655" r:id="rId4"/>
    <p:sldMasterId id="2147483656" r:id="rId5"/>
    <p:sldMasterId id="2147483657" r:id="rId6"/>
    <p:sldMasterId id="2147483658" r:id="rId7"/>
    <p:sldMasterId id="2147483659" r:id="rId8"/>
    <p:sldMasterId id="2147483660" r:id="rId9"/>
    <p:sldMasterId id="2147483661" r:id="rId10"/>
    <p:sldMasterId id="2147483662" r:id="rId11"/>
    <p:sldMasterId id="2147483663" r:id="rId12"/>
    <p:sldMasterId id="2147483664" r:id="rId13"/>
    <p:sldMasterId id="2147483665" r:id="rId14"/>
    <p:sldMasterId id="2147483666" r:id="rId15"/>
    <p:sldMasterId id="2147483667" r:id="rId16"/>
    <p:sldMasterId id="2147483668" r:id="rId17"/>
    <p:sldMasterId id="2147483669" r:id="rId18"/>
    <p:sldMasterId id="2147483670" r:id="rId19"/>
    <p:sldMasterId id="2147483671" r:id="rId20"/>
    <p:sldMasterId id="2147483672" r:id="rId21"/>
    <p:sldMasterId id="2147483673" r:id="rId22"/>
    <p:sldMasterId id="2147483674" r:id="rId23"/>
    <p:sldMasterId id="2147483675" r:id="rId24"/>
    <p:sldMasterId id="2147483676" r:id="rId25"/>
    <p:sldMasterId id="2147483677" r:id="rId26"/>
    <p:sldMasterId id="2147483986" r:id="rId27"/>
    <p:sldMasterId id="2147484027" r:id="rId28"/>
    <p:sldMasterId id="2147484054" r:id="rId29"/>
    <p:sldMasterId id="2147484233" r:id="rId30"/>
    <p:sldMasterId id="2147484246" r:id="rId31"/>
    <p:sldMasterId id="2147484259" r:id="rId32"/>
    <p:sldMasterId id="2147484274" r:id="rId33"/>
    <p:sldMasterId id="2147484287" r:id="rId34"/>
    <p:sldMasterId id="2147484300" r:id="rId35"/>
    <p:sldMasterId id="2147484313" r:id="rId36"/>
    <p:sldMasterId id="2147484329" r:id="rId37"/>
    <p:sldMasterId id="2147484344" r:id="rId38"/>
    <p:sldMasterId id="2147484359" r:id="rId39"/>
    <p:sldMasterId id="2147484374" r:id="rId40"/>
    <p:sldMasterId id="2147484389" r:id="rId41"/>
    <p:sldMasterId id="2147484402" r:id="rId42"/>
    <p:sldMasterId id="2147484417" r:id="rId43"/>
    <p:sldMasterId id="2147484432" r:id="rId44"/>
    <p:sldMasterId id="2147484445" r:id="rId45"/>
    <p:sldMasterId id="2147484458" r:id="rId46"/>
    <p:sldMasterId id="2147484471" r:id="rId47"/>
    <p:sldMasterId id="2147484484" r:id="rId48"/>
    <p:sldMasterId id="2147484499" r:id="rId49"/>
    <p:sldMasterId id="2147484515" r:id="rId50"/>
    <p:sldMasterId id="2147484543" r:id="rId51"/>
    <p:sldMasterId id="2147484555" r:id="rId52"/>
  </p:sldMasterIdLst>
  <p:notesMasterIdLst>
    <p:notesMasterId r:id="rId112"/>
  </p:notesMasterIdLst>
  <p:handoutMasterIdLst>
    <p:handoutMasterId r:id="rId113"/>
  </p:handoutMasterIdLst>
  <p:sldIdLst>
    <p:sldId id="1765" r:id="rId53"/>
    <p:sldId id="1757" r:id="rId54"/>
    <p:sldId id="1664" r:id="rId55"/>
    <p:sldId id="1670" r:id="rId56"/>
    <p:sldId id="1813" r:id="rId57"/>
    <p:sldId id="1814" r:id="rId58"/>
    <p:sldId id="1815" r:id="rId59"/>
    <p:sldId id="1736" r:id="rId60"/>
    <p:sldId id="1841" r:id="rId61"/>
    <p:sldId id="1766" r:id="rId62"/>
    <p:sldId id="1767" r:id="rId63"/>
    <p:sldId id="1770" r:id="rId64"/>
    <p:sldId id="1842" r:id="rId65"/>
    <p:sldId id="1743" r:id="rId66"/>
    <p:sldId id="1844" r:id="rId67"/>
    <p:sldId id="1763" r:id="rId68"/>
    <p:sldId id="1730" r:id="rId69"/>
    <p:sldId id="1679" r:id="rId70"/>
    <p:sldId id="1838" r:id="rId71"/>
    <p:sldId id="1741" r:id="rId72"/>
    <p:sldId id="1744" r:id="rId73"/>
    <p:sldId id="1774" r:id="rId74"/>
    <p:sldId id="1822" r:id="rId75"/>
    <p:sldId id="1823" r:id="rId76"/>
    <p:sldId id="1824" r:id="rId77"/>
    <p:sldId id="1692" r:id="rId78"/>
    <p:sldId id="1695" r:id="rId79"/>
    <p:sldId id="1827" r:id="rId80"/>
    <p:sldId id="1804" r:id="rId81"/>
    <p:sldId id="1666" r:id="rId82"/>
    <p:sldId id="1798" r:id="rId83"/>
    <p:sldId id="1840" r:id="rId84"/>
    <p:sldId id="1799" r:id="rId85"/>
    <p:sldId id="1703" r:id="rId86"/>
    <p:sldId id="1829" r:id="rId87"/>
    <p:sldId id="1797" r:id="rId88"/>
    <p:sldId id="1800" r:id="rId89"/>
    <p:sldId id="1801" r:id="rId90"/>
    <p:sldId id="1802" r:id="rId91"/>
    <p:sldId id="1778" r:id="rId92"/>
    <p:sldId id="1843" r:id="rId93"/>
    <p:sldId id="1837" r:id="rId94"/>
    <p:sldId id="1819" r:id="rId95"/>
    <p:sldId id="1812" r:id="rId96"/>
    <p:sldId id="1830" r:id="rId97"/>
    <p:sldId id="1831" r:id="rId98"/>
    <p:sldId id="1833" r:id="rId99"/>
    <p:sldId id="1834" r:id="rId100"/>
    <p:sldId id="1832" r:id="rId101"/>
    <p:sldId id="1835" r:id="rId102"/>
    <p:sldId id="1722" r:id="rId103"/>
    <p:sldId id="1839" r:id="rId104"/>
    <p:sldId id="1806" r:id="rId105"/>
    <p:sldId id="1667" r:id="rId106"/>
    <p:sldId id="1731" r:id="rId107"/>
    <p:sldId id="1820" r:id="rId108"/>
    <p:sldId id="1758" r:id="rId109"/>
    <p:sldId id="1520" r:id="rId110"/>
    <p:sldId id="1821" r:id="rId111"/>
  </p:sldIdLst>
  <p:sldSz cx="9144000" cy="6858000" type="screen4x3"/>
  <p:notesSz cx="7010400" cy="9296400"/>
  <p:defaultTextStyle>
    <a:defPPr>
      <a:defRPr lang="en-US"/>
    </a:defPPr>
    <a:lvl1pPr algn="l" rtl="0" fontAlgn="base">
      <a:spcBef>
        <a:spcPct val="0"/>
      </a:spcBef>
      <a:spcAft>
        <a:spcPct val="0"/>
      </a:spcAft>
      <a:defRPr kern="1200">
        <a:solidFill>
          <a:srgbClr val="FFFFFF"/>
        </a:solidFill>
        <a:latin typeface="Arial" charset="0"/>
        <a:ea typeface="ヒラギノ角ゴ ProN W3"/>
        <a:cs typeface="ヒラギノ角ゴ ProN W3"/>
        <a:sym typeface="Arial" charset="0"/>
      </a:defRPr>
    </a:lvl1pPr>
    <a:lvl2pPr marL="457200" algn="l" rtl="0" fontAlgn="base">
      <a:spcBef>
        <a:spcPct val="0"/>
      </a:spcBef>
      <a:spcAft>
        <a:spcPct val="0"/>
      </a:spcAft>
      <a:defRPr kern="1200">
        <a:solidFill>
          <a:srgbClr val="FFFFFF"/>
        </a:solidFill>
        <a:latin typeface="Arial" charset="0"/>
        <a:ea typeface="ヒラギノ角ゴ ProN W3"/>
        <a:cs typeface="ヒラギノ角ゴ ProN W3"/>
        <a:sym typeface="Arial" charset="0"/>
      </a:defRPr>
    </a:lvl2pPr>
    <a:lvl3pPr marL="914400" algn="l" rtl="0" fontAlgn="base">
      <a:spcBef>
        <a:spcPct val="0"/>
      </a:spcBef>
      <a:spcAft>
        <a:spcPct val="0"/>
      </a:spcAft>
      <a:defRPr kern="1200">
        <a:solidFill>
          <a:srgbClr val="FFFFFF"/>
        </a:solidFill>
        <a:latin typeface="Arial" charset="0"/>
        <a:ea typeface="ヒラギノ角ゴ ProN W3"/>
        <a:cs typeface="ヒラギノ角ゴ ProN W3"/>
        <a:sym typeface="Arial" charset="0"/>
      </a:defRPr>
    </a:lvl3pPr>
    <a:lvl4pPr marL="1371600" algn="l" rtl="0" fontAlgn="base">
      <a:spcBef>
        <a:spcPct val="0"/>
      </a:spcBef>
      <a:spcAft>
        <a:spcPct val="0"/>
      </a:spcAft>
      <a:defRPr kern="1200">
        <a:solidFill>
          <a:srgbClr val="FFFFFF"/>
        </a:solidFill>
        <a:latin typeface="Arial" charset="0"/>
        <a:ea typeface="ヒラギノ角ゴ ProN W3"/>
        <a:cs typeface="ヒラギノ角ゴ ProN W3"/>
        <a:sym typeface="Arial" charset="0"/>
      </a:defRPr>
    </a:lvl4pPr>
    <a:lvl5pPr marL="1828800" algn="l" rtl="0" fontAlgn="base">
      <a:spcBef>
        <a:spcPct val="0"/>
      </a:spcBef>
      <a:spcAft>
        <a:spcPct val="0"/>
      </a:spcAft>
      <a:defRPr kern="1200">
        <a:solidFill>
          <a:srgbClr val="FFFFFF"/>
        </a:solidFill>
        <a:latin typeface="Arial" charset="0"/>
        <a:ea typeface="ヒラギノ角ゴ ProN W3"/>
        <a:cs typeface="ヒラギノ角ゴ ProN W3"/>
        <a:sym typeface="Arial" charset="0"/>
      </a:defRPr>
    </a:lvl5pPr>
    <a:lvl6pPr marL="2286000" algn="l" defTabSz="914400" rtl="0" eaLnBrk="1" latinLnBrk="0" hangingPunct="1">
      <a:defRPr kern="1200">
        <a:solidFill>
          <a:srgbClr val="FFFFFF"/>
        </a:solidFill>
        <a:latin typeface="Arial" charset="0"/>
        <a:ea typeface="ヒラギノ角ゴ ProN W3"/>
        <a:cs typeface="ヒラギノ角ゴ ProN W3"/>
        <a:sym typeface="Arial" charset="0"/>
      </a:defRPr>
    </a:lvl6pPr>
    <a:lvl7pPr marL="2743200" algn="l" defTabSz="914400" rtl="0" eaLnBrk="1" latinLnBrk="0" hangingPunct="1">
      <a:defRPr kern="1200">
        <a:solidFill>
          <a:srgbClr val="FFFFFF"/>
        </a:solidFill>
        <a:latin typeface="Arial" charset="0"/>
        <a:ea typeface="ヒラギノ角ゴ ProN W3"/>
        <a:cs typeface="ヒラギノ角ゴ ProN W3"/>
        <a:sym typeface="Arial" charset="0"/>
      </a:defRPr>
    </a:lvl7pPr>
    <a:lvl8pPr marL="3200400" algn="l" defTabSz="914400" rtl="0" eaLnBrk="1" latinLnBrk="0" hangingPunct="1">
      <a:defRPr kern="1200">
        <a:solidFill>
          <a:srgbClr val="FFFFFF"/>
        </a:solidFill>
        <a:latin typeface="Arial" charset="0"/>
        <a:ea typeface="ヒラギノ角ゴ ProN W3"/>
        <a:cs typeface="ヒラギノ角ゴ ProN W3"/>
        <a:sym typeface="Arial" charset="0"/>
      </a:defRPr>
    </a:lvl8pPr>
    <a:lvl9pPr marL="3657600" algn="l" defTabSz="914400" rtl="0" eaLnBrk="1" latinLnBrk="0" hangingPunct="1">
      <a:defRPr kern="1200">
        <a:solidFill>
          <a:srgbClr val="FFFFFF"/>
        </a:solidFill>
        <a:latin typeface="Arial" charset="0"/>
        <a:ea typeface="ヒラギノ角ゴ ProN W3"/>
        <a:cs typeface="ヒラギノ角ゴ ProN W3"/>
        <a:sym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tinez, Ken" initials="MK" lastIdx="7" clrIdx="0"/>
  <p:cmAuthor id="1" name="Williamson, Sandra (Keenan)" initials="WS(" lastIdx="8" clrIdx="1"/>
  <p:cmAuthor id="2" name="Guarino, Kathleen" initials="" lastIdx="0" clrIdx="2"/>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clrMru>
    <a:srgbClr val="8F1E63"/>
    <a:srgbClr val="FFFF00"/>
    <a:srgbClr val="FF9900"/>
    <a:srgbClr val="FFCC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507" autoAdjust="0"/>
  </p:normalViewPr>
  <p:slideViewPr>
    <p:cSldViewPr>
      <p:cViewPr>
        <p:scale>
          <a:sx n="60" d="100"/>
          <a:sy n="60" d="100"/>
        </p:scale>
        <p:origin x="-2264" y="-400"/>
      </p:cViewPr>
      <p:guideLst>
        <p:guide orient="horz" pos="2160"/>
        <p:guide pos="2880"/>
      </p:guideLst>
    </p:cSldViewPr>
  </p:slideViewPr>
  <p:notesTextViewPr>
    <p:cViewPr>
      <p:scale>
        <a:sx n="100" d="100"/>
        <a:sy n="100" d="100"/>
      </p:scale>
      <p:origin x="0" y="608"/>
    </p:cViewPr>
  </p:notesText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Master" Target="slideMasters/slideMaster15.xml"/><Relationship Id="rId16" Type="http://schemas.openxmlformats.org/officeDocument/2006/relationships/slideMaster" Target="slideMasters/slideMaster16.xml"/><Relationship Id="rId17" Type="http://schemas.openxmlformats.org/officeDocument/2006/relationships/slideMaster" Target="slideMasters/slideMaster17.xml"/><Relationship Id="rId18" Type="http://schemas.openxmlformats.org/officeDocument/2006/relationships/slideMaster" Target="slideMasters/slideMaster18.xml"/><Relationship Id="rId19" Type="http://schemas.openxmlformats.org/officeDocument/2006/relationships/slideMaster" Target="slideMasters/slideMaster19.xml"/><Relationship Id="rId60" Type="http://schemas.openxmlformats.org/officeDocument/2006/relationships/slide" Target="slides/slide8.xml"/><Relationship Id="rId61" Type="http://schemas.openxmlformats.org/officeDocument/2006/relationships/slide" Target="slides/slide9.xml"/><Relationship Id="rId62" Type="http://schemas.openxmlformats.org/officeDocument/2006/relationships/slide" Target="slides/slide10.xml"/><Relationship Id="rId63" Type="http://schemas.openxmlformats.org/officeDocument/2006/relationships/slide" Target="slides/slide11.xml"/><Relationship Id="rId64" Type="http://schemas.openxmlformats.org/officeDocument/2006/relationships/slide" Target="slides/slide12.xml"/><Relationship Id="rId65" Type="http://schemas.openxmlformats.org/officeDocument/2006/relationships/slide" Target="slides/slide13.xml"/><Relationship Id="rId66" Type="http://schemas.openxmlformats.org/officeDocument/2006/relationships/slide" Target="slides/slide14.xml"/><Relationship Id="rId67" Type="http://schemas.openxmlformats.org/officeDocument/2006/relationships/slide" Target="slides/slide15.xml"/><Relationship Id="rId68" Type="http://schemas.openxmlformats.org/officeDocument/2006/relationships/slide" Target="slides/slide16.xml"/><Relationship Id="rId69" Type="http://schemas.openxmlformats.org/officeDocument/2006/relationships/slide" Target="slides/slide17.xml"/><Relationship Id="rId40" Type="http://schemas.openxmlformats.org/officeDocument/2006/relationships/slideMaster" Target="slideMasters/slideMaster40.xml"/><Relationship Id="rId41" Type="http://schemas.openxmlformats.org/officeDocument/2006/relationships/slideMaster" Target="slideMasters/slideMaster41.xml"/><Relationship Id="rId42" Type="http://schemas.openxmlformats.org/officeDocument/2006/relationships/slideMaster" Target="slideMasters/slideMaster42.xml"/><Relationship Id="rId90" Type="http://schemas.openxmlformats.org/officeDocument/2006/relationships/slide" Target="slides/slide38.xml"/><Relationship Id="rId91" Type="http://schemas.openxmlformats.org/officeDocument/2006/relationships/slide" Target="slides/slide39.xml"/><Relationship Id="rId92" Type="http://schemas.openxmlformats.org/officeDocument/2006/relationships/slide" Target="slides/slide40.xml"/><Relationship Id="rId93" Type="http://schemas.openxmlformats.org/officeDocument/2006/relationships/slide" Target="slides/slide41.xml"/><Relationship Id="rId94" Type="http://schemas.openxmlformats.org/officeDocument/2006/relationships/slide" Target="slides/slide42.xml"/><Relationship Id="rId95" Type="http://schemas.openxmlformats.org/officeDocument/2006/relationships/slide" Target="slides/slide43.xml"/><Relationship Id="rId96" Type="http://schemas.openxmlformats.org/officeDocument/2006/relationships/slide" Target="slides/slide44.xml"/><Relationship Id="rId101" Type="http://schemas.openxmlformats.org/officeDocument/2006/relationships/slide" Target="slides/slide49.xml"/><Relationship Id="rId102" Type="http://schemas.openxmlformats.org/officeDocument/2006/relationships/slide" Target="slides/slide50.xml"/><Relationship Id="rId103" Type="http://schemas.openxmlformats.org/officeDocument/2006/relationships/slide" Target="slides/slide51.xml"/><Relationship Id="rId104" Type="http://schemas.openxmlformats.org/officeDocument/2006/relationships/slide" Target="slides/slide52.xml"/><Relationship Id="rId105" Type="http://schemas.openxmlformats.org/officeDocument/2006/relationships/slide" Target="slides/slide53.xml"/><Relationship Id="rId106" Type="http://schemas.openxmlformats.org/officeDocument/2006/relationships/slide" Target="slides/slide54.xml"/><Relationship Id="rId107" Type="http://schemas.openxmlformats.org/officeDocument/2006/relationships/slide" Target="slides/slide55.xml"/><Relationship Id="rId108" Type="http://schemas.openxmlformats.org/officeDocument/2006/relationships/slide" Target="slides/slide56.xml"/><Relationship Id="rId109" Type="http://schemas.openxmlformats.org/officeDocument/2006/relationships/slide" Target="slides/slide57.xml"/><Relationship Id="rId97" Type="http://schemas.openxmlformats.org/officeDocument/2006/relationships/slide" Target="slides/slide45.xml"/><Relationship Id="rId98" Type="http://schemas.openxmlformats.org/officeDocument/2006/relationships/slide" Target="slides/slide46.xml"/><Relationship Id="rId99" Type="http://schemas.openxmlformats.org/officeDocument/2006/relationships/slide" Target="slides/slide47.xml"/><Relationship Id="rId43" Type="http://schemas.openxmlformats.org/officeDocument/2006/relationships/slideMaster" Target="slideMasters/slideMaster43.xml"/><Relationship Id="rId44" Type="http://schemas.openxmlformats.org/officeDocument/2006/relationships/slideMaster" Target="slideMasters/slideMaster44.xml"/><Relationship Id="rId45" Type="http://schemas.openxmlformats.org/officeDocument/2006/relationships/slideMaster" Target="slideMasters/slideMaster45.xml"/><Relationship Id="rId46" Type="http://schemas.openxmlformats.org/officeDocument/2006/relationships/slideMaster" Target="slideMasters/slideMaster46.xml"/><Relationship Id="rId47" Type="http://schemas.openxmlformats.org/officeDocument/2006/relationships/slideMaster" Target="slideMasters/slideMaster47.xml"/><Relationship Id="rId48" Type="http://schemas.openxmlformats.org/officeDocument/2006/relationships/slideMaster" Target="slideMasters/slideMaster48.xml"/><Relationship Id="rId49" Type="http://schemas.openxmlformats.org/officeDocument/2006/relationships/slideMaster" Target="slideMasters/slideMaster49.xml"/><Relationship Id="rId100" Type="http://schemas.openxmlformats.org/officeDocument/2006/relationships/slide" Target="slides/slide48.xml"/><Relationship Id="rId20" Type="http://schemas.openxmlformats.org/officeDocument/2006/relationships/slideMaster" Target="slideMasters/slideMaster20.xml"/><Relationship Id="rId21" Type="http://schemas.openxmlformats.org/officeDocument/2006/relationships/slideMaster" Target="slideMasters/slideMaster21.xml"/><Relationship Id="rId22" Type="http://schemas.openxmlformats.org/officeDocument/2006/relationships/slideMaster" Target="slideMasters/slideMaster22.xml"/><Relationship Id="rId70" Type="http://schemas.openxmlformats.org/officeDocument/2006/relationships/slide" Target="slides/slide18.xml"/><Relationship Id="rId71" Type="http://schemas.openxmlformats.org/officeDocument/2006/relationships/slide" Target="slides/slide19.xml"/><Relationship Id="rId72" Type="http://schemas.openxmlformats.org/officeDocument/2006/relationships/slide" Target="slides/slide20.xml"/><Relationship Id="rId73" Type="http://schemas.openxmlformats.org/officeDocument/2006/relationships/slide" Target="slides/slide21.xml"/><Relationship Id="rId74" Type="http://schemas.openxmlformats.org/officeDocument/2006/relationships/slide" Target="slides/slide22.xml"/><Relationship Id="rId75" Type="http://schemas.openxmlformats.org/officeDocument/2006/relationships/slide" Target="slides/slide23.xml"/><Relationship Id="rId76" Type="http://schemas.openxmlformats.org/officeDocument/2006/relationships/slide" Target="slides/slide24.xml"/><Relationship Id="rId77" Type="http://schemas.openxmlformats.org/officeDocument/2006/relationships/slide" Target="slides/slide25.xml"/><Relationship Id="rId78" Type="http://schemas.openxmlformats.org/officeDocument/2006/relationships/slide" Target="slides/slide26.xml"/><Relationship Id="rId79" Type="http://schemas.openxmlformats.org/officeDocument/2006/relationships/slide" Target="slides/slide27.xml"/><Relationship Id="rId23" Type="http://schemas.openxmlformats.org/officeDocument/2006/relationships/slideMaster" Target="slideMasters/slideMaster23.xml"/><Relationship Id="rId24" Type="http://schemas.openxmlformats.org/officeDocument/2006/relationships/slideMaster" Target="slideMasters/slideMaster24.xml"/><Relationship Id="rId25" Type="http://schemas.openxmlformats.org/officeDocument/2006/relationships/slideMaster" Target="slideMasters/slideMaster25.xml"/><Relationship Id="rId26" Type="http://schemas.openxmlformats.org/officeDocument/2006/relationships/slideMaster" Target="slideMasters/slideMaster26.xml"/><Relationship Id="rId27" Type="http://schemas.openxmlformats.org/officeDocument/2006/relationships/slideMaster" Target="slideMasters/slideMaster27.xml"/><Relationship Id="rId28" Type="http://schemas.openxmlformats.org/officeDocument/2006/relationships/slideMaster" Target="slideMasters/slideMaster28.xml"/><Relationship Id="rId29" Type="http://schemas.openxmlformats.org/officeDocument/2006/relationships/slideMaster" Target="slideMasters/slideMaster29.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50" Type="http://schemas.openxmlformats.org/officeDocument/2006/relationships/slideMaster" Target="slideMasters/slideMaster50.xml"/><Relationship Id="rId51" Type="http://schemas.openxmlformats.org/officeDocument/2006/relationships/slideMaster" Target="slideMasters/slideMaster51.xml"/><Relationship Id="rId52" Type="http://schemas.openxmlformats.org/officeDocument/2006/relationships/slideMaster" Target="slideMasters/slideMaster52.xml"/><Relationship Id="rId53" Type="http://schemas.openxmlformats.org/officeDocument/2006/relationships/slide" Target="slides/slide1.xml"/><Relationship Id="rId54" Type="http://schemas.openxmlformats.org/officeDocument/2006/relationships/slide" Target="slides/slide2.xml"/><Relationship Id="rId55" Type="http://schemas.openxmlformats.org/officeDocument/2006/relationships/slide" Target="slides/slide3.xml"/><Relationship Id="rId56" Type="http://schemas.openxmlformats.org/officeDocument/2006/relationships/slide" Target="slides/slide4.xml"/><Relationship Id="rId57" Type="http://schemas.openxmlformats.org/officeDocument/2006/relationships/slide" Target="slides/slide5.xml"/><Relationship Id="rId58" Type="http://schemas.openxmlformats.org/officeDocument/2006/relationships/slide" Target="slides/slide6.xml"/><Relationship Id="rId59" Type="http://schemas.openxmlformats.org/officeDocument/2006/relationships/slide" Target="slides/slide7.xml"/><Relationship Id="rId110" Type="http://schemas.openxmlformats.org/officeDocument/2006/relationships/slide" Target="slides/slide58.xml"/><Relationship Id="rId111" Type="http://schemas.openxmlformats.org/officeDocument/2006/relationships/slide" Target="slides/slide59.xml"/><Relationship Id="rId112" Type="http://schemas.openxmlformats.org/officeDocument/2006/relationships/notesMaster" Target="notesMasters/notesMaster1.xml"/><Relationship Id="rId113" Type="http://schemas.openxmlformats.org/officeDocument/2006/relationships/handoutMaster" Target="handoutMasters/handoutMaster1.xml"/><Relationship Id="rId114" Type="http://schemas.openxmlformats.org/officeDocument/2006/relationships/printerSettings" Target="printerSettings/printerSettings1.bin"/><Relationship Id="rId115" Type="http://schemas.openxmlformats.org/officeDocument/2006/relationships/commentAuthors" Target="commentAuthors.xml"/><Relationship Id="rId116" Type="http://schemas.openxmlformats.org/officeDocument/2006/relationships/presProps" Target="presProps.xml"/><Relationship Id="rId117" Type="http://schemas.openxmlformats.org/officeDocument/2006/relationships/viewProps" Target="viewProps.xml"/><Relationship Id="rId118" Type="http://schemas.openxmlformats.org/officeDocument/2006/relationships/theme" Target="theme/theme1.xml"/><Relationship Id="rId119" Type="http://schemas.openxmlformats.org/officeDocument/2006/relationships/tableStyles" Target="tableStyles.xml"/><Relationship Id="rId30" Type="http://schemas.openxmlformats.org/officeDocument/2006/relationships/slideMaster" Target="slideMasters/slideMaster30.xml"/><Relationship Id="rId31" Type="http://schemas.openxmlformats.org/officeDocument/2006/relationships/slideMaster" Target="slideMasters/slideMaster31.xml"/><Relationship Id="rId32" Type="http://schemas.openxmlformats.org/officeDocument/2006/relationships/slideMaster" Target="slideMasters/slideMaster32.xml"/><Relationship Id="rId33" Type="http://schemas.openxmlformats.org/officeDocument/2006/relationships/slideMaster" Target="slideMasters/slideMaster33.xml"/><Relationship Id="rId34" Type="http://schemas.openxmlformats.org/officeDocument/2006/relationships/slideMaster" Target="slideMasters/slideMaster34.xml"/><Relationship Id="rId35" Type="http://schemas.openxmlformats.org/officeDocument/2006/relationships/slideMaster" Target="slideMasters/slideMaster35.xml"/><Relationship Id="rId36" Type="http://schemas.openxmlformats.org/officeDocument/2006/relationships/slideMaster" Target="slideMasters/slideMaster36.xml"/><Relationship Id="rId37" Type="http://schemas.openxmlformats.org/officeDocument/2006/relationships/slideMaster" Target="slideMasters/slideMaster37.xml"/><Relationship Id="rId38" Type="http://schemas.openxmlformats.org/officeDocument/2006/relationships/slideMaster" Target="slideMasters/slideMaster38.xml"/><Relationship Id="rId39" Type="http://schemas.openxmlformats.org/officeDocument/2006/relationships/slideMaster" Target="slideMasters/slideMaster39.xml"/><Relationship Id="rId80" Type="http://schemas.openxmlformats.org/officeDocument/2006/relationships/slide" Target="slides/slide28.xml"/><Relationship Id="rId81" Type="http://schemas.openxmlformats.org/officeDocument/2006/relationships/slide" Target="slides/slide29.xml"/><Relationship Id="rId82" Type="http://schemas.openxmlformats.org/officeDocument/2006/relationships/slide" Target="slides/slide30.xml"/><Relationship Id="rId83" Type="http://schemas.openxmlformats.org/officeDocument/2006/relationships/slide" Target="slides/slide31.xml"/><Relationship Id="rId84" Type="http://schemas.openxmlformats.org/officeDocument/2006/relationships/slide" Target="slides/slide32.xml"/><Relationship Id="rId85" Type="http://schemas.openxmlformats.org/officeDocument/2006/relationships/slide" Target="slides/slide33.xml"/><Relationship Id="rId86" Type="http://schemas.openxmlformats.org/officeDocument/2006/relationships/slide" Target="slides/slide34.xml"/><Relationship Id="rId87" Type="http://schemas.openxmlformats.org/officeDocument/2006/relationships/slide" Target="slides/slide35.xml"/><Relationship Id="rId88" Type="http://schemas.openxmlformats.org/officeDocument/2006/relationships/slide" Target="slides/slide36.xml"/><Relationship Id="rId89"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C871396D-1C84-4120-A474-8837AF3D960F}" type="datetimeFigureOut">
              <a:rPr lang="en-US" smtClean="0"/>
              <a:t>8/16/15</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9C757A52-FD98-42EF-B3D8-64DAC4AF2BB0}" type="slidenum">
              <a:rPr lang="en-US" smtClean="0"/>
              <a:t>‹#›</a:t>
            </a:fld>
            <a:endParaRPr lang="en-US"/>
          </a:p>
        </p:txBody>
      </p:sp>
    </p:spTree>
    <p:extLst>
      <p:ext uri="{BB962C8B-B14F-4D97-AF65-F5344CB8AC3E}">
        <p14:creationId xmlns:p14="http://schemas.microsoft.com/office/powerpoint/2010/main" val="39646736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6226"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2446" tIns="46223" rIns="92446" bIns="46223" numCol="1" anchor="t" anchorCtr="0" compatLnSpc="1">
            <a:prstTxWarp prst="textNoShape">
              <a:avLst/>
            </a:prstTxWarp>
          </a:bodyPr>
          <a:lstStyle>
            <a:lvl1pPr defTabSz="923925" eaLnBrk="0" hangingPunct="0">
              <a:defRPr sz="1200">
                <a:ea typeface="ヒラギノ角ゴ ProN W3" pitchFamily="-107" charset="-128"/>
                <a:cs typeface="+mn-cs"/>
              </a:defRPr>
            </a:lvl1pPr>
          </a:lstStyle>
          <a:p>
            <a:pPr>
              <a:defRPr/>
            </a:pPr>
            <a:endParaRPr lang="en-US"/>
          </a:p>
        </p:txBody>
      </p:sp>
      <p:sp>
        <p:nvSpPr>
          <p:cNvPr id="436227"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2446" tIns="46223" rIns="92446" bIns="46223" numCol="1" anchor="t" anchorCtr="0" compatLnSpc="1">
            <a:prstTxWarp prst="textNoShape">
              <a:avLst/>
            </a:prstTxWarp>
          </a:bodyPr>
          <a:lstStyle>
            <a:lvl1pPr algn="r" defTabSz="923925" eaLnBrk="0" hangingPunct="0">
              <a:defRPr sz="1200">
                <a:ea typeface="ヒラギノ角ゴ ProN W3" pitchFamily="-107" charset="-128"/>
                <a:cs typeface="+mn-cs"/>
              </a:defRPr>
            </a:lvl1pPr>
          </a:lstStyle>
          <a:p>
            <a:pPr>
              <a:defRPr/>
            </a:pPr>
            <a:fld id="{EA705D6A-15ED-44A0-9608-BEA4257C3797}" type="datetime1">
              <a:rPr lang="en-US"/>
              <a:pPr>
                <a:defRPr/>
              </a:pPr>
              <a:t>8/16/15</a:t>
            </a:fld>
            <a:endParaRPr lang="en-US"/>
          </a:p>
        </p:txBody>
      </p:sp>
      <p:sp>
        <p:nvSpPr>
          <p:cNvPr id="345092"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436229" name="Rectangle 5"/>
          <p:cNvSpPr>
            <a:spLocks noGrp="1" noChangeArrowheads="1"/>
          </p:cNvSpPr>
          <p:nvPr>
            <p:ph type="body" sz="quarter" idx="3"/>
          </p:nvPr>
        </p:nvSpPr>
        <p:spPr bwMode="auto">
          <a:xfrm>
            <a:off x="701675" y="4416425"/>
            <a:ext cx="5608638" cy="4183063"/>
          </a:xfrm>
          <a:prstGeom prst="rect">
            <a:avLst/>
          </a:prstGeom>
          <a:noFill/>
          <a:ln w="9525">
            <a:noFill/>
            <a:miter lim="800000"/>
            <a:headEnd/>
            <a:tailEnd/>
          </a:ln>
          <a:effectLst/>
        </p:spPr>
        <p:txBody>
          <a:bodyPr vert="horz" wrap="square" lIns="92446" tIns="46223" rIns="92446" bIns="4622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36230" name="Rectangle 6"/>
          <p:cNvSpPr>
            <a:spLocks noGrp="1" noChangeArrowheads="1"/>
          </p:cNvSpPr>
          <p:nvPr>
            <p:ph type="ftr" sz="quarter" idx="4"/>
          </p:nvPr>
        </p:nvSpPr>
        <p:spPr bwMode="auto">
          <a:xfrm>
            <a:off x="0" y="8829675"/>
            <a:ext cx="3038475" cy="465138"/>
          </a:xfrm>
          <a:prstGeom prst="rect">
            <a:avLst/>
          </a:prstGeom>
          <a:noFill/>
          <a:ln w="9525">
            <a:noFill/>
            <a:miter lim="800000"/>
            <a:headEnd/>
            <a:tailEnd/>
          </a:ln>
          <a:effectLst/>
        </p:spPr>
        <p:txBody>
          <a:bodyPr vert="horz" wrap="square" lIns="92446" tIns="46223" rIns="92446" bIns="46223" numCol="1" anchor="b" anchorCtr="0" compatLnSpc="1">
            <a:prstTxWarp prst="textNoShape">
              <a:avLst/>
            </a:prstTxWarp>
          </a:bodyPr>
          <a:lstStyle>
            <a:lvl1pPr defTabSz="923925" eaLnBrk="0" hangingPunct="0">
              <a:defRPr sz="1200">
                <a:ea typeface="ヒラギノ角ゴ ProN W3" pitchFamily="-107" charset="-128"/>
                <a:cs typeface="+mn-cs"/>
              </a:defRPr>
            </a:lvl1pPr>
          </a:lstStyle>
          <a:p>
            <a:pPr>
              <a:defRPr/>
            </a:pPr>
            <a:endParaRPr lang="en-US"/>
          </a:p>
        </p:txBody>
      </p:sp>
      <p:sp>
        <p:nvSpPr>
          <p:cNvPr id="436231" name="Rectangle 7"/>
          <p:cNvSpPr>
            <a:spLocks noGrp="1" noChangeArrowheads="1"/>
          </p:cNvSpPr>
          <p:nvPr>
            <p:ph type="sldNum" sz="quarter" idx="5"/>
          </p:nvPr>
        </p:nvSpPr>
        <p:spPr bwMode="auto">
          <a:xfrm>
            <a:off x="3970338" y="8829675"/>
            <a:ext cx="3038475" cy="465138"/>
          </a:xfrm>
          <a:prstGeom prst="rect">
            <a:avLst/>
          </a:prstGeom>
          <a:noFill/>
          <a:ln w="9525">
            <a:noFill/>
            <a:miter lim="800000"/>
            <a:headEnd/>
            <a:tailEnd/>
          </a:ln>
          <a:effectLst/>
        </p:spPr>
        <p:txBody>
          <a:bodyPr vert="horz" wrap="square" lIns="92446" tIns="46223" rIns="92446" bIns="46223" numCol="1" anchor="b" anchorCtr="0" compatLnSpc="1">
            <a:prstTxWarp prst="textNoShape">
              <a:avLst/>
            </a:prstTxWarp>
          </a:bodyPr>
          <a:lstStyle>
            <a:lvl1pPr algn="r" defTabSz="923925" eaLnBrk="0" hangingPunct="0">
              <a:defRPr sz="1200">
                <a:ea typeface="ヒラギノ角ゴ ProN W3" pitchFamily="-107" charset="-128"/>
                <a:cs typeface="+mn-cs"/>
              </a:defRPr>
            </a:lvl1pPr>
          </a:lstStyle>
          <a:p>
            <a:pPr>
              <a:defRPr/>
            </a:pPr>
            <a:fld id="{288F568F-A735-4012-92F1-5F01F295EC49}" type="slidenum">
              <a:rPr lang="en-US"/>
              <a:pPr>
                <a:defRPr/>
              </a:pPr>
              <a:t>‹#›</a:t>
            </a:fld>
            <a:endParaRPr lang="en-US"/>
          </a:p>
        </p:txBody>
      </p:sp>
    </p:spTree>
    <p:extLst>
      <p:ext uri="{BB962C8B-B14F-4D97-AF65-F5344CB8AC3E}">
        <p14:creationId xmlns:p14="http://schemas.microsoft.com/office/powerpoint/2010/main" val="4200767616"/>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Calibri" pitchFamily="34" charset="0"/>
        <a:ea typeface="ＭＳ Ｐゴシック" pitchFamily="1" charset="-128"/>
        <a:cs typeface="ＭＳ Ｐゴシック"/>
      </a:defRPr>
    </a:lvl1pPr>
    <a:lvl2pPr marL="457200" algn="l" defTabSz="457200" rtl="0" eaLnBrk="0" fontAlgn="base" hangingPunct="0">
      <a:spcBef>
        <a:spcPct val="30000"/>
      </a:spcBef>
      <a:spcAft>
        <a:spcPct val="0"/>
      </a:spcAft>
      <a:defRPr sz="1200" kern="1200">
        <a:solidFill>
          <a:schemeClr val="tx1"/>
        </a:solidFill>
        <a:latin typeface="Calibri" pitchFamily="34" charset="0"/>
        <a:ea typeface="ＭＳ Ｐゴシック" pitchFamily="1" charset="-128"/>
        <a:cs typeface="ＭＳ Ｐゴシック"/>
      </a:defRPr>
    </a:lvl2pPr>
    <a:lvl3pPr marL="914400" algn="l" defTabSz="457200" rtl="0" eaLnBrk="0" fontAlgn="base" hangingPunct="0">
      <a:spcBef>
        <a:spcPct val="30000"/>
      </a:spcBef>
      <a:spcAft>
        <a:spcPct val="0"/>
      </a:spcAft>
      <a:defRPr sz="1200" kern="1200">
        <a:solidFill>
          <a:schemeClr val="tx1"/>
        </a:solidFill>
        <a:latin typeface="Calibri" pitchFamily="34" charset="0"/>
        <a:ea typeface="ＭＳ Ｐゴシック" pitchFamily="1" charset="-128"/>
        <a:cs typeface="ＭＳ Ｐゴシック"/>
      </a:defRPr>
    </a:lvl3pPr>
    <a:lvl4pPr marL="1371600" algn="l" defTabSz="457200" rtl="0" eaLnBrk="0" fontAlgn="base" hangingPunct="0">
      <a:spcBef>
        <a:spcPct val="30000"/>
      </a:spcBef>
      <a:spcAft>
        <a:spcPct val="0"/>
      </a:spcAft>
      <a:defRPr sz="1200" kern="1200">
        <a:solidFill>
          <a:schemeClr val="tx1"/>
        </a:solidFill>
        <a:latin typeface="Calibri" pitchFamily="34" charset="0"/>
        <a:ea typeface="ＭＳ Ｐゴシック" pitchFamily="1" charset="-128"/>
        <a:cs typeface="ＭＳ Ｐゴシック"/>
      </a:defRPr>
    </a:lvl4pPr>
    <a:lvl5pPr marL="1828800" algn="l" defTabSz="457200" rtl="0" eaLnBrk="0" fontAlgn="base" hangingPunct="0">
      <a:spcBef>
        <a:spcPct val="30000"/>
      </a:spcBef>
      <a:spcAft>
        <a:spcPct val="0"/>
      </a:spcAft>
      <a:defRPr sz="1200" kern="1200">
        <a:solidFill>
          <a:schemeClr val="tx1"/>
        </a:solidFill>
        <a:latin typeface="Calibri" pitchFamily="34" charset="0"/>
        <a:ea typeface="ＭＳ Ｐゴシック" pitchFamily="1"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Over the past two decades, a growing body of research </a:t>
            </a:r>
            <a:r>
              <a:rPr lang="en-US" dirty="0" smtClean="0"/>
              <a:t>on childhood trauma, particularly </a:t>
            </a:r>
            <a:r>
              <a:rPr lang="en-US" baseline="0" dirty="0" smtClean="0"/>
              <a:t>interpersonal violence,</a:t>
            </a:r>
            <a:r>
              <a:rPr lang="en-US" dirty="0" smtClean="0"/>
              <a:t> gives</a:t>
            </a:r>
            <a:r>
              <a:rPr lang="en-US" baseline="0" dirty="0" smtClean="0"/>
              <a:t> us a clear picture of just how common trauma is and the significant impact that exposure to traumatic stress can have on emotional and behavioral health, learning, and academic achievement. </a:t>
            </a:r>
            <a:r>
              <a:rPr lang="en-US" sz="1200" kern="1200" baseline="0" dirty="0" smtClean="0">
                <a:solidFill>
                  <a:schemeClr val="tx1"/>
                </a:solidFill>
                <a:effectLst/>
                <a:latin typeface="Calibri" pitchFamily="34" charset="0"/>
                <a:ea typeface="ＭＳ Ｐゴシック" pitchFamily="1" charset="-128"/>
                <a:cs typeface="ＭＳ Ｐゴシック"/>
              </a:rPr>
              <a:t>T</a:t>
            </a:r>
            <a:r>
              <a:rPr lang="en-US" sz="1200" baseline="0" dirty="0" smtClean="0">
                <a:solidFill>
                  <a:srgbClr val="FFFF00"/>
                </a:solidFill>
                <a:latin typeface="Calibri"/>
                <a:cs typeface="Calibri"/>
              </a:rPr>
              <a:t>his awareness has implications for how trauma is acknowledged and addressed in schools</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baseline="0" dirty="0" smtClean="0"/>
              <a:t>The concept of “trauma-sensitive” schools has emerged to describe a whole-school response to trauma. This approach </a:t>
            </a:r>
            <a:r>
              <a:rPr lang="en-US" sz="1200" dirty="0" smtClean="0">
                <a:latin typeface="Calibri"/>
                <a:cs typeface="Calibri"/>
              </a:rPr>
              <a:t>requires changes to the practices, policies, and culture of an entire school, so staff in all roles can recognize</a:t>
            </a:r>
            <a:r>
              <a:rPr lang="en-US" sz="1200" baseline="0" dirty="0" smtClean="0">
                <a:latin typeface="Calibri"/>
                <a:cs typeface="Calibri"/>
              </a:rPr>
              <a:t> </a:t>
            </a:r>
            <a:r>
              <a:rPr lang="en-US" sz="1200" dirty="0" smtClean="0">
                <a:latin typeface="Calibri"/>
                <a:cs typeface="Calibri"/>
              </a:rPr>
              <a:t>trauma-related</a:t>
            </a:r>
            <a:r>
              <a:rPr lang="en-US" sz="1200" baseline="0" dirty="0" smtClean="0">
                <a:latin typeface="Calibri"/>
                <a:cs typeface="Calibri"/>
              </a:rPr>
              <a:t> challenges and support student and staff resilience</a:t>
            </a:r>
            <a:r>
              <a:rPr lang="en-US" sz="1200" dirty="0" smtClean="0">
                <a:latin typeface="Calibri"/>
                <a:cs typeface="Calibri"/>
              </a:rPr>
              <a:t>.</a:t>
            </a:r>
            <a:r>
              <a:rPr lang="en-US" sz="1200" baseline="0" dirty="0" smtClean="0">
                <a:latin typeface="Calibri"/>
                <a:cs typeface="Calibri"/>
              </a:rPr>
              <a:t>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latin typeface="Calibri"/>
              <a:cs typeface="Calibri"/>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The</a:t>
            </a:r>
            <a:r>
              <a:rPr lang="en-US" baseline="0" dirty="0" smtClean="0"/>
              <a:t> online training series “Building Trauma-Sensitive Schools,” </a:t>
            </a:r>
            <a:r>
              <a:rPr lang="en-US" sz="1200" kern="1200" dirty="0" smtClean="0">
                <a:solidFill>
                  <a:schemeClr val="tx1"/>
                </a:solidFill>
                <a:effectLst/>
                <a:latin typeface="Calibri" pitchFamily="34" charset="0"/>
                <a:ea typeface="ＭＳ Ｐゴシック" pitchFamily="1" charset="-128"/>
                <a:cs typeface="ＭＳ Ｐゴシック"/>
              </a:rPr>
              <a:t>is </a:t>
            </a:r>
            <a:r>
              <a:rPr lang="en-US" baseline="0" dirty="0" smtClean="0"/>
              <a:t>designed to </a:t>
            </a:r>
            <a:r>
              <a:rPr lang="en-US" sz="1200" b="0" i="0" kern="1200" dirty="0" smtClean="0">
                <a:solidFill>
                  <a:schemeClr val="tx1"/>
                </a:solidFill>
                <a:effectLst/>
                <a:latin typeface="Calibri" pitchFamily="34" charset="0"/>
                <a:ea typeface="ＭＳ Ｐゴシック" pitchFamily="1" charset="-128"/>
                <a:cs typeface="ＭＳ Ｐゴシック"/>
              </a:rPr>
              <a:t>support a school-wide approach to addressing and mitigating the impact of trauma on students and staff. This first module </a:t>
            </a:r>
            <a:r>
              <a:rPr lang="en-US" sz="1200" b="0" i="0" kern="1200" baseline="0" dirty="0" smtClean="0">
                <a:solidFill>
                  <a:schemeClr val="tx1"/>
                </a:solidFill>
                <a:effectLst/>
                <a:latin typeface="Calibri" pitchFamily="34" charset="0"/>
                <a:ea typeface="ＭＳ Ｐゴシック" pitchFamily="1" charset="-128"/>
                <a:cs typeface="ＭＳ Ｐゴシック"/>
              </a:rPr>
              <a:t>focuses on </a:t>
            </a:r>
            <a:r>
              <a:rPr lang="en-US" sz="1200" kern="1200" baseline="0" dirty="0" smtClean="0">
                <a:solidFill>
                  <a:schemeClr val="tx1"/>
                </a:solidFill>
                <a:effectLst/>
                <a:latin typeface="Calibri" pitchFamily="34" charset="0"/>
                <a:ea typeface="ＭＳ Ｐゴシック" pitchFamily="1" charset="-128"/>
                <a:cs typeface="ＭＳ Ｐゴシック"/>
              </a:rPr>
              <a:t>what trauma is</a:t>
            </a:r>
            <a:r>
              <a:rPr lang="en-US" sz="1200" kern="1200" dirty="0" smtClean="0">
                <a:solidFill>
                  <a:schemeClr val="tx1"/>
                </a:solidFill>
                <a:effectLst/>
                <a:latin typeface="Calibri" pitchFamily="34" charset="0"/>
                <a:ea typeface="ＭＳ Ｐゴシック" pitchFamily="1" charset="-128"/>
                <a:cs typeface="ＭＳ Ｐゴシック"/>
              </a:rPr>
              <a:t>, rates </a:t>
            </a:r>
            <a:r>
              <a:rPr lang="en-US" sz="1200" kern="1200" baseline="0" dirty="0" smtClean="0">
                <a:solidFill>
                  <a:schemeClr val="tx1"/>
                </a:solidFill>
                <a:effectLst/>
                <a:latin typeface="Calibri" pitchFamily="34" charset="0"/>
                <a:ea typeface="ＭＳ Ｐゴシック" pitchFamily="1" charset="-128"/>
                <a:cs typeface="ＭＳ Ｐゴシック"/>
              </a:rPr>
              <a:t>of exposure to trauma among children and youth, how the brain and body respond to stress and trauma, short and long-term impacts of exposure to trauma, and implications for schools. Module One is designed to help </a:t>
            </a:r>
            <a:r>
              <a:rPr lang="en-US" baseline="0" dirty="0" smtClean="0"/>
              <a:t>all instructional and non-instructional staff understand the prevalence and impact of trauma on students and on themselves. Access to this information ensures that all staff have the same basic knowledge and can start to speak the same language around trauma.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There are two additional modules in this series. Module Two examines what it means to be a trauma-sensitive school,</a:t>
            </a:r>
            <a:r>
              <a:rPr lang="en-US" sz="1200" kern="1200" baseline="0" dirty="0" smtClean="0">
                <a:solidFill>
                  <a:schemeClr val="tx1"/>
                </a:solidFill>
                <a:effectLst/>
                <a:latin typeface="Calibri" pitchFamily="34" charset="0"/>
                <a:ea typeface="ＭＳ Ｐゴシック" pitchFamily="1" charset="-128"/>
                <a:cs typeface="ＭＳ Ｐゴシック"/>
              </a:rPr>
              <a:t> including</a:t>
            </a:r>
            <a:r>
              <a:rPr lang="en-US" sz="1200" kern="1200" dirty="0" smtClean="0">
                <a:solidFill>
                  <a:schemeClr val="tx1"/>
                </a:solidFill>
                <a:effectLst/>
                <a:latin typeface="Calibri" pitchFamily="34" charset="0"/>
                <a:ea typeface="ＭＳ Ｐゴシック" pitchFamily="1" charset="-128"/>
                <a:cs typeface="ＭＳ Ｐゴシック"/>
              </a:rPr>
              <a:t> why a universal approach is needed, core principles of a trauma-sensitive approach, and concrete examples of what</a:t>
            </a:r>
            <a:r>
              <a:rPr lang="en-US" sz="1200" kern="1200" baseline="0" dirty="0" smtClean="0">
                <a:solidFill>
                  <a:schemeClr val="tx1"/>
                </a:solidFill>
                <a:effectLst/>
                <a:latin typeface="Calibri" pitchFamily="34" charset="0"/>
                <a:ea typeface="ＭＳ Ｐゴシック" pitchFamily="1" charset="-128"/>
                <a:cs typeface="ＭＳ Ｐゴシック"/>
              </a:rPr>
              <a:t> school staff and administrators can do to create</a:t>
            </a:r>
            <a:r>
              <a:rPr lang="en-US" sz="1200" kern="1200" dirty="0" smtClean="0">
                <a:solidFill>
                  <a:schemeClr val="tx1"/>
                </a:solidFill>
                <a:effectLst/>
                <a:latin typeface="Calibri" pitchFamily="34" charset="0"/>
                <a:ea typeface="ＭＳ Ｐゴシック" pitchFamily="1" charset="-128"/>
                <a:cs typeface="ＭＳ Ｐゴシック"/>
              </a:rPr>
              <a:t> a trauma-sensitive learning environment</a:t>
            </a:r>
            <a:r>
              <a:rPr lang="en-US" sz="1200" u="none" kern="1200" dirty="0" smtClean="0">
                <a:solidFill>
                  <a:srgbClr val="C00000"/>
                </a:solidFill>
                <a:effectLst/>
                <a:latin typeface="Calibri" pitchFamily="34" charset="0"/>
                <a:ea typeface="ＭＳ Ｐゴシック" pitchFamily="1" charset="-128"/>
                <a:cs typeface="ＭＳ Ｐゴシック"/>
              </a:rPr>
              <a:t>.</a:t>
            </a:r>
            <a:r>
              <a:rPr lang="en-US" sz="1200" u="none" kern="1200" baseline="0" dirty="0" smtClean="0">
                <a:solidFill>
                  <a:srgbClr val="C00000"/>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Module Three focuses on providing school </a:t>
            </a:r>
            <a:r>
              <a:rPr lang="en-US" sz="1200" kern="1200" baseline="0" dirty="0" smtClean="0">
                <a:solidFill>
                  <a:schemeClr val="tx1"/>
                </a:solidFill>
                <a:effectLst/>
                <a:latin typeface="Calibri" pitchFamily="34" charset="0"/>
                <a:ea typeface="ＭＳ Ｐゴシック" pitchFamily="1" charset="-128"/>
                <a:cs typeface="ＭＳ Ｐゴシック"/>
              </a:rPr>
              <a:t>l</a:t>
            </a:r>
            <a:r>
              <a:rPr lang="en-US" sz="1200" kern="1200" dirty="0" smtClean="0">
                <a:solidFill>
                  <a:schemeClr val="tx1"/>
                </a:solidFill>
                <a:effectLst/>
                <a:latin typeface="Calibri" pitchFamily="34" charset="0"/>
                <a:ea typeface="ＭＳ Ｐゴシック" pitchFamily="1" charset="-128"/>
                <a:cs typeface="ＭＳ Ｐゴシック"/>
              </a:rPr>
              <a:t>eadership with a </a:t>
            </a:r>
            <a:r>
              <a:rPr lang="en-US" sz="1200" kern="1200" baseline="0" dirty="0" smtClean="0">
                <a:solidFill>
                  <a:schemeClr val="tx1"/>
                </a:solidFill>
                <a:effectLst/>
                <a:latin typeface="Calibri" pitchFamily="34" charset="0"/>
                <a:ea typeface="ＭＳ Ｐゴシック" pitchFamily="1" charset="-128"/>
                <a:cs typeface="ＭＳ Ｐゴシック"/>
              </a:rPr>
              <a:t>process </a:t>
            </a:r>
            <a:r>
              <a:rPr lang="en-US" sz="1200" b="0" kern="1200" baseline="0" dirty="0" smtClean="0">
                <a:solidFill>
                  <a:schemeClr val="tx1"/>
                </a:solidFill>
                <a:effectLst/>
                <a:latin typeface="Calibri" pitchFamily="34" charset="0"/>
                <a:ea typeface="ＭＳ Ｐゴシック" pitchFamily="1" charset="-128"/>
                <a:cs typeface="ＭＳ Ｐゴシック"/>
              </a:rPr>
              <a:t>to</a:t>
            </a:r>
            <a:r>
              <a:rPr lang="en-US" sz="1200" b="1" kern="1200" baseline="0" dirty="0" smtClean="0">
                <a:solidFill>
                  <a:schemeClr val="tx1"/>
                </a:solidFill>
                <a:effectLst/>
                <a:latin typeface="Calibri" pitchFamily="34" charset="0"/>
                <a:ea typeface="ＭＳ Ｐゴシック" pitchFamily="1" charset="-128"/>
                <a:cs typeface="ＭＳ Ｐゴシック"/>
              </a:rPr>
              <a:t> </a:t>
            </a:r>
            <a:r>
              <a:rPr lang="en-US" sz="1200" b="0" kern="1200" baseline="0" dirty="0" smtClean="0">
                <a:solidFill>
                  <a:schemeClr val="tx1"/>
                </a:solidFill>
                <a:effectLst/>
                <a:latin typeface="Calibri" pitchFamily="34" charset="0"/>
                <a:ea typeface="ＭＳ Ｐゴシック" pitchFamily="1" charset="-128"/>
                <a:cs typeface="ＭＳ Ｐゴシック"/>
              </a:rPr>
              <a:t>begin to </a:t>
            </a:r>
            <a:r>
              <a:rPr lang="en-US" sz="1200" kern="1200" baseline="0" dirty="0" smtClean="0">
                <a:solidFill>
                  <a:srgbClr val="FF0000"/>
                </a:solidFill>
                <a:effectLst/>
                <a:latin typeface="Calibri" pitchFamily="34" charset="0"/>
                <a:ea typeface="ＭＳ Ｐゴシック" pitchFamily="1" charset="-128"/>
                <a:cs typeface="ＭＳ Ｐゴシック"/>
              </a:rPr>
              <a:t>adopt </a:t>
            </a:r>
            <a:r>
              <a:rPr lang="en-US" sz="1200" kern="1200" baseline="0" dirty="0" smtClean="0">
                <a:solidFill>
                  <a:schemeClr val="tx1"/>
                </a:solidFill>
                <a:effectLst/>
                <a:latin typeface="Calibri" pitchFamily="34" charset="0"/>
                <a:ea typeface="ＭＳ Ｐゴシック" pitchFamily="1" charset="-128"/>
                <a:cs typeface="ＭＳ Ｐゴシック"/>
              </a:rPr>
              <a:t>a </a:t>
            </a:r>
            <a:r>
              <a:rPr lang="en-US" sz="1200" kern="1200" dirty="0" smtClean="0">
                <a:solidFill>
                  <a:schemeClr val="tx1"/>
                </a:solidFill>
                <a:effectLst/>
                <a:latin typeface="Calibri" pitchFamily="34" charset="0"/>
                <a:ea typeface="ＭＳ Ｐゴシック" pitchFamily="1" charset="-128"/>
                <a:cs typeface="ＭＳ Ｐゴシック"/>
              </a:rPr>
              <a:t>school-wide response to trauma</a:t>
            </a:r>
            <a:r>
              <a:rPr lang="en-US" sz="1200" kern="1200" baseline="0" dirty="0" smtClean="0">
                <a:solidFill>
                  <a:schemeClr val="tx1"/>
                </a:solidFill>
                <a:effectLst/>
                <a:latin typeface="Calibri" pitchFamily="34" charset="0"/>
                <a:ea typeface="ＭＳ Ｐゴシック" pitchFamily="1" charset="-128"/>
                <a:cs typeface="ＭＳ Ｐゴシック"/>
              </a:rPr>
              <a:t> including </a:t>
            </a:r>
            <a:r>
              <a:rPr lang="en-US" sz="1200" kern="1200" dirty="0" smtClean="0">
                <a:solidFill>
                  <a:schemeClr val="tx1"/>
                </a:solidFill>
                <a:effectLst/>
                <a:latin typeface="Calibri" pitchFamily="34" charset="0"/>
                <a:ea typeface="ＭＳ Ｐゴシック" pitchFamily="1" charset="-128"/>
                <a:cs typeface="ＭＳ Ｐゴシック"/>
              </a:rPr>
              <a:t>establishing a working group, assessing readiness, aligning with other initiatives, identifying areas for change, and setting goals. </a:t>
            </a:r>
          </a:p>
          <a:p>
            <a:r>
              <a:rPr lang="en-US" sz="1200" kern="1200" dirty="0" smtClean="0">
                <a:solidFill>
                  <a:schemeClr val="tx1"/>
                </a:solidFill>
                <a:effectLst/>
                <a:latin typeface="Calibri" pitchFamily="34" charset="0"/>
                <a:ea typeface="ＭＳ Ｐゴシック" pitchFamily="1" charset="-128"/>
                <a:cs typeface="ＭＳ Ｐゴシック"/>
              </a:rPr>
              <a:t> </a:t>
            </a:r>
            <a:endParaRPr lang="en-US"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smtClean="0"/>
          </a:p>
          <a:p>
            <a:endParaRPr lang="en-US" sz="1200" kern="1200" dirty="0" smtClean="0">
              <a:solidFill>
                <a:schemeClr val="tx1"/>
              </a:solidFill>
              <a:effectLst/>
              <a:latin typeface="Calibri" pitchFamily="34" charset="0"/>
              <a:ea typeface="ＭＳ Ｐゴシック" pitchFamily="1" charset="-128"/>
              <a:cs typeface="ＭＳ Ｐゴシック"/>
            </a:endParaRPr>
          </a:p>
          <a:p>
            <a:endParaRPr lang="en-US" sz="1200" kern="1200" dirty="0" smtClean="0">
              <a:solidFill>
                <a:schemeClr val="tx1"/>
              </a:solidFill>
              <a:effectLst/>
              <a:latin typeface="Calibri" pitchFamily="34" charset="0"/>
              <a:ea typeface="ＭＳ Ｐゴシック" pitchFamily="1" charset="-128"/>
              <a:cs typeface="ＭＳ Ｐゴシック"/>
            </a:endParaRPr>
          </a:p>
          <a:p>
            <a:r>
              <a:rPr lang="en-US" sz="1200" kern="1200" dirty="0" smtClean="0">
                <a:solidFill>
                  <a:schemeClr val="tx1"/>
                </a:solidFill>
                <a:effectLst/>
                <a:latin typeface="Calibri" pitchFamily="34" charset="0"/>
                <a:ea typeface="ＭＳ Ｐゴシック" pitchFamily="1" charset="-128"/>
                <a:cs typeface="ＭＳ Ｐゴシック"/>
              </a:rPr>
              <a:t> </a:t>
            </a:r>
            <a:endParaRPr lang="en-US" dirty="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1</a:t>
            </a:fld>
            <a:endParaRPr lang="en-US" dirty="0"/>
          </a:p>
        </p:txBody>
      </p:sp>
    </p:spTree>
    <p:extLst>
      <p:ext uri="{BB962C8B-B14F-4D97-AF65-F5344CB8AC3E}">
        <p14:creationId xmlns:p14="http://schemas.microsoft.com/office/powerpoint/2010/main" val="36870844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base" latinLnBrk="0" hangingPunct="1">
              <a:lnSpc>
                <a:spcPct val="100000"/>
              </a:lnSpc>
              <a:spcBef>
                <a:spcPts val="625"/>
              </a:spcBef>
              <a:spcAft>
                <a:spcPct val="0"/>
              </a:spcAft>
              <a:buClrTx/>
              <a:buSzTx/>
              <a:buFontTx/>
              <a:buNone/>
              <a:tabLst/>
              <a:defRPr/>
            </a:pPr>
            <a:r>
              <a:rPr lang="en-US" sz="1200" kern="1200" baseline="0" dirty="0" smtClean="0">
                <a:solidFill>
                  <a:schemeClr val="tx1"/>
                </a:solidFill>
                <a:effectLst/>
                <a:latin typeface="Calibri" pitchFamily="34" charset="0"/>
                <a:ea typeface="ＭＳ Ｐゴシック" pitchFamily="1" charset="-128"/>
                <a:cs typeface="ＭＳ Ｐゴシック"/>
                <a:sym typeface="Calibri" pitchFamily="34" charset="0"/>
              </a:rPr>
              <a:t>Exposure to violent trauma in childhood, such as abuse, assault, and witnessing violence in families and communities, is particularly common. </a:t>
            </a:r>
            <a:r>
              <a:rPr lang="en-US" sz="1200" kern="1200" dirty="0" smtClean="0">
                <a:solidFill>
                  <a:schemeClr val="tx1"/>
                </a:solidFill>
                <a:effectLst/>
                <a:latin typeface="Calibri" pitchFamily="34" charset="0"/>
                <a:ea typeface="ＭＳ Ｐゴシック" pitchFamily="1" charset="-128"/>
                <a:cs typeface="ＭＳ Ｐゴシック"/>
                <a:sym typeface="Calibri" pitchFamily="34" charset="0"/>
              </a:rPr>
              <a:t>In the United States, 2 out of </a:t>
            </a:r>
            <a:r>
              <a:rPr lang="en-US" sz="1200" kern="1200" baseline="0" dirty="0" smtClean="0">
                <a:solidFill>
                  <a:schemeClr val="tx1"/>
                </a:solidFill>
                <a:effectLst/>
                <a:latin typeface="Calibri" pitchFamily="34" charset="0"/>
                <a:ea typeface="ＭＳ Ｐゴシック" pitchFamily="1" charset="-128"/>
                <a:cs typeface="ＭＳ Ｐゴシック"/>
                <a:sym typeface="Calibri" pitchFamily="34" charset="0"/>
              </a:rPr>
              <a:t>3 children are exposed to violence. This means approximately 46 million children </a:t>
            </a:r>
            <a:r>
              <a:rPr lang="en-US" sz="1200" dirty="0" smtClean="0">
                <a:solidFill>
                  <a:schemeClr val="bg1"/>
                </a:solidFill>
                <a:latin typeface="Calibri"/>
                <a:cs typeface="Calibri"/>
              </a:rPr>
              <a:t>ages 17 and younger experienced or witnessed violence in their homes or communities in the past year. Nearly half were victims of</a:t>
            </a:r>
            <a:r>
              <a:rPr lang="en-US" sz="1200" baseline="0" dirty="0" smtClean="0">
                <a:solidFill>
                  <a:schemeClr val="bg1"/>
                </a:solidFill>
                <a:latin typeface="Calibri"/>
                <a:cs typeface="Calibri"/>
              </a:rPr>
              <a:t> </a:t>
            </a:r>
            <a:r>
              <a:rPr lang="en-US" sz="1200" dirty="0" smtClean="0">
                <a:solidFill>
                  <a:schemeClr val="bg1"/>
                </a:solidFill>
                <a:latin typeface="Calibri"/>
                <a:cs typeface="Calibri"/>
              </a:rPr>
              <a:t>assault,</a:t>
            </a:r>
            <a:r>
              <a:rPr lang="en-US" sz="1200" baseline="0" dirty="0" smtClean="0">
                <a:solidFill>
                  <a:schemeClr val="bg1"/>
                </a:solidFill>
                <a:latin typeface="Calibri"/>
                <a:cs typeface="Calibri"/>
              </a:rPr>
              <a:t> while others experienced maltreatment, sexual victimization, robbery, and witnessed domestic and community violence </a:t>
            </a:r>
            <a:r>
              <a:rPr lang="en-US" sz="1200" dirty="0" smtClean="0">
                <a:solidFill>
                  <a:schemeClr val="tx1"/>
                </a:solidFill>
                <a:latin typeface="Calibri"/>
                <a:cs typeface="Calibri"/>
              </a:rPr>
              <a:t>(</a:t>
            </a:r>
            <a:r>
              <a:rPr lang="en-US" sz="1200" dirty="0" err="1" smtClean="0">
                <a:solidFill>
                  <a:schemeClr val="tx1"/>
                </a:solidFill>
                <a:latin typeface="Calibri"/>
                <a:cs typeface="Calibri"/>
              </a:rPr>
              <a:t>Finklehor</a:t>
            </a:r>
            <a:r>
              <a:rPr lang="en-US" sz="1200" dirty="0" smtClean="0">
                <a:solidFill>
                  <a:schemeClr val="tx1"/>
                </a:solidFill>
                <a:latin typeface="Calibri"/>
                <a:cs typeface="Calibri"/>
              </a:rPr>
              <a:t> et al., 2009). </a:t>
            </a:r>
            <a:r>
              <a:rPr lang="en-US" sz="1200" kern="1200" baseline="0" dirty="0" smtClean="0">
                <a:solidFill>
                  <a:schemeClr val="tx1"/>
                </a:solidFill>
                <a:effectLst/>
                <a:latin typeface="Calibri" pitchFamily="34" charset="0"/>
                <a:ea typeface="ＭＳ Ｐゴシック" pitchFamily="1" charset="-128"/>
                <a:cs typeface="ＭＳ Ｐゴシック"/>
                <a:sym typeface="Calibri" pitchFamily="34" charset="0"/>
              </a:rPr>
              <a:t>These numbers </a:t>
            </a:r>
            <a:r>
              <a:rPr lang="en-US" sz="1200" kern="1200" baseline="0" dirty="0" smtClean="0">
                <a:solidFill>
                  <a:schemeClr val="tx1"/>
                </a:solidFill>
                <a:effectLst/>
                <a:latin typeface="Calibri" pitchFamily="34" charset="0"/>
                <a:ea typeface="ＭＳ Ｐゴシック" pitchFamily="1" charset="-128"/>
                <a:cs typeface="ＭＳ Ｐゴシック"/>
              </a:rPr>
              <a:t>suggest that a significant percentage of students coming to school have been or continue to be exposed to potentially traumatic experiences. </a:t>
            </a:r>
          </a:p>
          <a:p>
            <a:pPr marL="0" marR="0" indent="0" algn="l" defTabSz="457200" rtl="0" eaLnBrk="1" fontAlgn="base" latinLnBrk="0" hangingPunct="1">
              <a:lnSpc>
                <a:spcPct val="100000"/>
              </a:lnSpc>
              <a:spcBef>
                <a:spcPts val="625"/>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sym typeface="Calibri" pitchFamily="34" charset="0"/>
            </a:endParaRPr>
          </a:p>
          <a:p>
            <a:pPr marL="0" marR="0" indent="0" algn="l" defTabSz="457200" rtl="0" eaLnBrk="1" fontAlgn="base" latinLnBrk="0" hangingPunct="1">
              <a:lnSpc>
                <a:spcPct val="100000"/>
              </a:lnSpc>
              <a:spcBef>
                <a:spcPts val="625"/>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sym typeface="Calibri" pitchFamily="34" charset="0"/>
            </a:endParaRPr>
          </a:p>
          <a:p>
            <a:pPr marL="0" marR="0" indent="0" algn="l" defTabSz="457200" rtl="0" eaLnBrk="1" fontAlgn="base" latinLnBrk="0" hangingPunct="1">
              <a:lnSpc>
                <a:spcPct val="100000"/>
              </a:lnSpc>
              <a:spcBef>
                <a:spcPts val="625"/>
              </a:spcBef>
              <a:spcAft>
                <a:spcPct val="0"/>
              </a:spcAft>
              <a:buClrTx/>
              <a:buSzTx/>
              <a:buFontTx/>
              <a:buNone/>
              <a:tabLst/>
              <a:defRPr/>
            </a:pPr>
            <a:r>
              <a:rPr lang="en-US" sz="1200" kern="1200" baseline="0" dirty="0" smtClean="0">
                <a:solidFill>
                  <a:schemeClr val="tx1"/>
                </a:solidFill>
                <a:effectLst/>
                <a:latin typeface="Calibri" pitchFamily="34" charset="0"/>
                <a:ea typeface="ＭＳ Ｐゴシック" pitchFamily="1" charset="-128"/>
                <a:cs typeface="ＭＳ Ｐゴシック"/>
                <a:sym typeface="Calibri" pitchFamily="34" charset="0"/>
              </a:rPr>
              <a:t>Resources: (attorney general report defending childhood – </a:t>
            </a:r>
            <a:r>
              <a:rPr lang="en-US" sz="1200" kern="1200" baseline="0" dirty="0" err="1" smtClean="0">
                <a:solidFill>
                  <a:schemeClr val="tx1"/>
                </a:solidFill>
                <a:effectLst/>
                <a:latin typeface="Calibri" pitchFamily="34" charset="0"/>
                <a:ea typeface="ＭＳ Ｐゴシック" pitchFamily="1" charset="-128"/>
                <a:cs typeface="ＭＳ Ｐゴシック"/>
                <a:sym typeface="Calibri" pitchFamily="34" charset="0"/>
              </a:rPr>
              <a:t>Listenbee</a:t>
            </a:r>
            <a:r>
              <a:rPr lang="en-US" sz="1200" kern="1200" baseline="0" dirty="0" smtClean="0">
                <a:solidFill>
                  <a:schemeClr val="tx1"/>
                </a:solidFill>
                <a:effectLst/>
                <a:latin typeface="Calibri" pitchFamily="34" charset="0"/>
                <a:ea typeface="ＭＳ Ｐゴシック" pitchFamily="1" charset="-128"/>
                <a:cs typeface="ＭＳ Ｐゴシック"/>
                <a:sym typeface="Calibri" pitchFamily="34" charset="0"/>
              </a:rPr>
              <a:t>, R. et al., “</a:t>
            </a:r>
            <a:r>
              <a:rPr lang="en-US" sz="1200" i="1" kern="1200" baseline="0" dirty="0" smtClean="0">
                <a:solidFill>
                  <a:schemeClr val="tx1"/>
                </a:solidFill>
                <a:effectLst/>
                <a:latin typeface="Calibri" pitchFamily="34" charset="0"/>
                <a:ea typeface="ＭＳ Ｐゴシック" pitchFamily="1" charset="-128"/>
                <a:cs typeface="ＭＳ Ｐゴシック"/>
                <a:sym typeface="Calibri" pitchFamily="34" charset="0"/>
              </a:rPr>
              <a:t>Report of the Attorney General’s National Task Force on Children Exposed to Violence.” </a:t>
            </a:r>
            <a:r>
              <a:rPr lang="en-US" sz="1200" i="0" kern="1200" baseline="0" dirty="0" smtClean="0">
                <a:solidFill>
                  <a:schemeClr val="tx1"/>
                </a:solidFill>
                <a:effectLst/>
                <a:latin typeface="Calibri" pitchFamily="34" charset="0"/>
                <a:ea typeface="ＭＳ Ｐゴシック" pitchFamily="1" charset="-128"/>
                <a:cs typeface="ＭＳ Ｐゴシック"/>
                <a:sym typeface="Calibri" pitchFamily="34" charset="0"/>
              </a:rPr>
              <a:t>U.S. Department of Justice. 2012</a:t>
            </a:r>
            <a:r>
              <a:rPr lang="en-US" sz="1200" kern="1200" baseline="0" dirty="0" smtClean="0">
                <a:solidFill>
                  <a:schemeClr val="tx1"/>
                </a:solidFill>
                <a:effectLst/>
                <a:latin typeface="Calibri" pitchFamily="34" charset="0"/>
                <a:ea typeface="ＭＳ Ｐゴシック" pitchFamily="1" charset="-128"/>
                <a:cs typeface="ＭＳ Ｐゴシック"/>
                <a:sym typeface="Calibri" pitchFamily="34" charset="0"/>
              </a:rPr>
              <a:t>). </a:t>
            </a:r>
            <a:r>
              <a:rPr lang="en-US" sz="1200" kern="1200" dirty="0" err="1" smtClean="0">
                <a:solidFill>
                  <a:schemeClr val="tx1"/>
                </a:solidFill>
                <a:effectLst/>
                <a:latin typeface="Calibri" pitchFamily="34" charset="0"/>
                <a:ea typeface="ＭＳ Ｐゴシック" pitchFamily="1" charset="-128"/>
                <a:cs typeface="ＭＳ Ｐゴシック"/>
              </a:rPr>
              <a:t>Finkelhor</a:t>
            </a:r>
            <a:r>
              <a:rPr lang="en-US" sz="1200" kern="1200" dirty="0" smtClean="0">
                <a:solidFill>
                  <a:schemeClr val="tx1"/>
                </a:solidFill>
                <a:effectLst/>
                <a:latin typeface="Calibri" pitchFamily="34" charset="0"/>
                <a:ea typeface="ＭＳ Ｐゴシック" pitchFamily="1" charset="-128"/>
                <a:cs typeface="ＭＳ Ｐゴシック"/>
              </a:rPr>
              <a:t>, D., et al. (2010). Trends in childhood violence and abuse exposure: evidence from 2 national surveys. </a:t>
            </a:r>
            <a:r>
              <a:rPr lang="en-US" sz="1200" i="1" kern="1200" dirty="0" smtClean="0">
                <a:solidFill>
                  <a:schemeClr val="tx1"/>
                </a:solidFill>
                <a:effectLst/>
                <a:latin typeface="Calibri" pitchFamily="34" charset="0"/>
                <a:ea typeface="ＭＳ Ｐゴシック" pitchFamily="1" charset="-128"/>
                <a:cs typeface="ＭＳ Ｐゴシック"/>
              </a:rPr>
              <a:t>Archives of Pediatric and Adolescent Medicine, 164</a:t>
            </a:r>
            <a:r>
              <a:rPr lang="en-US" sz="1200" kern="1200" dirty="0" smtClean="0">
                <a:solidFill>
                  <a:schemeClr val="tx1"/>
                </a:solidFill>
                <a:effectLst/>
                <a:latin typeface="Calibri" pitchFamily="34" charset="0"/>
                <a:ea typeface="ＭＳ Ｐゴシック" pitchFamily="1" charset="-128"/>
                <a:cs typeface="ＭＳ Ｐゴシック"/>
              </a:rPr>
              <a:t>(3), 238–42. </a:t>
            </a:r>
          </a:p>
          <a:p>
            <a:pPr eaLnBrk="1" hangingPunct="1">
              <a:spcBef>
                <a:spcPts val="625"/>
              </a:spcBef>
              <a:defRPr/>
            </a:pPr>
            <a:endParaRPr lang="en-US" sz="1200" kern="1200" baseline="0" dirty="0" smtClean="0">
              <a:solidFill>
                <a:schemeClr val="tx1"/>
              </a:solidFill>
              <a:effectLst/>
              <a:latin typeface="Calibri" pitchFamily="34" charset="0"/>
              <a:ea typeface="ＭＳ Ｐゴシック" pitchFamily="1" charset="-128"/>
              <a:cs typeface="ＭＳ Ｐゴシック"/>
              <a:sym typeface="Calibri" pitchFamily="34" charset="0"/>
            </a:endParaRPr>
          </a:p>
          <a:p>
            <a:pPr eaLnBrk="1" hangingPunct="1">
              <a:spcBef>
                <a:spcPts val="625"/>
              </a:spcBef>
              <a:defRPr/>
            </a:pPr>
            <a:endParaRPr lang="en-US" sz="1200" kern="1200" baseline="0" dirty="0" smtClean="0">
              <a:solidFill>
                <a:schemeClr val="tx1"/>
              </a:solidFill>
              <a:effectLst/>
              <a:latin typeface="Calibri" pitchFamily="34" charset="0"/>
              <a:ea typeface="ＭＳ Ｐゴシック" pitchFamily="1" charset="-128"/>
              <a:cs typeface="ＭＳ Ｐゴシック"/>
              <a:sym typeface="Calibri" pitchFamily="34" charset="0"/>
            </a:endParaRPr>
          </a:p>
          <a:p>
            <a:pPr marL="223234" marR="0" indent="0" algn="l" defTabSz="457200" rtl="0" eaLnBrk="1" fontAlgn="base" latinLnBrk="0" hangingPunct="1">
              <a:lnSpc>
                <a:spcPct val="100000"/>
              </a:lnSpc>
              <a:spcBef>
                <a:spcPct val="30000"/>
              </a:spcBef>
              <a:spcAft>
                <a:spcPct val="0"/>
              </a:spcAft>
              <a:buClrTx/>
              <a:buSzTx/>
              <a:buFontTx/>
              <a:buNone/>
              <a:tabLst/>
              <a:defRPr/>
            </a:pPr>
            <a:endParaRPr lang="en-US" sz="1200" baseline="0" dirty="0" smtClean="0">
              <a:solidFill>
                <a:srgbClr val="FFFF00"/>
              </a:solidFill>
              <a:latin typeface="Calibri"/>
              <a:cs typeface="Calibri"/>
            </a:endParaRPr>
          </a:p>
          <a:p>
            <a:pPr marL="223234" indent="0" eaLnBrk="1" hangingPunct="1">
              <a:buNone/>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eaLnBrk="1" hangingPunct="1">
              <a:spcBef>
                <a:spcPts val="625"/>
              </a:spcBef>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p:txBody>
      </p:sp>
      <p:sp>
        <p:nvSpPr>
          <p:cNvPr id="4" name="Slide Number Placeholder 3"/>
          <p:cNvSpPr>
            <a:spLocks noGrp="1"/>
          </p:cNvSpPr>
          <p:nvPr>
            <p:ph type="sldNum" sz="quarter" idx="10"/>
          </p:nvPr>
        </p:nvSpPr>
        <p:spPr/>
        <p:txBody>
          <a:bodyPr/>
          <a:lstStyle/>
          <a:p>
            <a:pPr>
              <a:defRPr/>
            </a:pPr>
            <a:fld id="{B109E503-6088-4656-8D68-045B39C1FC24}" type="slidenum">
              <a:rPr lang="en-US" smtClean="0"/>
              <a:pPr>
                <a:defRPr/>
              </a:pPr>
              <a:t>10</a:t>
            </a:fld>
            <a:endParaRPr lang="en-US"/>
          </a:p>
        </p:txBody>
      </p:sp>
    </p:spTree>
    <p:extLst>
      <p:ext uri="{BB962C8B-B14F-4D97-AF65-F5344CB8AC3E}">
        <p14:creationId xmlns:p14="http://schemas.microsoft.com/office/powerpoint/2010/main" val="28570263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schemeClr val="bg1"/>
                </a:solidFill>
                <a:latin typeface="Calibri"/>
                <a:cs typeface="Calibri"/>
              </a:rPr>
              <a:t>In general, the type of violence children are exposed to increases in severity with age. More serious</a:t>
            </a:r>
            <a:r>
              <a:rPr lang="en-US" sz="1200" baseline="0" dirty="0" smtClean="0">
                <a:solidFill>
                  <a:schemeClr val="bg1"/>
                </a:solidFill>
                <a:latin typeface="Calibri"/>
                <a:cs typeface="Calibri"/>
              </a:rPr>
              <a:t> violence including assault with a weapon, sexual harassment, and witnessing violence in the home and assaults by other family members are more common among 10-13 year olds. </a:t>
            </a:r>
            <a:r>
              <a:rPr lang="en-US" sz="1200" kern="1200" dirty="0" smtClean="0">
                <a:solidFill>
                  <a:schemeClr val="tx1"/>
                </a:solidFill>
                <a:effectLst/>
                <a:latin typeface="Calibri" pitchFamily="34" charset="0"/>
                <a:ea typeface="ＭＳ Ｐゴシック" pitchFamily="1" charset="-128"/>
                <a:cs typeface="ＭＳ Ｐゴシック"/>
              </a:rPr>
              <a:t>Fourteen‐ to 17‐year‐olds </a:t>
            </a:r>
            <a:r>
              <a:rPr lang="en-US" sz="1200" b="0" kern="1200" dirty="0" smtClean="0">
                <a:solidFill>
                  <a:schemeClr val="tx1"/>
                </a:solidFill>
                <a:effectLst/>
                <a:latin typeface="Calibri" pitchFamily="34" charset="0"/>
                <a:ea typeface="ＭＳ Ｐゴシック" pitchFamily="1" charset="-128"/>
                <a:cs typeface="ＭＳ Ｐゴシック"/>
              </a:rPr>
              <a:t>are</a:t>
            </a:r>
            <a:r>
              <a:rPr lang="en-US" sz="1200" kern="1200" dirty="0" smtClean="0">
                <a:solidFill>
                  <a:schemeClr val="tx1"/>
                </a:solidFill>
                <a:effectLst/>
                <a:latin typeface="Calibri" pitchFamily="34" charset="0"/>
                <a:ea typeface="ＭＳ Ｐゴシック" pitchFamily="1" charset="-128"/>
                <a:cs typeface="ＭＳ Ｐゴシック"/>
              </a:rPr>
              <a:t> more</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likely to experience violence in the form of assaults with injury, gang violence, sexual assaults, physical and emotional abuse, and witnessing violence in the community. </a:t>
            </a:r>
          </a:p>
          <a:p>
            <a:endParaRPr lang="en-US" sz="1200" kern="1200" dirty="0" smtClean="0">
              <a:solidFill>
                <a:schemeClr val="tx1"/>
              </a:solidFill>
              <a:effectLst/>
              <a:latin typeface="Calibri" pitchFamily="34" charset="0"/>
              <a:ea typeface="ＭＳ Ｐゴシック" pitchFamily="1" charset="-128"/>
              <a:cs typeface="ＭＳ Ｐゴシック"/>
            </a:endParaRPr>
          </a:p>
          <a:p>
            <a:endParaRPr lang="en-US" sz="1200" kern="1200" dirty="0" smtClean="0">
              <a:solidFill>
                <a:schemeClr val="tx1"/>
              </a:solidFill>
              <a:effectLst/>
              <a:latin typeface="Calibri" pitchFamily="34" charset="0"/>
              <a:ea typeface="ＭＳ Ｐゴシック" pitchFamily="1" charset="-128"/>
              <a:cs typeface="ＭＳ Ｐゴシック"/>
            </a:endParaRPr>
          </a:p>
          <a:p>
            <a:r>
              <a:rPr lang="en-US" sz="1200" kern="1200" dirty="0" smtClean="0">
                <a:solidFill>
                  <a:schemeClr val="tx1"/>
                </a:solidFill>
                <a:effectLst/>
                <a:latin typeface="Calibri" pitchFamily="34" charset="0"/>
                <a:ea typeface="ＭＳ Ｐゴシック" pitchFamily="1" charset="-128"/>
                <a:cs typeface="ＭＳ Ｐゴシック"/>
              </a:rPr>
              <a:t>Resource: </a:t>
            </a:r>
            <a:r>
              <a:rPr lang="en-US" sz="1200" kern="1200" dirty="0" err="1" smtClean="0">
                <a:solidFill>
                  <a:schemeClr val="tx1"/>
                </a:solidFill>
                <a:effectLst/>
                <a:latin typeface="Calibri" pitchFamily="34" charset="0"/>
                <a:ea typeface="ＭＳ Ｐゴシック" pitchFamily="1" charset="-128"/>
                <a:cs typeface="ＭＳ Ｐゴシック"/>
              </a:rPr>
              <a:t>Childtrends</a:t>
            </a:r>
            <a:endParaRPr lang="en-US" sz="1200" kern="1200" dirty="0" smtClean="0">
              <a:solidFill>
                <a:schemeClr val="tx1"/>
              </a:solidFill>
              <a:effectLst/>
              <a:latin typeface="Calibri" pitchFamily="34" charset="0"/>
              <a:ea typeface="ＭＳ Ｐゴシック" pitchFamily="1" charset="-128"/>
              <a:cs typeface="ＭＳ Ｐゴシック"/>
            </a:endParaRPr>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11</a:t>
            </a:fld>
            <a:endParaRPr lang="en-US"/>
          </a:p>
        </p:txBody>
      </p:sp>
    </p:spTree>
    <p:extLst>
      <p:ext uri="{BB962C8B-B14F-4D97-AF65-F5344CB8AC3E}">
        <p14:creationId xmlns:p14="http://schemas.microsoft.com/office/powerpoint/2010/main" val="32231258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ＭＳ Ｐゴシック" pitchFamily="1" charset="-128"/>
                <a:cs typeface="ＭＳ Ｐゴシック"/>
              </a:rPr>
              <a:t>Males are more likely than females to be victims of physical assault</a:t>
            </a:r>
            <a:r>
              <a:rPr lang="en-US" sz="1200" kern="1200" baseline="0" dirty="0" smtClean="0">
                <a:solidFill>
                  <a:schemeClr val="tx1"/>
                </a:solidFill>
                <a:effectLst/>
                <a:latin typeface="Calibri" pitchFamily="34" charset="0"/>
                <a:ea typeface="ＭＳ Ｐゴシック" pitchFamily="1" charset="-128"/>
                <a:cs typeface="ＭＳ Ｐゴシック"/>
              </a:rPr>
              <a:t> at a rate of </a:t>
            </a:r>
            <a:r>
              <a:rPr lang="en-US" sz="1200" kern="1200" dirty="0" smtClean="0">
                <a:solidFill>
                  <a:schemeClr val="tx1"/>
                </a:solidFill>
                <a:effectLst/>
                <a:latin typeface="Calibri" pitchFamily="34" charset="0"/>
                <a:ea typeface="ＭＳ Ｐゴシック" pitchFamily="1" charset="-128"/>
                <a:cs typeface="ＭＳ Ｐゴシック"/>
              </a:rPr>
              <a:t>59 percent, compared with 50 percent of females. Males are also more likely than females to witness violence over their lifetimes</a:t>
            </a:r>
            <a:r>
              <a:rPr lang="en-US" sz="1200" kern="1200" baseline="0" dirty="0" smtClean="0">
                <a:solidFill>
                  <a:schemeClr val="tx1"/>
                </a:solidFill>
                <a:effectLst/>
                <a:latin typeface="Calibri" pitchFamily="34" charset="0"/>
                <a:ea typeface="ＭＳ Ｐゴシック" pitchFamily="1" charset="-128"/>
                <a:cs typeface="ＭＳ Ｐゴシック"/>
              </a:rPr>
              <a:t> at rates of </a:t>
            </a:r>
            <a:r>
              <a:rPr lang="en-US" sz="1200" kern="1200" dirty="0" smtClean="0">
                <a:solidFill>
                  <a:schemeClr val="tx1"/>
                </a:solidFill>
                <a:effectLst/>
                <a:latin typeface="Calibri" pitchFamily="34" charset="0"/>
                <a:ea typeface="ＭＳ Ｐゴシック" pitchFamily="1" charset="-128"/>
                <a:cs typeface="ＭＳ Ｐゴシック"/>
              </a:rPr>
              <a:t>41,</a:t>
            </a:r>
            <a:r>
              <a:rPr lang="en-US" sz="1200" kern="1200" baseline="0" dirty="0" smtClean="0">
                <a:solidFill>
                  <a:schemeClr val="tx1"/>
                </a:solidFill>
                <a:effectLst/>
                <a:latin typeface="Calibri" pitchFamily="34" charset="0"/>
                <a:ea typeface="ＭＳ Ｐゴシック" pitchFamily="1" charset="-128"/>
                <a:cs typeface="ＭＳ Ｐゴシック"/>
              </a:rPr>
              <a:t> compared with </a:t>
            </a:r>
            <a:r>
              <a:rPr lang="en-US" sz="1200" kern="1200" dirty="0" smtClean="0">
                <a:solidFill>
                  <a:schemeClr val="tx1"/>
                </a:solidFill>
                <a:effectLst/>
                <a:latin typeface="Calibri" pitchFamily="34" charset="0"/>
                <a:ea typeface="ＭＳ Ｐゴシック" pitchFamily="1" charset="-128"/>
                <a:cs typeface="ＭＳ Ｐゴシック"/>
              </a:rPr>
              <a:t>37 percent</a:t>
            </a:r>
            <a:r>
              <a:rPr lang="en-US" sz="1200" kern="1200" baseline="0" dirty="0" smtClean="0">
                <a:solidFill>
                  <a:schemeClr val="tx1"/>
                </a:solidFill>
                <a:effectLst/>
                <a:latin typeface="Calibri" pitchFamily="34" charset="0"/>
                <a:ea typeface="ＭＳ Ｐゴシック" pitchFamily="1" charset="-128"/>
                <a:cs typeface="ＭＳ Ｐゴシック"/>
              </a:rPr>
              <a:t> for females. </a:t>
            </a:r>
            <a:r>
              <a:rPr lang="en-US" sz="1200" kern="1200" dirty="0" smtClean="0">
                <a:solidFill>
                  <a:schemeClr val="tx1"/>
                </a:solidFill>
                <a:effectLst/>
                <a:latin typeface="Calibri" pitchFamily="34" charset="0"/>
                <a:ea typeface="ＭＳ Ｐゴシック" pitchFamily="1" charset="-128"/>
                <a:cs typeface="ＭＳ Ｐゴシック"/>
              </a:rPr>
              <a:t>Females are more likely than males to be sexually victimized during their lifetime with a rate of 11 percent, compared to 8 percent for males. The highest rates occur in females ages 14‐17.</a:t>
            </a:r>
            <a:endParaRPr lang="en-US" dirty="0" smtClean="0"/>
          </a:p>
          <a:p>
            <a:endParaRPr lang="en-US"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solidFill>
                <a:schemeClr val="tx1"/>
              </a:solidFill>
              <a:latin typeface="Gill Sans" charset="0"/>
              <a:ea typeface="ＭＳ Ｐゴシック" charset="-128"/>
              <a:cs typeface="Calibri"/>
            </a:endParaRPr>
          </a:p>
          <a:p>
            <a:r>
              <a:rPr lang="en-US" dirty="0" smtClean="0"/>
              <a:t>Resource: </a:t>
            </a:r>
            <a:r>
              <a:rPr lang="en-US" dirty="0" err="1" smtClean="0"/>
              <a:t>Childtrends</a:t>
            </a:r>
            <a:endParaRPr lang="en-US" dirty="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12</a:t>
            </a:fld>
            <a:endParaRPr lang="en-US"/>
          </a:p>
        </p:txBody>
      </p:sp>
    </p:spTree>
    <p:extLst>
      <p:ext uri="{BB962C8B-B14F-4D97-AF65-F5344CB8AC3E}">
        <p14:creationId xmlns:p14="http://schemas.microsoft.com/office/powerpoint/2010/main" val="7617874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Looking</a:t>
            </a:r>
            <a:r>
              <a:rPr lang="en-US" baseline="0" dirty="0" smtClean="0"/>
              <a:t> specifically at interpersonal violence and trauma within families, we see that rates of abuse and neglect are high. </a:t>
            </a:r>
            <a:r>
              <a:rPr lang="en-US" dirty="0" smtClean="0"/>
              <a:t>According to </a:t>
            </a:r>
            <a:r>
              <a:rPr lang="en-US" baseline="0" dirty="0" smtClean="0"/>
              <a:t>Children’s Bureau of </a:t>
            </a:r>
            <a:r>
              <a:rPr lang="en-US" dirty="0" smtClean="0"/>
              <a:t>the U.S. Department of Health</a:t>
            </a:r>
            <a:r>
              <a:rPr lang="en-US" baseline="0" dirty="0" smtClean="0"/>
              <a:t> and Human Services, 679,000 children were victims of abuse and neglect in 2013. </a:t>
            </a:r>
            <a:r>
              <a:rPr lang="en-US" sz="1200" dirty="0" smtClean="0">
                <a:latin typeface="Calibri"/>
                <a:cs typeface="Calibri"/>
              </a:rPr>
              <a:t>The majority,</a:t>
            </a:r>
            <a:r>
              <a:rPr lang="en-US" sz="1200" baseline="0" dirty="0" smtClean="0">
                <a:latin typeface="Calibri"/>
                <a:cs typeface="Calibri"/>
              </a:rPr>
              <a:t> nearly 80%, experienced neglect. Other experiences included physical and emotional abuse and other forms of maltreatment such as </a:t>
            </a:r>
            <a:r>
              <a:rPr lang="en-US" sz="1200" dirty="0" smtClean="0">
                <a:latin typeface="Calibri"/>
                <a:cs typeface="Calibri"/>
              </a:rPr>
              <a:t>abandonment, threats of harm, and congenital drug addiction</a:t>
            </a:r>
            <a:r>
              <a:rPr lang="it-IT" sz="1200" dirty="0" smtClean="0">
                <a:solidFill>
                  <a:prstClr val="white"/>
                </a:solidFill>
                <a:latin typeface="Calibri"/>
                <a:cs typeface="Arial" pitchFamily="34" charset="0"/>
                <a:sym typeface="Times New Roman" pitchFamily="18" charset="0"/>
              </a:rPr>
              <a:t> </a:t>
            </a:r>
            <a:r>
              <a:rPr lang="en-US" sz="1200" dirty="0" smtClean="0"/>
              <a:t>(U.S. Department of Health and Human Services [DHHS], 2011). </a:t>
            </a:r>
            <a:endParaRPr lang="en-US" sz="1200" dirty="0" smtClean="0">
              <a:latin typeface="Calibri"/>
              <a:cs typeface="Calibri"/>
            </a:endParaRPr>
          </a:p>
          <a:p>
            <a:endParaRPr lang="en-US" sz="1200" dirty="0" smtClean="0">
              <a:latin typeface="Calibri"/>
              <a:cs typeface="Calibri"/>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457200" rtl="0" eaLnBrk="1" fontAlgn="base" latinLnBrk="0" hangingPunct="1">
              <a:lnSpc>
                <a:spcPct val="100000"/>
              </a:lnSpc>
              <a:spcBef>
                <a:spcPts val="625"/>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sym typeface="Calibri" pitchFamily="34" charset="0"/>
            </a:endParaRPr>
          </a:p>
        </p:txBody>
      </p:sp>
      <p:sp>
        <p:nvSpPr>
          <p:cNvPr id="4" name="Slide Number Placeholder 3"/>
          <p:cNvSpPr>
            <a:spLocks noGrp="1"/>
          </p:cNvSpPr>
          <p:nvPr>
            <p:ph type="sldNum" sz="quarter" idx="10"/>
          </p:nvPr>
        </p:nvSpPr>
        <p:spPr/>
        <p:txBody>
          <a:bodyPr/>
          <a:lstStyle/>
          <a:p>
            <a:pPr>
              <a:defRPr/>
            </a:pPr>
            <a:fld id="{B109E503-6088-4656-8D68-045B39C1FC24}" type="slidenum">
              <a:rPr lang="en-US" smtClean="0"/>
              <a:pPr>
                <a:defRPr/>
              </a:pPr>
              <a:t>13</a:t>
            </a:fld>
            <a:endParaRPr lang="en-US"/>
          </a:p>
        </p:txBody>
      </p:sp>
    </p:spTree>
    <p:extLst>
      <p:ext uri="{BB962C8B-B14F-4D97-AF65-F5344CB8AC3E}">
        <p14:creationId xmlns:p14="http://schemas.microsoft.com/office/powerpoint/2010/main" val="2857026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Slide Image Placeholder 1"/>
          <p:cNvSpPr>
            <a:spLocks noGrp="1" noRot="1" noChangeAspect="1" noTextEdit="1"/>
          </p:cNvSpPr>
          <p:nvPr>
            <p:ph type="sldImg"/>
          </p:nvPr>
        </p:nvSpPr>
        <p:spPr>
          <a:xfrm>
            <a:off x="1181100" y="696913"/>
            <a:ext cx="4648200" cy="3486150"/>
          </a:xfrm>
          <a:ln/>
        </p:spPr>
      </p:sp>
      <p:sp>
        <p:nvSpPr>
          <p:cNvPr id="2560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3234" marR="0" indent="0" algn="l" defTabSz="457200" rtl="0" eaLnBrk="1" fontAlgn="base" latinLnBrk="0" hangingPunct="1">
              <a:lnSpc>
                <a:spcPct val="100000"/>
              </a:lnSpc>
              <a:spcBef>
                <a:spcPct val="30000"/>
              </a:spcBef>
              <a:spcAft>
                <a:spcPct val="0"/>
              </a:spcAft>
              <a:buClrTx/>
              <a:buSzTx/>
              <a:buFontTx/>
              <a:buNone/>
              <a:tabLst/>
              <a:defRPr/>
            </a:pPr>
            <a:r>
              <a:rPr lang="en-US" sz="1200" i="0" kern="1200" baseline="0" dirty="0" smtClean="0">
                <a:solidFill>
                  <a:schemeClr val="tx1"/>
                </a:solidFill>
                <a:effectLst/>
                <a:latin typeface="Calibri" pitchFamily="34" charset="0"/>
                <a:ea typeface="ＭＳ Ｐゴシック" pitchFamily="1" charset="-128"/>
                <a:cs typeface="ＭＳ Ｐゴシック"/>
              </a:rPr>
              <a:t>For many children, exposure to violence within families or in the community is not a one-time or short-lived experience. C</a:t>
            </a:r>
            <a:r>
              <a:rPr lang="en-US" sz="1200" i="0" kern="1200" dirty="0" smtClean="0">
                <a:solidFill>
                  <a:schemeClr val="tx1"/>
                </a:solidFill>
                <a:effectLst/>
                <a:latin typeface="Calibri" pitchFamily="34" charset="0"/>
                <a:ea typeface="ＭＳ Ｐゴシック" pitchFamily="1" charset="-128"/>
                <a:cs typeface="ＭＳ Ｐゴシック"/>
              </a:rPr>
              <a:t>hildren who are exposed to one type of violence</a:t>
            </a:r>
            <a:r>
              <a:rPr lang="en-US" sz="1200" i="0" kern="1200" baseline="0" dirty="0" smtClean="0">
                <a:solidFill>
                  <a:schemeClr val="tx1"/>
                </a:solidFill>
                <a:effectLst/>
                <a:latin typeface="Calibri" pitchFamily="34" charset="0"/>
                <a:ea typeface="ＭＳ Ｐゴシック" pitchFamily="1" charset="-128"/>
                <a:cs typeface="ＭＳ Ｐゴシック"/>
              </a:rPr>
              <a:t> are at </a:t>
            </a:r>
            <a:r>
              <a:rPr lang="en-US" sz="1200" i="0" kern="1200" dirty="0" smtClean="0">
                <a:solidFill>
                  <a:schemeClr val="tx1"/>
                </a:solidFill>
                <a:effectLst/>
                <a:latin typeface="Calibri" pitchFamily="34" charset="0"/>
                <a:ea typeface="ＭＳ Ｐゴシック" pitchFamily="1" charset="-128"/>
                <a:cs typeface="ＭＳ Ｐゴシック"/>
              </a:rPr>
              <a:t>greater risk of experiencing other types of violence. </a:t>
            </a:r>
            <a:r>
              <a:rPr lang="en-US" sz="1200" i="0" kern="1200" baseline="0" dirty="0" smtClean="0">
                <a:solidFill>
                  <a:schemeClr val="tx1"/>
                </a:solidFill>
                <a:effectLst/>
                <a:latin typeface="Calibri" pitchFamily="34" charset="0"/>
                <a:ea typeface="ＭＳ Ｐゴシック" pitchFamily="1" charset="-128"/>
                <a:cs typeface="ＭＳ Ｐゴシック"/>
              </a:rPr>
              <a:t>Nearly </a:t>
            </a:r>
            <a:r>
              <a:rPr lang="en-US" sz="1200" b="1" i="0" kern="1200" baseline="0" dirty="0" smtClean="0">
                <a:solidFill>
                  <a:schemeClr val="tx1"/>
                </a:solidFill>
                <a:effectLst/>
                <a:latin typeface="Calibri" pitchFamily="34" charset="0"/>
                <a:ea typeface="ＭＳ Ｐゴシック" pitchFamily="1" charset="-128"/>
                <a:cs typeface="ＭＳ Ｐゴシック"/>
              </a:rPr>
              <a:t>two-thirds </a:t>
            </a:r>
            <a:r>
              <a:rPr lang="en-US" sz="1200" i="0" kern="1200" baseline="0" dirty="0" smtClean="0">
                <a:solidFill>
                  <a:schemeClr val="tx1"/>
                </a:solidFill>
                <a:effectLst/>
                <a:latin typeface="Calibri" pitchFamily="34" charset="0"/>
                <a:ea typeface="ＭＳ Ｐゴシック" pitchFamily="1" charset="-128"/>
                <a:cs typeface="ＭＳ Ｐゴシック"/>
              </a:rPr>
              <a:t>of children who report victimization report more than one type. </a:t>
            </a:r>
            <a:r>
              <a:rPr lang="en-US" sz="1200" i="0" dirty="0" smtClean="0">
                <a:solidFill>
                  <a:srgbClr val="FFFF00"/>
                </a:solidFill>
                <a:latin typeface="Calibri"/>
                <a:cs typeface="Calibri"/>
              </a:rPr>
              <a:t>More than </a:t>
            </a:r>
            <a:r>
              <a:rPr lang="en-US" sz="1200" b="1" i="0" dirty="0" smtClean="0">
                <a:solidFill>
                  <a:srgbClr val="FFFF00"/>
                </a:solidFill>
                <a:latin typeface="Calibri"/>
                <a:cs typeface="Calibri"/>
              </a:rPr>
              <a:t>1 in 10 report 5 or more exposures</a:t>
            </a:r>
            <a:r>
              <a:rPr lang="en-US" sz="1200" i="0" dirty="0" smtClean="0">
                <a:solidFill>
                  <a:srgbClr val="FFFF00"/>
                </a:solidFill>
                <a:latin typeface="Calibri"/>
                <a:cs typeface="Calibri"/>
              </a:rPr>
              <a:t>. </a:t>
            </a:r>
          </a:p>
          <a:p>
            <a:pPr marL="223234" marR="0" indent="0" algn="l" defTabSz="457200" rtl="0" eaLnBrk="1" fontAlgn="base" latinLnBrk="0" hangingPunct="1">
              <a:lnSpc>
                <a:spcPct val="100000"/>
              </a:lnSpc>
              <a:spcBef>
                <a:spcPct val="30000"/>
              </a:spcBef>
              <a:spcAft>
                <a:spcPct val="0"/>
              </a:spcAft>
              <a:buClrTx/>
              <a:buSzTx/>
              <a:buFontTx/>
              <a:buNone/>
              <a:tabLst/>
              <a:defRPr/>
            </a:pPr>
            <a:endParaRPr lang="en-US" sz="1200" i="0" baseline="0" dirty="0" smtClean="0">
              <a:solidFill>
                <a:srgbClr val="FFFF00"/>
              </a:solidFill>
              <a:latin typeface="Calibri"/>
              <a:cs typeface="Calibri"/>
            </a:endParaRPr>
          </a:p>
          <a:p>
            <a:pPr marL="223234" marR="0" indent="0" algn="l" defTabSz="457200" rtl="0" eaLnBrk="1" fontAlgn="base" latinLnBrk="0" hangingPunct="1">
              <a:lnSpc>
                <a:spcPct val="100000"/>
              </a:lnSpc>
              <a:spcBef>
                <a:spcPct val="30000"/>
              </a:spcBef>
              <a:spcAft>
                <a:spcPct val="0"/>
              </a:spcAft>
              <a:buClrTx/>
              <a:buSzTx/>
              <a:buFontTx/>
              <a:buNone/>
              <a:tabLst/>
              <a:defRPr/>
            </a:pPr>
            <a:r>
              <a:rPr lang="en-US" sz="1200" i="0" baseline="0" dirty="0" smtClean="0">
                <a:solidFill>
                  <a:srgbClr val="FFFF00"/>
                </a:solidFill>
                <a:latin typeface="Calibri"/>
                <a:cs typeface="Calibri"/>
              </a:rPr>
              <a:t>The term poly-victimization refers to being exposed to multiple types of victimization. </a:t>
            </a:r>
            <a:r>
              <a:rPr lang="en-US" sz="1200" baseline="0" dirty="0" smtClean="0">
                <a:solidFill>
                  <a:srgbClr val="FFFF00"/>
                </a:solidFill>
                <a:latin typeface="Calibri"/>
                <a:cs typeface="Calibri"/>
              </a:rPr>
              <a:t>Children who are poly-victims of violence are also more likely to experience other adversities such as illnesses, family unemployment, parental substance abuse and mental illness. </a:t>
            </a:r>
            <a:r>
              <a:rPr lang="en-US" sz="1200" kern="1200" baseline="0" dirty="0" smtClean="0">
                <a:solidFill>
                  <a:schemeClr val="tx1"/>
                </a:solidFill>
                <a:effectLst/>
                <a:latin typeface="Calibri" pitchFamily="34" charset="0"/>
                <a:ea typeface="ＭＳ Ｐゴシック" pitchFamily="1" charset="-128"/>
                <a:cs typeface="ＭＳ Ｐゴシック"/>
              </a:rPr>
              <a:t>Not surprisingly, these children are at greater risk of negative impact. </a:t>
            </a:r>
          </a:p>
          <a:p>
            <a:pPr marL="223234" marR="0" indent="0" algn="l" defTabSz="457200" rtl="0" eaLnBrk="1" fontAlgn="base" latinLnBrk="0" hangingPunct="1">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223234" marR="0" indent="0" algn="l" defTabSz="457200" rtl="0" eaLnBrk="1" fontAlgn="base" latinLnBrk="0" hangingPunct="1">
              <a:lnSpc>
                <a:spcPct val="100000"/>
              </a:lnSpc>
              <a:spcBef>
                <a:spcPct val="30000"/>
              </a:spcBef>
              <a:spcAft>
                <a:spcPct val="0"/>
              </a:spcAft>
              <a:buClrTx/>
              <a:buSzTx/>
              <a:buFontTx/>
              <a:buNone/>
              <a:tabLst/>
              <a:defRPr/>
            </a:pPr>
            <a:r>
              <a:rPr lang="en-US" sz="1200" kern="1200" baseline="0" dirty="0" smtClean="0">
                <a:solidFill>
                  <a:schemeClr val="tx1"/>
                </a:solidFill>
                <a:effectLst/>
                <a:latin typeface="Calibri" pitchFamily="34" charset="0"/>
                <a:ea typeface="ＭＳ Ｐゴシック" pitchFamily="1" charset="-128"/>
                <a:cs typeface="ＭＳ Ｐゴシック"/>
              </a:rPr>
              <a:t>Resource: </a:t>
            </a:r>
            <a:r>
              <a:rPr lang="en-US" sz="1200" kern="1200" baseline="0" dirty="0" err="1" smtClean="0">
                <a:solidFill>
                  <a:schemeClr val="tx1"/>
                </a:solidFill>
                <a:effectLst/>
                <a:latin typeface="Calibri" pitchFamily="34" charset="0"/>
                <a:ea typeface="ＭＳ Ｐゴシック" pitchFamily="1" charset="-128"/>
                <a:cs typeface="ＭＳ Ｐゴシック"/>
              </a:rPr>
              <a:t>Finkelhor</a:t>
            </a:r>
            <a:endParaRPr lang="en-US" sz="1200" baseline="0" dirty="0" smtClean="0">
              <a:solidFill>
                <a:srgbClr val="FFFF00"/>
              </a:solidFill>
              <a:latin typeface="Calibri"/>
              <a:cs typeface="Calibri"/>
            </a:endParaRPr>
          </a:p>
          <a:p>
            <a:pPr marL="223234" marR="0" indent="0" algn="l" defTabSz="457200" rtl="0" eaLnBrk="1" fontAlgn="base" latinLnBrk="0" hangingPunct="1">
              <a:lnSpc>
                <a:spcPct val="100000"/>
              </a:lnSpc>
              <a:spcBef>
                <a:spcPct val="30000"/>
              </a:spcBef>
              <a:spcAft>
                <a:spcPct val="0"/>
              </a:spcAft>
              <a:buClrTx/>
              <a:buSzTx/>
              <a:buFontTx/>
              <a:buNone/>
              <a:tabLst/>
              <a:defRPr/>
            </a:pPr>
            <a:endParaRPr lang="en-US" sz="1200" baseline="0" dirty="0" smtClean="0">
              <a:solidFill>
                <a:srgbClr val="FFFF00"/>
              </a:solidFill>
              <a:latin typeface="Calibri"/>
              <a:cs typeface="Calibri"/>
            </a:endParaRPr>
          </a:p>
          <a:p>
            <a:pPr marL="223234" marR="0" indent="0" algn="l" defTabSz="457200" rtl="0" eaLnBrk="1" fontAlgn="base" latinLnBrk="0" hangingPunct="1">
              <a:lnSpc>
                <a:spcPct val="100000"/>
              </a:lnSpc>
              <a:spcBef>
                <a:spcPct val="30000"/>
              </a:spcBef>
              <a:spcAft>
                <a:spcPct val="0"/>
              </a:spcAft>
              <a:buClrTx/>
              <a:buSzTx/>
              <a:buFontTx/>
              <a:buNone/>
              <a:tabLst/>
              <a:defRPr/>
            </a:pPr>
            <a:endParaRPr lang="en-US" sz="1200" baseline="0" dirty="0" smtClean="0">
              <a:solidFill>
                <a:srgbClr val="FFFF00"/>
              </a:solidFill>
              <a:latin typeface="Calibri"/>
              <a:cs typeface="Calibri"/>
            </a:endParaRPr>
          </a:p>
          <a:p>
            <a:pPr marL="223234" marR="0" indent="0" algn="l" defTabSz="457200" rtl="0" eaLnBrk="1" fontAlgn="base" latinLnBrk="0" hangingPunct="1">
              <a:lnSpc>
                <a:spcPct val="100000"/>
              </a:lnSpc>
              <a:spcBef>
                <a:spcPct val="30000"/>
              </a:spcBef>
              <a:spcAft>
                <a:spcPct val="0"/>
              </a:spcAft>
              <a:buClrTx/>
              <a:buSzTx/>
              <a:buFontTx/>
              <a:buNone/>
              <a:tabLst/>
              <a:defRPr/>
            </a:pPr>
            <a:endParaRPr lang="en-US" sz="1200" baseline="0" dirty="0" smtClean="0">
              <a:solidFill>
                <a:srgbClr val="FFFF00"/>
              </a:solidFill>
              <a:latin typeface="Calibri"/>
              <a:cs typeface="Calibri"/>
            </a:endParaRPr>
          </a:p>
          <a:p>
            <a:pPr marL="223234" indent="0" eaLnBrk="1" hangingPunct="1">
              <a:buNone/>
            </a:pPr>
            <a:endParaRPr lang="en-US" sz="1200" baseline="0" dirty="0" smtClean="0">
              <a:solidFill>
                <a:srgbClr val="FFFF00"/>
              </a:solidFill>
              <a:latin typeface="Calibri"/>
              <a:cs typeface="Calibri"/>
            </a:endParaRPr>
          </a:p>
          <a:p>
            <a:pPr marL="223234" indent="0" eaLnBrk="1" hangingPunct="1">
              <a:buNone/>
            </a:pPr>
            <a:endParaRPr lang="en-US" sz="1200" baseline="0" dirty="0" smtClean="0">
              <a:solidFill>
                <a:srgbClr val="FFFF00"/>
              </a:solidFill>
              <a:latin typeface="Calibri"/>
              <a:cs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1" name="Rectangle 2"/>
          <p:cNvSpPr>
            <a:spLocks noGrp="1" noRot="1" noChangeAspect="1" noChangeArrowheads="1" noTextEdit="1"/>
          </p:cNvSpPr>
          <p:nvPr>
            <p:ph type="sldImg"/>
          </p:nvPr>
        </p:nvSpPr>
        <p:spPr>
          <a:xfrm>
            <a:off x="1181100" y="696913"/>
            <a:ext cx="4648200" cy="3486150"/>
          </a:xfrm>
          <a:ln/>
        </p:spPr>
      </p:sp>
      <p:sp>
        <p:nvSpPr>
          <p:cNvPr id="491522" name="Rectangle 3"/>
          <p:cNvSpPr>
            <a:spLocks noGrp="1" noChangeArrowheads="1"/>
          </p:cNvSpPr>
          <p:nvPr>
            <p:ph type="body" idx="1"/>
          </p:nvPr>
        </p:nvSpPr>
        <p:spPr>
          <a:xfrm>
            <a:off x="701675" y="4416425"/>
            <a:ext cx="5607050" cy="4183063"/>
          </a:xfrm>
          <a:noFill/>
          <a:ln/>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r>
              <a:rPr lang="en-US" sz="1200" dirty="0" smtClean="0">
                <a:solidFill>
                  <a:schemeClr val="bg1"/>
                </a:solidFill>
                <a:latin typeface="Calibri"/>
                <a:cs typeface="Calibri"/>
                <a:sym typeface="Gill Sans"/>
              </a:rPr>
              <a:t>Traumatic</a:t>
            </a:r>
            <a:r>
              <a:rPr lang="en-US" sz="1200" baseline="0" dirty="0" smtClean="0">
                <a:solidFill>
                  <a:schemeClr val="bg1"/>
                </a:solidFill>
                <a:latin typeface="Calibri"/>
                <a:cs typeface="Calibri"/>
                <a:sym typeface="Gill Sans"/>
              </a:rPr>
              <a:t> events, including experiences of violent trauma, are always situated within a broader context. Individual and family trauma sits within a community context, and communities are impacted by larger societal culture and norms. Communities plagued by violence often struggle with systemic trauma stemming from broader health, economic, education, and social policies that maintain economic and social inequalities across generations (CDC). These bigger and sometimes more subtle traumas can have a chronic, toxic impact on individuals, families, and the community as a whole. In particular, poverty and its related stresses such as financial and housing instability, lack of access to education and resources, compromised support networks, and negative social stigma can be traumatic and are experienced disproportionately across communities </a:t>
            </a:r>
            <a:r>
              <a:rPr lang="en-US" baseline="0" dirty="0" smtClean="0">
                <a:ea typeface="ＭＳ Ｐゴシック"/>
              </a:rPr>
              <a:t>(</a:t>
            </a:r>
            <a:r>
              <a:rPr lang="en-US" sz="1200" dirty="0" err="1" smtClean="0"/>
              <a:t>DePanfilis</a:t>
            </a:r>
            <a:r>
              <a:rPr lang="en-US" sz="1200" dirty="0" smtClean="0"/>
              <a:t>, 2006; </a:t>
            </a:r>
            <a:r>
              <a:rPr lang="en-US" sz="1200" dirty="0" err="1" smtClean="0"/>
              <a:t>Buka</a:t>
            </a:r>
            <a:r>
              <a:rPr lang="en-US" sz="1200" dirty="0" smtClean="0"/>
              <a:t>, </a:t>
            </a:r>
            <a:r>
              <a:rPr lang="en-US" sz="1200" dirty="0" err="1" smtClean="0"/>
              <a:t>Stichick</a:t>
            </a:r>
            <a:r>
              <a:rPr lang="en-US" sz="1200" dirty="0" smtClean="0"/>
              <a:t>, </a:t>
            </a:r>
            <a:r>
              <a:rPr lang="en-US" sz="1200" dirty="0" err="1" smtClean="0"/>
              <a:t>Birdthistle</a:t>
            </a:r>
            <a:r>
              <a:rPr lang="en-US" sz="1200" dirty="0" smtClean="0"/>
              <a:t>, &amp; Felton, 2001; </a:t>
            </a:r>
            <a:r>
              <a:rPr lang="en-US" sz="1200" dirty="0" err="1" smtClean="0"/>
              <a:t>Finkelhore</a:t>
            </a:r>
            <a:r>
              <a:rPr lang="en-US" sz="1200" dirty="0" smtClean="0"/>
              <a:t> et al., 2005; Collins et al., 2010</a:t>
            </a:r>
            <a:r>
              <a:rPr lang="en-US" sz="1200" dirty="0" smtClean="0">
                <a:latin typeface="Calibri" pitchFamily="34" charset="0"/>
              </a:rPr>
              <a:t>). Racial disparities are prevalent;</a:t>
            </a:r>
            <a:r>
              <a:rPr lang="en-US" sz="1200" baseline="0" dirty="0" smtClean="0">
                <a:latin typeface="Calibri" pitchFamily="34" charset="0"/>
              </a:rPr>
              <a:t> </a:t>
            </a:r>
            <a:r>
              <a:rPr lang="en-US" sz="1200" baseline="0" dirty="0" smtClean="0">
                <a:solidFill>
                  <a:schemeClr val="bg1"/>
                </a:solidFill>
                <a:latin typeface="Calibri"/>
                <a:cs typeface="Calibri"/>
                <a:sym typeface="Gill Sans"/>
              </a:rPr>
              <a:t>people of color are overrepresented in poor neighborhoods, particularly impoverished urban neighborhoods. A chronic focus on survival increases risk for violence in families and the community at large. </a:t>
            </a:r>
            <a:endParaRPr lang="en-US" dirty="0" smtClean="0">
              <a:ea typeface="ＭＳ Ｐゴシック"/>
            </a:endParaRPr>
          </a:p>
          <a:p>
            <a:pPr marL="0" marR="0" indent="0" algn="l" defTabSz="457200" rtl="0" eaLnBrk="1" fontAlgn="base" latinLnBrk="0" hangingPunct="1">
              <a:lnSpc>
                <a:spcPct val="100000"/>
              </a:lnSpc>
              <a:spcBef>
                <a:spcPct val="30000"/>
              </a:spcBef>
              <a:spcAft>
                <a:spcPct val="0"/>
              </a:spcAft>
              <a:buClrTx/>
              <a:buSzTx/>
              <a:buFontTx/>
              <a:buNone/>
              <a:tabLst/>
              <a:defRPr/>
            </a:pPr>
            <a:endParaRPr lang="en-US" dirty="0" smtClean="0">
              <a:ea typeface="ＭＳ Ｐゴシック"/>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we end part one of this module, let’s summarize what we have learned so far. </a:t>
            </a:r>
          </a:p>
          <a:p>
            <a:endParaRPr lang="en-US" dirty="0" smtClean="0"/>
          </a:p>
          <a:p>
            <a:pPr marL="171450" indent="-171450">
              <a:buFont typeface="Arial"/>
              <a:buChar char="•"/>
            </a:pPr>
            <a:r>
              <a:rPr lang="en-US" dirty="0" smtClean="0"/>
              <a:t>First we learned that</a:t>
            </a:r>
            <a:r>
              <a:rPr lang="en-US" baseline="0" dirty="0" smtClean="0"/>
              <a:t> trauma refers to an experience that </a:t>
            </a:r>
            <a:r>
              <a:rPr lang="en-US" dirty="0" smtClean="0"/>
              <a:t>overwhelms</a:t>
            </a:r>
            <a:r>
              <a:rPr lang="en-US" baseline="0" dirty="0" smtClean="0"/>
              <a:t> our ability to cope with stress. </a:t>
            </a:r>
          </a:p>
          <a:p>
            <a:pPr marL="171450" indent="-171450">
              <a:buFont typeface="Arial"/>
              <a:buChar char="•"/>
            </a:pPr>
            <a:r>
              <a:rPr lang="en-US" baseline="0" dirty="0" smtClean="0"/>
              <a:t>Next we talked about different types of trauma and noted that exposure to complex trauma that begins in early childhood within caregiving relationships and continues is particularly damaging. </a:t>
            </a:r>
          </a:p>
          <a:p>
            <a:pPr marL="171450" indent="-171450">
              <a:buFont typeface="Arial"/>
              <a:buChar char="•"/>
            </a:pPr>
            <a:r>
              <a:rPr lang="en-US" baseline="0" dirty="0" smtClean="0"/>
              <a:t>Finally, we reviewed the research on rates of violent trauma in the lives of children and adolescents and learned that exposure to multiple types of violence is common and that contextual factors like poverty increase risk of trauma.</a:t>
            </a:r>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16</a:t>
            </a:fld>
            <a:endParaRPr lang="en-US"/>
          </a:p>
        </p:txBody>
      </p:sp>
    </p:spTree>
    <p:extLst>
      <p:ext uri="{BB962C8B-B14F-4D97-AF65-F5344CB8AC3E}">
        <p14:creationId xmlns:p14="http://schemas.microsoft.com/office/powerpoint/2010/main" val="38279797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To understand the impact of trauma we must learn</a:t>
            </a:r>
            <a:r>
              <a:rPr lang="en-US" baseline="0" dirty="0" smtClean="0"/>
              <a:t> how the brain and body respond to stress and threat. In part two of this module, we review the key parts of our stress response system, how the system works to keep us safe, what happens when a stress becomes traumatic, and common responses that children and youth may have following a traumatic event.</a:t>
            </a:r>
            <a:endParaRPr lang="en-US" dirty="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17</a:t>
            </a:fld>
            <a:endParaRPr lang="en-US"/>
          </a:p>
        </p:txBody>
      </p:sp>
    </p:spTree>
    <p:extLst>
      <p:ext uri="{BB962C8B-B14F-4D97-AF65-F5344CB8AC3E}">
        <p14:creationId xmlns:p14="http://schemas.microsoft.com/office/powerpoint/2010/main" val="36870844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txBox="1">
            <a:spLocks noGrp="1"/>
          </p:cNvSpPr>
          <p:nvPr/>
        </p:nvSpPr>
        <p:spPr bwMode="auto">
          <a:xfrm>
            <a:off x="3972560" y="8831580"/>
            <a:ext cx="3037840" cy="464820"/>
          </a:xfrm>
          <a:prstGeom prst="rect">
            <a:avLst/>
          </a:prstGeom>
          <a:noFill/>
          <a:ln w="25400">
            <a:noFill/>
            <a:miter lim="800000"/>
            <a:headEnd/>
            <a:tailEnd/>
          </a:ln>
        </p:spPr>
        <p:txBody>
          <a:bodyPr lIns="93912" tIns="46957" rIns="93912" bIns="46957" anchor="b"/>
          <a:lstStyle/>
          <a:p>
            <a:pPr algn="r" defTabSz="939862"/>
            <a:fld id="{68DEA9F0-5499-493B-A563-3C5C6444C674}" type="slidenum">
              <a:rPr lang="en-US" sz="1200">
                <a:latin typeface="Gill Sans"/>
                <a:ea typeface="ヒラギノ角ゴ Pro W3"/>
                <a:cs typeface="ヒラギノ角ゴ Pro W3"/>
                <a:sym typeface="Gill Sans"/>
              </a:rPr>
              <a:pPr algn="r" defTabSz="939862"/>
              <a:t>18</a:t>
            </a:fld>
            <a:endParaRPr lang="en-US" sz="1200">
              <a:latin typeface="Gill Sans"/>
              <a:ea typeface="ヒラギノ角ゴ Pro W3"/>
              <a:cs typeface="ヒラギノ角ゴ Pro W3"/>
              <a:sym typeface="Gill Sans"/>
            </a:endParaRPr>
          </a:p>
        </p:txBody>
      </p:sp>
      <p:sp>
        <p:nvSpPr>
          <p:cNvPr id="26626" name="Rectangle 2"/>
          <p:cNvSpPr>
            <a:spLocks noGrp="1" noRot="1" noChangeAspect="1" noChangeArrowheads="1" noTextEdit="1"/>
          </p:cNvSpPr>
          <p:nvPr>
            <p:ph type="sldImg"/>
          </p:nvPr>
        </p:nvSpPr>
        <p:spPr>
          <a:xfrm>
            <a:off x="1368425" y="685800"/>
            <a:ext cx="4352925" cy="3265488"/>
          </a:xfrm>
          <a:ln/>
        </p:spPr>
      </p:sp>
      <p:sp>
        <p:nvSpPr>
          <p:cNvPr id="26627" name="Rectangle 3"/>
          <p:cNvSpPr>
            <a:spLocks noGrp="1"/>
          </p:cNvSpPr>
          <p:nvPr>
            <p:ph type="body" idx="1"/>
          </p:nvPr>
        </p:nvSpPr>
        <p:spPr>
          <a:xfrm>
            <a:off x="934720" y="3886412"/>
            <a:ext cx="5140960" cy="4183380"/>
          </a:xfrm>
          <a:noFill/>
          <a:ln/>
        </p:spPr>
        <p:txBody>
          <a:bodyPr lIns="93912" tIns="46957" rIns="93912" bIns="46957"/>
          <a:lstStyle/>
          <a:p>
            <a:r>
              <a:rPr lang="en-US" dirty="0" smtClean="0"/>
              <a:t>The</a:t>
            </a:r>
            <a:r>
              <a:rPr lang="en-US" baseline="0" dirty="0" smtClean="0"/>
              <a:t> brain has a built-in alarm system that is designed to detect potential threat and r</a:t>
            </a:r>
            <a:r>
              <a:rPr lang="en-US" dirty="0" smtClean="0"/>
              <a:t>espond quickly and effectively to a keep</a:t>
            </a:r>
            <a:r>
              <a:rPr lang="en-US" baseline="0" dirty="0" smtClean="0"/>
              <a:t> us safe.</a:t>
            </a:r>
          </a:p>
          <a:p>
            <a:endParaRPr lang="en-US" baseline="0" dirty="0" smtClean="0"/>
          </a:p>
          <a:p>
            <a:r>
              <a:rPr lang="en-US" baseline="0" dirty="0" smtClean="0"/>
              <a:t>Let’s use an example to understand how this works: Imagine you are driving in your car and something distracts you - a cell phone ringing, </a:t>
            </a:r>
            <a:r>
              <a:rPr lang="en-US" b="0" baseline="0" dirty="0" smtClean="0"/>
              <a:t>children</a:t>
            </a:r>
            <a:r>
              <a:rPr lang="en-US" baseline="0" dirty="0" smtClean="0"/>
              <a:t> arguing in the back seat - and when you look back at the road, the car in front of you has come to a complete stop. In the moment, what happens in your body? How does this effect your driving? </a:t>
            </a:r>
          </a:p>
          <a:p>
            <a:endParaRPr lang="en-US" baseline="0" dirty="0" smtClean="0"/>
          </a:p>
          <a:p>
            <a:r>
              <a:rPr lang="en-US" baseline="0" dirty="0" smtClean="0"/>
              <a:t>In this situation, people describe sensations like the heart racing, muscles clenching, the stomach tightening, and having narrowed focus on just what is in front of them. Actions may include swerving, slamming on the breaks, screaming, and bracing for impact. All of these responses are a sign that the alarm system has been activated.</a:t>
            </a:r>
          </a:p>
          <a:p>
            <a:endParaRPr lang="en-US" baseline="0" dirty="0" smtClean="0"/>
          </a:p>
          <a:p>
            <a:pPr marL="232943" indent="-232943"/>
            <a:endParaRPr lang="en-US" dirty="0" smtClean="0">
              <a:latin typeface="Arial" charset="0"/>
              <a:ea typeface="ＭＳ Ｐゴシック"/>
              <a:cs typeface="ＭＳ Ｐゴシック"/>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i="1" dirty="0" smtClean="0">
                <a:latin typeface="Arial" charset="0"/>
                <a:ea typeface="ＭＳ Ｐゴシック"/>
                <a:cs typeface="ＭＳ Ｐゴシック"/>
              </a:rPr>
              <a:t>[Slide</a:t>
            </a:r>
            <a:r>
              <a:rPr lang="en-US" i="1" baseline="0" dirty="0" smtClean="0">
                <a:latin typeface="Arial" charset="0"/>
                <a:ea typeface="ＭＳ Ｐゴシック"/>
                <a:cs typeface="ＭＳ Ｐゴシック"/>
              </a:rPr>
              <a:t> will be interactive with arrows to point to each part of the brain as each is discussed.]</a:t>
            </a:r>
            <a:endParaRPr lang="en-US" i="1" dirty="0" smtClean="0">
              <a:latin typeface="Arial" charset="0"/>
              <a:ea typeface="ＭＳ Ｐゴシック"/>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dirty="0" smtClean="0"/>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smtClean="0"/>
              <a:t>Let’s talk about the three main parts</a:t>
            </a:r>
            <a:r>
              <a:rPr lang="en-US" sz="1200" baseline="0" dirty="0" smtClean="0"/>
              <a:t> of the brain and how each plays a role in this well-coordinated system for responding to threat that what we call the stress response system.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sz="1200" baseline="0" dirty="0" smtClean="0"/>
              <a:t>The earliest part of the brain to develop is an area called the </a:t>
            </a:r>
            <a:r>
              <a:rPr lang="en-US" sz="1200" b="1" baseline="0" dirty="0" smtClean="0"/>
              <a:t>brainstem</a:t>
            </a:r>
            <a:r>
              <a:rPr lang="en-US" sz="1200" baseline="0" dirty="0" smtClean="0"/>
              <a:t>. This part of the brain controls the heart and lungs and major systems in our bodies that keep us alive and in balance. </a:t>
            </a:r>
          </a:p>
          <a:p>
            <a:pPr marL="0" marR="0" indent="0" algn="l" defTabSz="457200" rtl="0" eaLnBrk="0" fontAlgn="base" latinLnBrk="0" hangingPunct="0">
              <a:lnSpc>
                <a:spcPct val="100000"/>
              </a:lnSpc>
              <a:spcBef>
                <a:spcPct val="30000"/>
              </a:spcBef>
              <a:spcAft>
                <a:spcPct val="0"/>
              </a:spcAft>
              <a:buClrTx/>
              <a:buSzTx/>
              <a:buFont typeface="Arial"/>
              <a:buNone/>
              <a:tabLst/>
              <a:defRPr/>
            </a:pPr>
            <a:endParaRPr lang="en-US" sz="1200" baseline="0" dirty="0" smtClean="0"/>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sz="1200" baseline="0" dirty="0" smtClean="0"/>
              <a:t>The next part of the brain to develop is an area known as the </a:t>
            </a:r>
            <a:r>
              <a:rPr lang="en-US" sz="1200" b="1" baseline="0" dirty="0" smtClean="0"/>
              <a:t>“limbic system,”</a:t>
            </a:r>
            <a:r>
              <a:rPr lang="en-US" sz="1200" baseline="0" dirty="0" smtClean="0"/>
              <a:t> which is our emotional control center. The limbic system is responsible for assigning emotions to experiences – for example whether something is pleasurable or frightening – and reacting to these experiences. Within the limbic system, a structure called the </a:t>
            </a:r>
            <a:r>
              <a:rPr lang="en-US" sz="1200" b="1" baseline="0" dirty="0" smtClean="0"/>
              <a:t>amygdala</a:t>
            </a:r>
            <a:r>
              <a:rPr lang="en-US" sz="1200" baseline="0" dirty="0" smtClean="0"/>
              <a:t> plays a key role. The amygdala acts like a smoke detector designed to detect potential threat and sound the alarm when we are in danger. The amygdala works closely with several other parts of the brain to </a:t>
            </a:r>
            <a:r>
              <a:rPr lang="en-US" sz="1200" b="0" baseline="0" dirty="0" smtClean="0"/>
              <a:t>activate the body’s stress response and </a:t>
            </a:r>
            <a:r>
              <a:rPr lang="en-US" sz="1200" baseline="0" dirty="0" smtClean="0"/>
              <a:t>to create, store, and retrieve emotional memories. Together, we can think about the brain stem and the limbic system as the “emotional brain”. The emotional brain is focused on ensuring our survival and sends messages to the body that help us to act.  </a:t>
            </a:r>
          </a:p>
          <a:p>
            <a:pPr marL="0" marR="0" indent="0" algn="l" defTabSz="457200" rtl="0" eaLnBrk="0" fontAlgn="base" latinLnBrk="0" hangingPunct="0">
              <a:lnSpc>
                <a:spcPct val="100000"/>
              </a:lnSpc>
              <a:spcBef>
                <a:spcPct val="30000"/>
              </a:spcBef>
              <a:spcAft>
                <a:spcPct val="0"/>
              </a:spcAft>
              <a:buClrTx/>
              <a:buSzTx/>
              <a:buFont typeface="Arial"/>
              <a:buNone/>
              <a:tabLst/>
              <a:defRPr/>
            </a:pPr>
            <a:endParaRPr lang="en-US" sz="1200" baseline="0" dirty="0" smtClean="0"/>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sz="1200" baseline="0" dirty="0" smtClean="0"/>
              <a:t>The last part of the brain to develop is the </a:t>
            </a:r>
            <a:r>
              <a:rPr lang="en-US" sz="1200" b="1" baseline="0" dirty="0" smtClean="0"/>
              <a:t>cortex </a:t>
            </a:r>
            <a:r>
              <a:rPr lang="en-US" sz="1200" baseline="0" dirty="0" smtClean="0"/>
              <a:t>or the “thinking brain.” This part of the brain – particularly an area called the </a:t>
            </a:r>
            <a:r>
              <a:rPr lang="en-US" sz="1200" b="1" baseline="0" dirty="0" smtClean="0"/>
              <a:t>prefrontal cortex</a:t>
            </a:r>
            <a:r>
              <a:rPr lang="en-US" sz="1200" baseline="0" dirty="0" smtClean="0"/>
              <a:t>, is responsible for rational thought and allows us to make meaning of our experiences and regulate our emotional responses. As part of the stress response system, the thinking brain helps us put context around an experience to determine whether a threat is real. This part of the brain also helps us return to a state of calm after a threat has passed</a:t>
            </a:r>
            <a:r>
              <a:rPr lang="en-US" sz="1200" i="1" baseline="0" dirty="0" smtClean="0"/>
              <a:t>.</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baseline="0" dirty="0" smtClean="0"/>
              <a:t>Resource: Van der </a:t>
            </a:r>
            <a:r>
              <a:rPr lang="en-US" sz="1200" baseline="0" dirty="0" err="1" smtClean="0"/>
              <a:t>Kolk</a:t>
            </a:r>
            <a:r>
              <a:rPr lang="en-US" sz="1200" baseline="0" dirty="0" smtClean="0"/>
              <a:t>, 2914</a:t>
            </a:r>
          </a:p>
          <a:p>
            <a:endParaRPr lang="en-US" dirty="0" smtClean="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19</a:t>
            </a:fld>
            <a:endParaRPr lang="en-US"/>
          </a:p>
        </p:txBody>
      </p:sp>
    </p:spTree>
    <p:extLst>
      <p:ext uri="{BB962C8B-B14F-4D97-AF65-F5344CB8AC3E}">
        <p14:creationId xmlns:p14="http://schemas.microsoft.com/office/powerpoint/2010/main" val="13163268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Module One “Understanding</a:t>
            </a:r>
            <a:r>
              <a:rPr lang="en-US" baseline="0" dirty="0" smtClean="0"/>
              <a:t> Trauma and Its Impact”</a:t>
            </a:r>
            <a:r>
              <a:rPr lang="en-US" dirty="0" smtClean="0"/>
              <a:t> is divided into four</a:t>
            </a:r>
            <a:r>
              <a:rPr lang="en-US" baseline="0" dirty="0" smtClean="0"/>
              <a:t> parts:</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baseline="0" dirty="0" smtClean="0"/>
              <a:t>In part one, we will define trauma, discuss different types of trauma, and examine research on rates of childhood trauma.</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baseline="0" dirty="0" smtClean="0"/>
              <a:t>In part two, we will describe how the brain and body respond to stress and traumatic stress.</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baseline="0" dirty="0" smtClean="0"/>
              <a:t>In part three, we will explore the impact of exposure to trauma on children and adolescents, and in particular, how chronic trauma impacts development.</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baseline="0" dirty="0" smtClean="0"/>
              <a:t>Finally, in part four, we will discuss how high rates of childhood trauma impact conditions for learning in schools.</a:t>
            </a:r>
          </a:p>
          <a:p>
            <a:pPr marL="0" marR="0" indent="0" algn="l" defTabSz="457200" rtl="0" eaLnBrk="0" fontAlgn="base" latinLnBrk="0" hangingPunct="0">
              <a:lnSpc>
                <a:spcPct val="100000"/>
              </a:lnSpc>
              <a:spcBef>
                <a:spcPct val="30000"/>
              </a:spcBef>
              <a:spcAft>
                <a:spcPct val="0"/>
              </a:spcAft>
              <a:buClrTx/>
              <a:buSzTx/>
              <a:buFont typeface="Arial"/>
              <a:buNone/>
              <a:tabLst/>
              <a:defRPr/>
            </a:pPr>
            <a:endParaRPr lang="en-US" baseline="0" dirty="0" smtClean="0"/>
          </a:p>
          <a:p>
            <a:pPr marL="0" marR="0" indent="0" algn="l" defTabSz="457200" rtl="0" eaLnBrk="0" fontAlgn="base" latinLnBrk="0" hangingPunct="0">
              <a:lnSpc>
                <a:spcPct val="100000"/>
              </a:lnSpc>
              <a:spcBef>
                <a:spcPct val="30000"/>
              </a:spcBef>
              <a:spcAft>
                <a:spcPct val="0"/>
              </a:spcAft>
              <a:buClrTx/>
              <a:buSzTx/>
              <a:buFont typeface="Arial"/>
              <a:buNone/>
              <a:tabLst/>
              <a:defRPr/>
            </a:pPr>
            <a:endParaRPr lang="en-US" baseline="0" dirty="0" smtClean="0"/>
          </a:p>
          <a:p>
            <a:pPr marL="0" marR="0" indent="0" algn="l" defTabSz="457200" rtl="0" eaLnBrk="0" fontAlgn="base" latinLnBrk="0" hangingPunct="0">
              <a:lnSpc>
                <a:spcPct val="100000"/>
              </a:lnSpc>
              <a:spcBef>
                <a:spcPct val="30000"/>
              </a:spcBef>
              <a:spcAft>
                <a:spcPct val="0"/>
              </a:spcAft>
              <a:buClrTx/>
              <a:buSzTx/>
              <a:buFont typeface="Arial"/>
              <a:buNone/>
              <a:tabLst/>
              <a:defRPr/>
            </a:pPr>
            <a:r>
              <a:rPr lang="en-US" baseline="0" dirty="0" smtClean="0"/>
              <a:t>Accompanying Module One is a Participant Summary and Activity Packet that is designed to reinforce the material in the module. Like the module, the packet is broken into four parts, and each part includes a summary of the concepts and related activities. You may download </a:t>
            </a:r>
            <a:r>
              <a:rPr lang="en-US" baseline="0" smtClean="0"/>
              <a:t>the </a:t>
            </a:r>
            <a:r>
              <a:rPr lang="en-US" baseline="0" smtClean="0"/>
              <a:t>packet </a:t>
            </a:r>
            <a:r>
              <a:rPr lang="en-US" baseline="0" dirty="0" smtClean="0"/>
              <a:t>and use while you are viewing this module or use to review the material after you have completed Module One. If you are viewing Module One with a group, you may choose to stop at the end of each part or wait until the end to have discussions and do activities together.</a:t>
            </a:r>
          </a:p>
          <a:p>
            <a:endParaRPr lang="en-US" sz="1200" kern="1200" baseline="0" dirty="0" smtClean="0">
              <a:solidFill>
                <a:schemeClr val="tx1"/>
              </a:solidFill>
              <a:effectLst/>
              <a:latin typeface="Calibri" pitchFamily="34" charset="0"/>
              <a:ea typeface="ＭＳ Ｐゴシック" pitchFamily="1" charset="-128"/>
              <a:cs typeface="ＭＳ Ｐゴシック"/>
            </a:endParaRPr>
          </a:p>
          <a:p>
            <a:r>
              <a:rPr lang="en-US" sz="1200" kern="1200" baseline="0" dirty="0" smtClean="0">
                <a:solidFill>
                  <a:schemeClr val="tx1"/>
                </a:solidFill>
                <a:effectLst/>
                <a:latin typeface="Calibri" pitchFamily="34" charset="0"/>
                <a:ea typeface="ＭＳ Ｐゴシック" pitchFamily="1" charset="-128"/>
                <a:cs typeface="ＭＳ Ｐゴシック"/>
              </a:rPr>
              <a:t>A reminder before we begin, w</a:t>
            </a:r>
            <a:r>
              <a:rPr lang="en-US" sz="1200" kern="1200" dirty="0" smtClean="0">
                <a:solidFill>
                  <a:schemeClr val="tx1"/>
                </a:solidFill>
                <a:effectLst/>
                <a:latin typeface="Calibri" pitchFamily="34" charset="0"/>
                <a:ea typeface="ＭＳ Ｐゴシック" pitchFamily="1" charset="-128"/>
                <a:cs typeface="ＭＳ Ｐゴシック"/>
              </a:rPr>
              <a:t>e</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all experience traumatic events over the course of our lives, and the subject matter of this training may be difficult in light of those experiences. </a:t>
            </a:r>
            <a:r>
              <a:rPr lang="en-US" baseline="0" dirty="0" smtClean="0"/>
              <a:t>Sometimes talking about trauma can trigger thoughts and feelings related to traumatic events that you have experienced. </a:t>
            </a:r>
            <a:r>
              <a:rPr lang="en-US" sz="1200" kern="1200" dirty="0" smtClean="0">
                <a:solidFill>
                  <a:schemeClr val="tx1"/>
                </a:solidFill>
                <a:effectLst/>
                <a:latin typeface="Calibri" pitchFamily="34" charset="0"/>
                <a:ea typeface="ＭＳ Ｐゴシック" pitchFamily="1" charset="-128"/>
                <a:cs typeface="ＭＳ Ｐゴシック"/>
              </a:rPr>
              <a:t>We encourage you to take a break</a:t>
            </a:r>
            <a:r>
              <a:rPr lang="en-US" sz="1200" kern="1200" baseline="0" dirty="0" smtClean="0">
                <a:solidFill>
                  <a:schemeClr val="tx1"/>
                </a:solidFill>
                <a:effectLst/>
                <a:latin typeface="Calibri" pitchFamily="34" charset="0"/>
                <a:ea typeface="ＭＳ Ｐゴシック" pitchFamily="1" charset="-128"/>
                <a:cs typeface="ＭＳ Ｐゴシック"/>
              </a:rPr>
              <a:t> or let someone know if</a:t>
            </a:r>
            <a:r>
              <a:rPr lang="en-US" sz="1200" kern="1200" dirty="0" smtClean="0">
                <a:solidFill>
                  <a:schemeClr val="tx1"/>
                </a:solidFill>
                <a:effectLst/>
                <a:latin typeface="Calibri" pitchFamily="34" charset="0"/>
                <a:ea typeface="ＭＳ Ｐゴシック" pitchFamily="1" charset="-128"/>
                <a:cs typeface="ＭＳ Ｐゴシック"/>
              </a:rPr>
              <a:t> at any point during the module you begin to feel overwhelmed. </a:t>
            </a:r>
            <a:endParaRPr lang="en-US" dirty="0" smtClean="0">
              <a:effectLst/>
            </a:endParaRPr>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2</a:t>
            </a:fld>
            <a:endParaRPr lang="en-US" dirty="0"/>
          </a:p>
        </p:txBody>
      </p:sp>
    </p:spTree>
    <p:extLst>
      <p:ext uri="{BB962C8B-B14F-4D97-AF65-F5344CB8AC3E}">
        <p14:creationId xmlns:p14="http://schemas.microsoft.com/office/powerpoint/2010/main" val="36870844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7"/>
          <p:cNvSpPr txBox="1">
            <a:spLocks noGrp="1"/>
          </p:cNvSpPr>
          <p:nvPr/>
        </p:nvSpPr>
        <p:spPr bwMode="auto">
          <a:xfrm>
            <a:off x="3972560" y="8831580"/>
            <a:ext cx="3037840" cy="464820"/>
          </a:xfrm>
          <a:prstGeom prst="rect">
            <a:avLst/>
          </a:prstGeom>
          <a:noFill/>
          <a:ln w="25400">
            <a:noFill/>
            <a:miter lim="800000"/>
            <a:headEnd/>
            <a:tailEnd/>
          </a:ln>
        </p:spPr>
        <p:txBody>
          <a:bodyPr lIns="93907" tIns="46955" rIns="93907" bIns="46955" anchor="b"/>
          <a:lstStyle/>
          <a:p>
            <a:pPr algn="r" defTabSz="939810"/>
            <a:fld id="{852A58F3-BBD4-44C8-AF7B-D12A372EEB20}" type="slidenum">
              <a:rPr lang="en-US" sz="1200">
                <a:latin typeface="Gill Sans"/>
                <a:ea typeface="ヒラギノ角ゴ Pro W3"/>
                <a:cs typeface="ヒラギノ角ゴ Pro W3"/>
                <a:sym typeface="Gill Sans"/>
              </a:rPr>
              <a:pPr algn="r" defTabSz="939810"/>
              <a:t>20</a:t>
            </a:fld>
            <a:endParaRPr lang="en-US" sz="1200">
              <a:latin typeface="Gill Sans"/>
              <a:ea typeface="ヒラギノ角ゴ Pro W3"/>
              <a:cs typeface="ヒラギノ角ゴ Pro W3"/>
              <a:sym typeface="Gill Sans"/>
            </a:endParaRPr>
          </a:p>
        </p:txBody>
      </p:sp>
      <p:sp>
        <p:nvSpPr>
          <p:cNvPr id="145410" name="Rectangle 2"/>
          <p:cNvSpPr>
            <a:spLocks noGrp="1" noRot="1" noChangeAspect="1" noChangeArrowheads="1" noTextEdit="1"/>
          </p:cNvSpPr>
          <p:nvPr>
            <p:ph type="sldImg"/>
          </p:nvPr>
        </p:nvSpPr>
        <p:spPr>
          <a:xfrm>
            <a:off x="1350963" y="533400"/>
            <a:ext cx="4370387" cy="3276600"/>
          </a:xfrm>
          <a:ln/>
        </p:spPr>
      </p:sp>
      <p:sp>
        <p:nvSpPr>
          <p:cNvPr id="145411" name="Rectangle 3"/>
          <p:cNvSpPr>
            <a:spLocks noGrp="1"/>
          </p:cNvSpPr>
          <p:nvPr>
            <p:ph type="body" idx="1"/>
          </p:nvPr>
        </p:nvSpPr>
        <p:spPr>
          <a:xfrm>
            <a:off x="761083" y="4343162"/>
            <a:ext cx="5606697" cy="4183380"/>
          </a:xfrm>
          <a:noFill/>
          <a:ln/>
        </p:spPr>
        <p:txBody>
          <a:bodyPr lIns="93907" tIns="46955" rIns="93907" bIns="46955"/>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i="1" dirty="0" smtClean="0">
                <a:latin typeface="Arial" charset="0"/>
                <a:ea typeface="ＭＳ Ｐゴシック"/>
                <a:cs typeface="ＭＳ Ｐゴシック"/>
              </a:rPr>
              <a:t>[Slide</a:t>
            </a:r>
            <a:r>
              <a:rPr lang="en-US" i="1" baseline="0" dirty="0" smtClean="0">
                <a:latin typeface="Arial" charset="0"/>
                <a:ea typeface="ＭＳ Ｐゴシック"/>
                <a:cs typeface="ＭＳ Ｐゴシック"/>
              </a:rPr>
              <a:t> will be interactive – people will click to walk through the stress response in order, one step at a time.]</a:t>
            </a:r>
            <a:endParaRPr lang="en-US" i="1" dirty="0" smtClean="0">
              <a:latin typeface="Arial" charset="0"/>
              <a:ea typeface="ＭＳ Ｐゴシック"/>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smtClean="0">
              <a:latin typeface="Arial" charset="0"/>
              <a:ea typeface="ＭＳ Ｐゴシック"/>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ＭＳ Ｐゴシック"/>
                <a:cs typeface="ＭＳ Ｐゴシック"/>
              </a:rPr>
              <a:t>Let’s walk through the stress response step-by-step.</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sz="1200" dirty="0" smtClean="0"/>
              <a:t>First, the emotional</a:t>
            </a:r>
            <a:r>
              <a:rPr lang="en-US" sz="1200" baseline="0" dirty="0" smtClean="0"/>
              <a:t> brain, specifically the amygdala or “smoke detector” senses threat, sounds the alarm and sets the stress response in motion. Going back to the car example, you look up and see that the car in front of you has come to a complete stop. Your brain’s alarm goes off and your body starts to have an immediate fear reaction. This happens at an automatic and unconscious level. It is important to note that when faced with a threat we react first, and think second.</a:t>
            </a:r>
          </a:p>
          <a:p>
            <a:pPr marL="0" marR="0" indent="0" algn="l" defTabSz="457200" rtl="0" eaLnBrk="0" fontAlgn="base" latinLnBrk="0" hangingPunct="0">
              <a:lnSpc>
                <a:spcPct val="100000"/>
              </a:lnSpc>
              <a:spcBef>
                <a:spcPct val="30000"/>
              </a:spcBef>
              <a:spcAft>
                <a:spcPct val="0"/>
              </a:spcAft>
              <a:buClrTx/>
              <a:buSzTx/>
              <a:buFont typeface="Arial"/>
              <a:buNone/>
              <a:tabLst/>
              <a:defRPr/>
            </a:pPr>
            <a:endParaRPr lang="en-US" sz="1200" baseline="0" dirty="0" smtClean="0"/>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sz="1200" baseline="0" dirty="0" smtClean="0">
                <a:latin typeface="Arial" charset="0"/>
                <a:ea typeface="ＭＳ Ｐゴシック"/>
                <a:cs typeface="ＭＳ Ｐゴシック"/>
              </a:rPr>
              <a:t>Soon after the emotional brain senses threat, the thinking brain also gets this information. </a:t>
            </a:r>
            <a:r>
              <a:rPr lang="en-US" sz="1200" dirty="0" smtClean="0"/>
              <a:t>The thinking part of the brain assesses the situation. In the car example,</a:t>
            </a:r>
            <a:r>
              <a:rPr lang="en-US" sz="1200" baseline="0" dirty="0" smtClean="0"/>
              <a:t> your thinking brain confirms that you may not have enough time to slow down and there is real danger of getting in an accident. In some cases the danger may not be real – for example, your hear a loud noise and automatically jump, but the thinking brain recognizes that it was just the wind blowing the door closed and sends a message to shut off the alarm.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sz="1200" baseline="0" dirty="0" smtClean="0"/>
              <a:t>If the thinking brain confirms the threat is real, it goes offline temporarily so that the emotional brain can take over and activate the “fight or flight” response. Hormones like adrenaline and cortisol are released to give the body the energy it needs to fight or flee the threat. In the car example, a flood of hormones causes physiological responses like sweating and heart racing and helps us react by slamming on the breaks or quickly swerving the car. In addition to fighting or fleeing, another potential response to threat is known as the freeze response and looks more like shutting down or “playing dead” during the threatening situation. This may happen if fighting or fleeing are not options, which is more frequently the case for children who tend to have fewer options for escaping a threat. </a:t>
            </a:r>
          </a:p>
          <a:p>
            <a:pPr marL="0" marR="0" indent="0" algn="l" defTabSz="457200" rtl="0" eaLnBrk="0" fontAlgn="base" latinLnBrk="0" hangingPunct="0">
              <a:lnSpc>
                <a:spcPct val="100000"/>
              </a:lnSpc>
              <a:spcBef>
                <a:spcPct val="30000"/>
              </a:spcBef>
              <a:spcAft>
                <a:spcPct val="0"/>
              </a:spcAft>
              <a:buClrTx/>
              <a:buSzTx/>
              <a:buFont typeface="Arial"/>
              <a:buNone/>
              <a:tabLst/>
              <a:defRPr/>
            </a:pPr>
            <a:endParaRPr lang="en-US" sz="1200" baseline="0" dirty="0" smtClean="0"/>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sz="1200" baseline="0" dirty="0" smtClean="0"/>
              <a:t>Once the fight or flight response begins and a person is in “survival mode,” it is difficult to access the rational, thinking part of the brain. For example, in the midst of a near car accident, your focus is on responding and not on thinking or analyzing the situation. If during or immediately after this experience someone were to ask you to think about something, explain something, or remember detailed information, this would be very difficult until your body comes back to a state of balance and calm. Once the threat has passed, the thinking brain helps shut off the alarm and return the body return to a state of balance.</a:t>
            </a:r>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endParaRPr lang="en-US" sz="1200" baseline="0" dirty="0" smtClean="0"/>
          </a:p>
          <a:p>
            <a:pPr marL="0" marR="0" indent="0" algn="l" defTabSz="457200" rtl="0" eaLnBrk="0" fontAlgn="base" latinLnBrk="0" hangingPunct="0">
              <a:lnSpc>
                <a:spcPct val="100000"/>
              </a:lnSpc>
              <a:spcBef>
                <a:spcPct val="30000"/>
              </a:spcBef>
              <a:spcAft>
                <a:spcPct val="0"/>
              </a:spcAft>
              <a:buClrTx/>
              <a:buSzTx/>
              <a:buFont typeface="Arial"/>
              <a:buNone/>
              <a:tabLst/>
              <a:defRPr/>
            </a:pPr>
            <a:endParaRPr lang="en-US" sz="1200" baseline="0" dirty="0" smtClean="0"/>
          </a:p>
          <a:p>
            <a:pPr marL="0" marR="0" indent="0" algn="l" defTabSz="457200" rtl="0" eaLnBrk="0" fontAlgn="base" latinLnBrk="0" hangingPunct="0">
              <a:lnSpc>
                <a:spcPct val="100000"/>
              </a:lnSpc>
              <a:spcBef>
                <a:spcPct val="30000"/>
              </a:spcBef>
              <a:spcAft>
                <a:spcPct val="0"/>
              </a:spcAft>
              <a:buClrTx/>
              <a:buSzTx/>
              <a:buFont typeface="Arial"/>
              <a:buNone/>
              <a:tabLst/>
              <a:defRPr/>
            </a:pPr>
            <a:r>
              <a:rPr lang="en-US" sz="1200" baseline="0" dirty="0" smtClean="0"/>
              <a:t>Since the majority of activities that take place during the school day are targeted to the thinking brain, it is important to note that when a child or adolescent is feeling unsafe and threatened in some way, you are attempting to communicate with a part of the brain that may be offline. When a student is acting from the “emotional brain,” talking and rationalizing is less helpful in the moment because the part of the brain that engages in rational thought is not easily accessed. </a:t>
            </a:r>
            <a:r>
              <a:rPr lang="en-US" sz="1200" i="0" baseline="0" dirty="0" smtClean="0"/>
              <a:t>Once a child is calmed down enough, they can </a:t>
            </a:r>
            <a:r>
              <a:rPr lang="en-US" sz="1200" baseline="0" dirty="0" smtClean="0"/>
              <a:t>access the part of the brain that allows them to regain control over their behaviors and return to a state where learning can happen.</a:t>
            </a:r>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endParaRPr lang="en-US" sz="1200"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endParaRPr lang="en-US" sz="1200" baseline="0" dirty="0" smtClean="0"/>
          </a:p>
          <a:p>
            <a:pPr marL="0" marR="0" indent="0" algn="l" defTabSz="457200" rtl="0" eaLnBrk="0" fontAlgn="base" latinLnBrk="0" hangingPunct="0">
              <a:lnSpc>
                <a:spcPct val="100000"/>
              </a:lnSpc>
              <a:spcBef>
                <a:spcPct val="30000"/>
              </a:spcBef>
              <a:spcAft>
                <a:spcPct val="0"/>
              </a:spcAft>
              <a:buClrTx/>
              <a:buSzTx/>
              <a:buFont typeface="Arial"/>
              <a:buNone/>
              <a:tabLst/>
              <a:defRPr/>
            </a:pPr>
            <a:r>
              <a:rPr lang="en-US" sz="1200" baseline="0" dirty="0" smtClean="0"/>
              <a:t>Resources: Van der </a:t>
            </a:r>
            <a:r>
              <a:rPr lang="en-US" sz="1200" baseline="0" dirty="0" err="1" smtClean="0"/>
              <a:t>Kolk</a:t>
            </a:r>
            <a:r>
              <a:rPr lang="en-US" sz="1200" baseline="0" dirty="0" smtClean="0"/>
              <a:t>, 2014.</a:t>
            </a:r>
          </a:p>
          <a:p>
            <a:pPr marL="0" marR="0" indent="0" algn="l" defTabSz="457200" rtl="0" eaLnBrk="0" fontAlgn="base" latinLnBrk="0" hangingPunct="0">
              <a:lnSpc>
                <a:spcPct val="100000"/>
              </a:lnSpc>
              <a:spcBef>
                <a:spcPct val="30000"/>
              </a:spcBef>
              <a:spcAft>
                <a:spcPct val="0"/>
              </a:spcAft>
              <a:buClrTx/>
              <a:buSzTx/>
              <a:buFont typeface="Arial"/>
              <a:buNone/>
              <a:tabLst/>
              <a:defRPr/>
            </a:pPr>
            <a:endParaRPr lang="en-US" sz="1200"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endParaRPr lang="en-US" sz="1200"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endParaRPr lang="en-US" sz="1200" baseline="0" dirty="0" smtClean="0"/>
          </a:p>
          <a:p>
            <a:pPr marL="232930" indent="-232930">
              <a:lnSpc>
                <a:spcPct val="90000"/>
              </a:lnSpc>
            </a:pPr>
            <a:endParaRPr lang="en-US" baseline="0" dirty="0" smtClean="0">
              <a:latin typeface="Arial" charset="0"/>
              <a:ea typeface="ＭＳ Ｐゴシック"/>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baseline="0" dirty="0" smtClean="0"/>
              <a:t>Once the </a:t>
            </a:r>
            <a:r>
              <a:rPr lang="en-US" sz="1200" dirty="0" smtClean="0"/>
              <a:t>thinking brain confirms the danger is real, it goes offline</a:t>
            </a:r>
            <a:r>
              <a:rPr lang="en-US" sz="1200" baseline="0" dirty="0" smtClean="0"/>
              <a:t> </a:t>
            </a:r>
            <a:r>
              <a:rPr lang="en-US" sz="1200" dirty="0" smtClean="0"/>
              <a:t>so that the emotional brain can</a:t>
            </a:r>
            <a:r>
              <a:rPr lang="en-US" sz="1200" baseline="0" dirty="0" smtClean="0"/>
              <a:t> </a:t>
            </a:r>
            <a:r>
              <a:rPr lang="en-US" sz="1200" dirty="0" smtClean="0"/>
              <a:t>take over and release chemicals</a:t>
            </a:r>
            <a:r>
              <a:rPr lang="en-US" sz="1200" baseline="0" dirty="0" smtClean="0"/>
              <a:t> that give us </a:t>
            </a:r>
            <a:r>
              <a:rPr lang="en-US" sz="1200" dirty="0" smtClean="0"/>
              <a:t>the energy we need to respond. This is what we call the </a:t>
            </a:r>
            <a:r>
              <a:rPr lang="en-US" sz="1200" baseline="0" dirty="0" smtClean="0"/>
              <a:t>“fight or flight” response. The way that the stress response system works is very adaptive. In the moment, you need to react as quickly as possible and not get caught up in trying to think the problem through. You put aside anything you don’t immediately need to survive.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baseline="0" dirty="0" smtClean="0"/>
              <a:t>This things may appear to be happening simultaneously, as there is very little time between each of these responses, but it can be helpful to break it down in order to better understand why it feels the way it does when faced with a potential threat or when dealing with a student or colleague who may be shifting into this survival response.</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baseline="0" dirty="0" smtClean="0"/>
              <a:t>Two hormones that play a big role in the fight or flight response are cortisol and adrenaline. These hormones prepare our bodies for action by increasing heart rate, blood pressure, blood sugar, and breathing, dilating pupils, and suppressing the immune system. They also help us come back to a state of balance once the threat has passed.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7"/>
          <p:cNvSpPr txBox="1">
            <a:spLocks noGrp="1"/>
          </p:cNvSpPr>
          <p:nvPr/>
        </p:nvSpPr>
        <p:spPr bwMode="auto">
          <a:xfrm>
            <a:off x="3972561" y="8831580"/>
            <a:ext cx="3037840" cy="464820"/>
          </a:xfrm>
          <a:prstGeom prst="rect">
            <a:avLst/>
          </a:prstGeom>
          <a:noFill/>
          <a:ln w="25400">
            <a:noFill/>
            <a:miter lim="800000"/>
            <a:headEnd/>
            <a:tailEnd/>
          </a:ln>
        </p:spPr>
        <p:txBody>
          <a:bodyPr lIns="93897" tIns="46949" rIns="93897" bIns="46949" anchor="b"/>
          <a:lstStyle/>
          <a:p>
            <a:pPr algn="r" defTabSz="939712"/>
            <a:fld id="{852A58F3-BBD4-44C8-AF7B-D12A372EEB20}" type="slidenum">
              <a:rPr lang="en-US" sz="1200">
                <a:latin typeface="Gill Sans"/>
                <a:ea typeface="ヒラギノ角ゴ Pro W3"/>
                <a:cs typeface="ヒラギノ角ゴ Pro W3"/>
                <a:sym typeface="Gill Sans"/>
              </a:rPr>
              <a:pPr algn="r" defTabSz="939712"/>
              <a:t>21</a:t>
            </a:fld>
            <a:endParaRPr lang="en-US" sz="1200">
              <a:latin typeface="Gill Sans"/>
              <a:ea typeface="ヒラギノ角ゴ Pro W3"/>
              <a:cs typeface="ヒラギノ角ゴ Pro W3"/>
              <a:sym typeface="Gill Sans"/>
            </a:endParaRPr>
          </a:p>
        </p:txBody>
      </p:sp>
      <p:sp>
        <p:nvSpPr>
          <p:cNvPr id="145410" name="Rectangle 2"/>
          <p:cNvSpPr>
            <a:spLocks noGrp="1" noRot="1" noChangeAspect="1" noChangeArrowheads="1" noTextEdit="1"/>
          </p:cNvSpPr>
          <p:nvPr>
            <p:ph type="sldImg"/>
          </p:nvPr>
        </p:nvSpPr>
        <p:spPr>
          <a:xfrm>
            <a:off x="1352550" y="533400"/>
            <a:ext cx="4368800" cy="3276600"/>
          </a:xfrm>
          <a:ln/>
        </p:spPr>
      </p:sp>
      <p:sp>
        <p:nvSpPr>
          <p:cNvPr id="145411" name="Rectangle 3"/>
          <p:cNvSpPr>
            <a:spLocks noGrp="1"/>
          </p:cNvSpPr>
          <p:nvPr>
            <p:ph type="body" idx="1"/>
          </p:nvPr>
        </p:nvSpPr>
        <p:spPr>
          <a:xfrm>
            <a:off x="761084" y="4343162"/>
            <a:ext cx="5606697" cy="4183380"/>
          </a:xfrm>
          <a:noFill/>
          <a:ln/>
        </p:spPr>
        <p:txBody>
          <a:bodyPr lIns="93897" tIns="46949" rIns="93897" bIns="46949"/>
          <a:lstStyle/>
          <a:p>
            <a:pPr marL="0" marR="0" indent="0" algn="l" defTabSz="457200" rtl="0" eaLnBrk="0" fontAlgn="base" latinLnBrk="0" hangingPunct="0">
              <a:lnSpc>
                <a:spcPct val="90000"/>
              </a:lnSpc>
              <a:spcBef>
                <a:spcPct val="30000"/>
              </a:spcBef>
              <a:spcAft>
                <a:spcPct val="0"/>
              </a:spcAft>
              <a:buClrTx/>
              <a:buSzTx/>
              <a:buFont typeface="Arial"/>
              <a:buNone/>
              <a:tabLst/>
              <a:defRPr/>
            </a:pPr>
            <a:r>
              <a:rPr lang="en-US" sz="1200" kern="1200" dirty="0" smtClean="0">
                <a:solidFill>
                  <a:schemeClr val="tx1"/>
                </a:solidFill>
                <a:effectLst/>
                <a:latin typeface="Calibri" pitchFamily="34" charset="0"/>
                <a:ea typeface="ＭＳ Ｐゴシック" pitchFamily="1" charset="-128"/>
                <a:cs typeface="ＭＳ Ｐゴシック"/>
              </a:rPr>
              <a:t>We all encounter</a:t>
            </a:r>
            <a:r>
              <a:rPr lang="en-US" sz="1200" kern="1200" baseline="0" dirty="0" smtClean="0">
                <a:solidFill>
                  <a:schemeClr val="tx1"/>
                </a:solidFill>
                <a:effectLst/>
                <a:latin typeface="Calibri" pitchFamily="34" charset="0"/>
                <a:ea typeface="ＭＳ Ｐゴシック" pitchFamily="1" charset="-128"/>
                <a:cs typeface="ＭＳ Ｐゴシック"/>
              </a:rPr>
              <a:t> many situations that activate our stress response system. In the course of a school day, the hallways and classrooms are full of students and staff whose alarms are going off at different times and for varied reasons. A teacher is struggling with how to manage a particularly difficult class; a student just got into an argument with a friend or realized that they forgot their homework. Not every experience that sets off the alarm is traumatic. </a:t>
            </a:r>
            <a:r>
              <a:rPr lang="en-US" sz="1200" baseline="0" dirty="0" smtClean="0">
                <a:solidFill>
                  <a:srgbClr val="CCFFCC"/>
                </a:solidFill>
                <a:latin typeface="Calibri" pitchFamily="34" charset="0"/>
                <a:ea typeface="ＭＳ Ｐゴシック"/>
                <a:cs typeface="ＭＳ Ｐゴシック"/>
              </a:rPr>
              <a:t>As a stress becomes more overwhelming, so does the intensity of the stress response.  </a:t>
            </a:r>
            <a:r>
              <a:rPr lang="en-US" sz="1200" kern="1200" baseline="0" dirty="0" smtClean="0">
                <a:solidFill>
                  <a:schemeClr val="tx1"/>
                </a:solidFill>
                <a:effectLst/>
                <a:latin typeface="Calibri" pitchFamily="34" charset="0"/>
                <a:ea typeface="ＭＳ Ｐゴシック" pitchFamily="1" charset="-128"/>
                <a:cs typeface="ＭＳ Ｐゴシック"/>
              </a:rPr>
              <a:t>An experience becomes traumatic when it overwhelms this system for responding to stress. Attempts to fight or flee are unsuccessful and the situation is not able to be resolved effectively. It is as if our engine is revved up and our foot is on the gas, but the car is stuck in neutral. When this happens, the system continues to operate as if there is danger and attempt to resolve the situation even after the threat has passed (</a:t>
            </a:r>
            <a:r>
              <a:rPr lang="en-US" dirty="0" smtClean="0">
                <a:latin typeface="Calibri" pitchFamily="34" charset="0"/>
                <a:ea typeface="ＭＳ Ｐゴシック" pitchFamily="1" charset="-128"/>
                <a:cs typeface="ＭＳ Ｐゴシック"/>
              </a:rPr>
              <a:t>Wilson, Hansen, &amp; Li,</a:t>
            </a:r>
            <a:r>
              <a:rPr lang="en-US" baseline="0" dirty="0" smtClean="0">
                <a:latin typeface="Calibri" pitchFamily="34" charset="0"/>
                <a:ea typeface="ＭＳ Ｐゴシック" pitchFamily="1" charset="-128"/>
                <a:cs typeface="ＭＳ Ｐゴシック"/>
              </a:rPr>
              <a:t> </a:t>
            </a:r>
            <a:r>
              <a:rPr lang="en-US" dirty="0" smtClean="0">
                <a:latin typeface="Calibri" pitchFamily="34" charset="0"/>
                <a:ea typeface="ＭＳ Ｐゴシック" pitchFamily="1" charset="-128"/>
                <a:cs typeface="ＭＳ Ｐゴシック"/>
              </a:rPr>
              <a:t>2011).</a:t>
            </a:r>
            <a:r>
              <a:rPr lang="en-US" baseline="0" dirty="0" smtClean="0">
                <a:latin typeface="Calibri" pitchFamily="34" charset="0"/>
                <a:ea typeface="ＭＳ Ｐゴシック" pitchFamily="1" charset="-128"/>
                <a:cs typeface="ＭＳ Ｐゴシック"/>
              </a:rPr>
              <a:t> </a:t>
            </a:r>
            <a:r>
              <a:rPr lang="en-US" baseline="0" dirty="0" smtClean="0">
                <a:solidFill>
                  <a:prstClr val="black"/>
                </a:solidFill>
                <a:latin typeface="Calibri" pitchFamily="34" charset="0"/>
                <a:ea typeface="ＭＳ Ｐゴシック" pitchFamily="1" charset="-128"/>
                <a:cs typeface="ＭＳ Ｐゴシック"/>
              </a:rPr>
              <a:t>T</a:t>
            </a:r>
            <a:r>
              <a:rPr lang="en-US" baseline="0" dirty="0" smtClean="0">
                <a:solidFill>
                  <a:prstClr val="black"/>
                </a:solidFill>
              </a:rPr>
              <a:t>he emotional brain stays in survival mode and continues to release hormones that leave us feeling fearful and anxious and the thinking brain remains mostly offline. In this state, the emotional brain is constantly on the look-out for threat and may start reading nonthreatening situations as dangerous. </a:t>
            </a:r>
          </a:p>
          <a:p>
            <a:pPr marL="0" indent="0">
              <a:lnSpc>
                <a:spcPct val="90000"/>
              </a:lnSpc>
              <a:buFont typeface="Arial"/>
              <a:buNone/>
            </a:pPr>
            <a:endParaRPr lang="en-US" baseline="0" dirty="0" smtClean="0">
              <a:solidFill>
                <a:prstClr val="black"/>
              </a:solidFill>
            </a:endParaRPr>
          </a:p>
          <a:p>
            <a:pPr defTabSz="931387">
              <a:defRPr/>
            </a:pPr>
            <a:endParaRPr lang="en-US" baseline="0" dirty="0" smtClean="0">
              <a:solidFill>
                <a:prstClr val="black"/>
              </a:solidFill>
              <a:ea typeface="ＭＳ Ｐゴシック"/>
              <a:cs typeface="ＭＳ Ｐゴシック"/>
            </a:endParaRPr>
          </a:p>
          <a:p>
            <a:pPr marL="0" marR="0" indent="0" algn="l" defTabSz="931387"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defTabSz="931387">
              <a:defRPr/>
            </a:pPr>
            <a:endParaRPr lang="en-US" dirty="0">
              <a:solidFill>
                <a:prstClr val="black"/>
              </a:solidFill>
              <a:ea typeface="ＭＳ Ｐゴシック"/>
              <a:cs typeface="ＭＳ Ｐゴシック"/>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defTabSz="931759" eaLnBrk="0" hangingPunct="0">
              <a:defRPr>
                <a:solidFill>
                  <a:schemeClr val="tx1"/>
                </a:solidFill>
                <a:latin typeface="Cooper Black" pitchFamily="18" charset="0"/>
              </a:defRPr>
            </a:lvl1pPr>
            <a:lvl2pPr marL="742868" indent="-285718" defTabSz="931759" eaLnBrk="0" hangingPunct="0">
              <a:defRPr>
                <a:solidFill>
                  <a:schemeClr val="tx1"/>
                </a:solidFill>
                <a:latin typeface="Cooper Black" pitchFamily="18" charset="0"/>
              </a:defRPr>
            </a:lvl2pPr>
            <a:lvl3pPr marL="1142874" indent="-228574" defTabSz="931759" eaLnBrk="0" hangingPunct="0">
              <a:defRPr>
                <a:solidFill>
                  <a:schemeClr val="tx1"/>
                </a:solidFill>
                <a:latin typeface="Cooper Black" pitchFamily="18" charset="0"/>
              </a:defRPr>
            </a:lvl3pPr>
            <a:lvl4pPr marL="1600023" indent="-228574" defTabSz="931759" eaLnBrk="0" hangingPunct="0">
              <a:defRPr>
                <a:solidFill>
                  <a:schemeClr val="tx1"/>
                </a:solidFill>
                <a:latin typeface="Cooper Black" pitchFamily="18" charset="0"/>
              </a:defRPr>
            </a:lvl4pPr>
            <a:lvl5pPr marL="2057174" indent="-228574" defTabSz="931759" eaLnBrk="0" hangingPunct="0">
              <a:defRPr>
                <a:solidFill>
                  <a:schemeClr val="tx1"/>
                </a:solidFill>
                <a:latin typeface="Cooper Black" pitchFamily="18" charset="0"/>
              </a:defRPr>
            </a:lvl5pPr>
            <a:lvl6pPr marL="2514322" indent="-228574" defTabSz="931759" eaLnBrk="0" fontAlgn="base" hangingPunct="0">
              <a:spcBef>
                <a:spcPct val="0"/>
              </a:spcBef>
              <a:spcAft>
                <a:spcPct val="0"/>
              </a:spcAft>
              <a:defRPr>
                <a:solidFill>
                  <a:schemeClr val="tx1"/>
                </a:solidFill>
                <a:latin typeface="Cooper Black" pitchFamily="18" charset="0"/>
              </a:defRPr>
            </a:lvl6pPr>
            <a:lvl7pPr marL="2971470" indent="-228574" defTabSz="931759" eaLnBrk="0" fontAlgn="base" hangingPunct="0">
              <a:spcBef>
                <a:spcPct val="0"/>
              </a:spcBef>
              <a:spcAft>
                <a:spcPct val="0"/>
              </a:spcAft>
              <a:defRPr>
                <a:solidFill>
                  <a:schemeClr val="tx1"/>
                </a:solidFill>
                <a:latin typeface="Cooper Black" pitchFamily="18" charset="0"/>
              </a:defRPr>
            </a:lvl7pPr>
            <a:lvl8pPr marL="3428621" indent="-228574" defTabSz="931759" eaLnBrk="0" fontAlgn="base" hangingPunct="0">
              <a:spcBef>
                <a:spcPct val="0"/>
              </a:spcBef>
              <a:spcAft>
                <a:spcPct val="0"/>
              </a:spcAft>
              <a:defRPr>
                <a:solidFill>
                  <a:schemeClr val="tx1"/>
                </a:solidFill>
                <a:latin typeface="Cooper Black" pitchFamily="18" charset="0"/>
              </a:defRPr>
            </a:lvl8pPr>
            <a:lvl9pPr marL="3885770" indent="-228574" defTabSz="931759" eaLnBrk="0" fontAlgn="base" hangingPunct="0">
              <a:spcBef>
                <a:spcPct val="0"/>
              </a:spcBef>
              <a:spcAft>
                <a:spcPct val="0"/>
              </a:spcAft>
              <a:defRPr>
                <a:solidFill>
                  <a:schemeClr val="tx1"/>
                </a:solidFill>
                <a:latin typeface="Cooper Black" pitchFamily="18" charset="0"/>
              </a:defRPr>
            </a:lvl9pPr>
          </a:lstStyle>
          <a:p>
            <a:pPr eaLnBrk="1" hangingPunct="1"/>
            <a:fld id="{86B0E2F6-A363-4EC9-B1E8-78013A989DDA}" type="slidenum">
              <a:rPr lang="en-US">
                <a:solidFill>
                  <a:prstClr val="black"/>
                </a:solidFill>
                <a:latin typeface="Arial" charset="0"/>
              </a:rPr>
              <a:pPr eaLnBrk="1" hangingPunct="1"/>
              <a:t>22</a:t>
            </a:fld>
            <a:endParaRPr lang="en-US">
              <a:solidFill>
                <a:prstClr val="black"/>
              </a:solidFill>
              <a:latin typeface="Arial"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xfrm>
            <a:off x="703265" y="4416425"/>
            <a:ext cx="5603875" cy="4183063"/>
          </a:xfrm>
          <a:noFill/>
        </p:spPr>
        <p:txBody>
          <a:bodyPr/>
          <a:lstStyle/>
          <a:p>
            <a:pPr marL="0" marR="0" indent="0" algn="l" defTabSz="457200" rtl="0" eaLnBrk="0" fontAlgn="base" latinLnBrk="0" hangingPunct="0">
              <a:lnSpc>
                <a:spcPct val="90000"/>
              </a:lnSpc>
              <a:spcBef>
                <a:spcPct val="30000"/>
              </a:spcBef>
              <a:spcAft>
                <a:spcPct val="0"/>
              </a:spcAft>
              <a:buClrTx/>
              <a:buSzTx/>
              <a:buFont typeface="Arial"/>
              <a:buNone/>
              <a:tabLst/>
              <a:defRPr/>
            </a:pPr>
            <a:r>
              <a:rPr lang="en-US" i="1" dirty="0" smtClean="0">
                <a:latin typeface="Arial" charset="0"/>
                <a:ea typeface="ＭＳ Ｐゴシック"/>
                <a:cs typeface="ＭＳ Ｐゴシック"/>
              </a:rPr>
              <a:t>[Slides 20-</a:t>
            </a:r>
            <a:r>
              <a:rPr lang="en-US" i="1" baseline="0" dirty="0" smtClean="0">
                <a:latin typeface="Arial" charset="0"/>
                <a:ea typeface="ＭＳ Ｐゴシック"/>
                <a:cs typeface="ＭＳ Ｐゴシック"/>
              </a:rPr>
              <a:t> 24 will combined into one interactive slide with tabs to discuss child and adolescent responses to trauma]</a:t>
            </a:r>
            <a:endParaRPr lang="en-US" i="1" dirty="0" smtClean="0">
              <a:latin typeface="Arial" charset="0"/>
              <a:ea typeface="ＭＳ Ｐゴシック"/>
              <a:cs typeface="ＭＳ Ｐゴシック"/>
            </a:endParaRPr>
          </a:p>
          <a:p>
            <a:pPr marL="0" marR="0" indent="0" algn="l" defTabSz="457200" rtl="0" eaLnBrk="0" fontAlgn="base" latinLnBrk="0" hangingPunct="0">
              <a:lnSpc>
                <a:spcPct val="90000"/>
              </a:lnSpc>
              <a:spcBef>
                <a:spcPct val="30000"/>
              </a:spcBef>
              <a:spcAft>
                <a:spcPct val="0"/>
              </a:spcAft>
              <a:buClrTx/>
              <a:buSzTx/>
              <a:buFont typeface="Arial"/>
              <a:buNone/>
              <a:tabLst/>
              <a:defRPr/>
            </a:pPr>
            <a:endParaRPr lang="en-US" baseline="0" dirty="0" smtClean="0">
              <a:solidFill>
                <a:prstClr val="black"/>
              </a:solidFill>
            </a:endParaRPr>
          </a:p>
          <a:p>
            <a:pPr marL="0" marR="0" indent="0" algn="l" defTabSz="457200" rtl="0" eaLnBrk="0" fontAlgn="base" latinLnBrk="0" hangingPunct="0">
              <a:lnSpc>
                <a:spcPct val="90000"/>
              </a:lnSpc>
              <a:spcBef>
                <a:spcPct val="30000"/>
              </a:spcBef>
              <a:spcAft>
                <a:spcPct val="0"/>
              </a:spcAft>
              <a:buClrTx/>
              <a:buSzTx/>
              <a:buFont typeface="Arial"/>
              <a:buNone/>
              <a:tabLst/>
              <a:defRPr/>
            </a:pPr>
            <a:endParaRPr lang="en-US" baseline="0" dirty="0" smtClean="0">
              <a:solidFill>
                <a:prstClr val="black"/>
              </a:solidFill>
            </a:endParaRPr>
          </a:p>
          <a:p>
            <a:pPr marL="0" marR="0" indent="0" algn="l" defTabSz="457200" rtl="0" eaLnBrk="0" fontAlgn="base" latinLnBrk="0" hangingPunct="0">
              <a:lnSpc>
                <a:spcPct val="90000"/>
              </a:lnSpc>
              <a:spcBef>
                <a:spcPct val="30000"/>
              </a:spcBef>
              <a:spcAft>
                <a:spcPct val="0"/>
              </a:spcAft>
              <a:buClrTx/>
              <a:buSzTx/>
              <a:buFont typeface="Arial"/>
              <a:buNone/>
              <a:tabLst/>
              <a:defRPr/>
            </a:pPr>
            <a:r>
              <a:rPr lang="en-US" baseline="0" dirty="0" smtClean="0">
                <a:solidFill>
                  <a:prstClr val="black"/>
                </a:solidFill>
              </a:rPr>
              <a:t>Most children and adults experience some level of distress immediately following a traumatic event. This may include altered emotional, behavioral, cognitive, social, and physiological functioning. How long it takes for the body to re-regulate depends on many factors that we will discuss later in this module.</a:t>
            </a:r>
            <a:r>
              <a:rPr lang="en-US" sz="1200" u="none" kern="1200" baseline="0" dirty="0" smtClean="0">
                <a:solidFill>
                  <a:schemeClr val="tx1"/>
                </a:solidFill>
                <a:effectLst/>
                <a:latin typeface="Calibri" pitchFamily="34" charset="0"/>
                <a:ea typeface="ＭＳ Ｐゴシック" pitchFamily="1" charset="-128"/>
                <a:cs typeface="ＭＳ Ｐゴシック"/>
              </a:rPr>
              <a:t> An event </a:t>
            </a:r>
            <a:r>
              <a:rPr lang="en-US" sz="1200" kern="1200" baseline="0" dirty="0" smtClean="0">
                <a:solidFill>
                  <a:schemeClr val="tx1"/>
                </a:solidFill>
                <a:effectLst/>
                <a:latin typeface="Calibri" pitchFamily="34" charset="0"/>
                <a:ea typeface="ＭＳ Ｐゴシック" pitchFamily="1" charset="-128"/>
                <a:cs typeface="ＭＳ Ｐゴシック"/>
              </a:rPr>
              <a:t>will be more or less overwhelming depending on the internal </a:t>
            </a:r>
            <a:r>
              <a:rPr lang="en-US" sz="1200" b="1" kern="1200" baseline="0" dirty="0" smtClean="0">
                <a:solidFill>
                  <a:schemeClr val="tx1"/>
                </a:solidFill>
                <a:effectLst/>
                <a:latin typeface="Calibri" pitchFamily="34" charset="0"/>
                <a:ea typeface="ＭＳ Ｐゴシック" pitchFamily="1" charset="-128"/>
                <a:cs typeface="ＭＳ Ｐゴシック"/>
              </a:rPr>
              <a:t>an</a:t>
            </a:r>
            <a:r>
              <a:rPr lang="en-US" sz="1200" b="1" kern="1200" baseline="0" dirty="0" smtClean="0">
                <a:solidFill>
                  <a:srgbClr val="FF0000"/>
                </a:solidFill>
                <a:effectLst/>
                <a:latin typeface="Calibri" pitchFamily="34" charset="0"/>
                <a:ea typeface="ＭＳ Ｐゴシック" pitchFamily="1" charset="-128"/>
                <a:cs typeface="ＭＳ Ｐゴシック"/>
              </a:rPr>
              <a:t>d</a:t>
            </a:r>
            <a:r>
              <a:rPr lang="en-US" sz="1200" kern="1200" baseline="0" dirty="0" smtClean="0">
                <a:solidFill>
                  <a:schemeClr val="tx1"/>
                </a:solidFill>
                <a:effectLst/>
                <a:latin typeface="Calibri" pitchFamily="34" charset="0"/>
                <a:ea typeface="ＭＳ Ｐゴシック" pitchFamily="1" charset="-128"/>
                <a:cs typeface="ＭＳ Ｐゴシック"/>
              </a:rPr>
              <a:t> external resources that a person has available to deal with the situation. For children, </a:t>
            </a:r>
            <a:r>
              <a:rPr lang="en-US" sz="1200" kern="1200" baseline="0" dirty="0" smtClean="0">
                <a:solidFill>
                  <a:prstClr val="black"/>
                </a:solidFill>
                <a:effectLst/>
                <a:latin typeface="Calibri" pitchFamily="34" charset="0"/>
                <a:ea typeface="ＭＳ Ｐゴシック" pitchFamily="1" charset="-128"/>
                <a:cs typeface="ＭＳ Ｐゴシック"/>
              </a:rPr>
              <a:t>r</a:t>
            </a:r>
            <a:r>
              <a:rPr lang="en-US" baseline="0" dirty="0" smtClean="0">
                <a:solidFill>
                  <a:prstClr val="black"/>
                </a:solidFill>
              </a:rPr>
              <a:t>eactions will vary based on age and stage of development.  </a:t>
            </a:r>
          </a:p>
          <a:p>
            <a:pPr marL="0" marR="0" indent="0" algn="l" defTabSz="457200" rtl="0" eaLnBrk="0" fontAlgn="base" latinLnBrk="0" hangingPunct="0">
              <a:lnSpc>
                <a:spcPct val="90000"/>
              </a:lnSpc>
              <a:spcBef>
                <a:spcPct val="30000"/>
              </a:spcBef>
              <a:spcAft>
                <a:spcPct val="0"/>
              </a:spcAft>
              <a:buClrTx/>
              <a:buSzTx/>
              <a:buFont typeface="Arial"/>
              <a:buNone/>
              <a:tabLst/>
              <a:defRPr/>
            </a:pPr>
            <a:endParaRPr lang="en-US" baseline="0" dirty="0" smtClean="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defTabSz="931759" eaLnBrk="0" hangingPunct="0">
              <a:defRPr>
                <a:solidFill>
                  <a:schemeClr val="tx1"/>
                </a:solidFill>
                <a:latin typeface="Cooper Black" pitchFamily="18" charset="0"/>
              </a:defRPr>
            </a:lvl1pPr>
            <a:lvl2pPr marL="742868" indent="-285718" defTabSz="931759" eaLnBrk="0" hangingPunct="0">
              <a:defRPr>
                <a:solidFill>
                  <a:schemeClr val="tx1"/>
                </a:solidFill>
                <a:latin typeface="Cooper Black" pitchFamily="18" charset="0"/>
              </a:defRPr>
            </a:lvl2pPr>
            <a:lvl3pPr marL="1142874" indent="-228574" defTabSz="931759" eaLnBrk="0" hangingPunct="0">
              <a:defRPr>
                <a:solidFill>
                  <a:schemeClr val="tx1"/>
                </a:solidFill>
                <a:latin typeface="Cooper Black" pitchFamily="18" charset="0"/>
              </a:defRPr>
            </a:lvl3pPr>
            <a:lvl4pPr marL="1600023" indent="-228574" defTabSz="931759" eaLnBrk="0" hangingPunct="0">
              <a:defRPr>
                <a:solidFill>
                  <a:schemeClr val="tx1"/>
                </a:solidFill>
                <a:latin typeface="Cooper Black" pitchFamily="18" charset="0"/>
              </a:defRPr>
            </a:lvl4pPr>
            <a:lvl5pPr marL="2057174" indent="-228574" defTabSz="931759" eaLnBrk="0" hangingPunct="0">
              <a:defRPr>
                <a:solidFill>
                  <a:schemeClr val="tx1"/>
                </a:solidFill>
                <a:latin typeface="Cooper Black" pitchFamily="18" charset="0"/>
              </a:defRPr>
            </a:lvl5pPr>
            <a:lvl6pPr marL="2514322" indent="-228574" defTabSz="931759" eaLnBrk="0" fontAlgn="base" hangingPunct="0">
              <a:spcBef>
                <a:spcPct val="0"/>
              </a:spcBef>
              <a:spcAft>
                <a:spcPct val="0"/>
              </a:spcAft>
              <a:defRPr>
                <a:solidFill>
                  <a:schemeClr val="tx1"/>
                </a:solidFill>
                <a:latin typeface="Cooper Black" pitchFamily="18" charset="0"/>
              </a:defRPr>
            </a:lvl6pPr>
            <a:lvl7pPr marL="2971470" indent="-228574" defTabSz="931759" eaLnBrk="0" fontAlgn="base" hangingPunct="0">
              <a:spcBef>
                <a:spcPct val="0"/>
              </a:spcBef>
              <a:spcAft>
                <a:spcPct val="0"/>
              </a:spcAft>
              <a:defRPr>
                <a:solidFill>
                  <a:schemeClr val="tx1"/>
                </a:solidFill>
                <a:latin typeface="Cooper Black" pitchFamily="18" charset="0"/>
              </a:defRPr>
            </a:lvl7pPr>
            <a:lvl8pPr marL="3428621" indent="-228574" defTabSz="931759" eaLnBrk="0" fontAlgn="base" hangingPunct="0">
              <a:spcBef>
                <a:spcPct val="0"/>
              </a:spcBef>
              <a:spcAft>
                <a:spcPct val="0"/>
              </a:spcAft>
              <a:defRPr>
                <a:solidFill>
                  <a:schemeClr val="tx1"/>
                </a:solidFill>
                <a:latin typeface="Cooper Black" pitchFamily="18" charset="0"/>
              </a:defRPr>
            </a:lvl8pPr>
            <a:lvl9pPr marL="3885770" indent="-228574" defTabSz="931759" eaLnBrk="0" fontAlgn="base" hangingPunct="0">
              <a:spcBef>
                <a:spcPct val="0"/>
              </a:spcBef>
              <a:spcAft>
                <a:spcPct val="0"/>
              </a:spcAft>
              <a:defRPr>
                <a:solidFill>
                  <a:schemeClr val="tx1"/>
                </a:solidFill>
                <a:latin typeface="Cooper Black" pitchFamily="18" charset="0"/>
              </a:defRPr>
            </a:lvl9pPr>
          </a:lstStyle>
          <a:p>
            <a:pPr eaLnBrk="1" hangingPunct="1"/>
            <a:fld id="{86B0E2F6-A363-4EC9-B1E8-78013A989DDA}" type="slidenum">
              <a:rPr lang="en-US">
                <a:solidFill>
                  <a:prstClr val="black"/>
                </a:solidFill>
                <a:latin typeface="Arial" charset="0"/>
              </a:rPr>
              <a:pPr eaLnBrk="1" hangingPunct="1"/>
              <a:t>23</a:t>
            </a:fld>
            <a:endParaRPr lang="en-US">
              <a:solidFill>
                <a:prstClr val="black"/>
              </a:solidFill>
              <a:latin typeface="Arial"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xfrm>
            <a:off x="703265" y="4416425"/>
            <a:ext cx="5603875" cy="4183063"/>
          </a:xfrm>
          <a:noFill/>
        </p:spPr>
        <p:txBody>
          <a:bodyPr/>
          <a:lstStyle/>
          <a:p>
            <a:pPr marL="0" marR="0" indent="0" algn="l" defTabSz="457200" rtl="0" eaLnBrk="0" fontAlgn="base" latinLnBrk="0" hangingPunct="0">
              <a:lnSpc>
                <a:spcPct val="90000"/>
              </a:lnSpc>
              <a:spcBef>
                <a:spcPct val="30000"/>
              </a:spcBef>
              <a:spcAft>
                <a:spcPct val="0"/>
              </a:spcAft>
              <a:buClrTx/>
              <a:buSzTx/>
              <a:buFont typeface="Arial"/>
              <a:buNone/>
              <a:tabLst/>
              <a:defRPr/>
            </a:pPr>
            <a:endParaRPr lang="en-US" baseline="0" dirty="0" smtClean="0">
              <a:solidFill>
                <a:prstClr val="black"/>
              </a:solidFill>
            </a:endParaRPr>
          </a:p>
          <a:p>
            <a:pPr marL="0" marR="0" indent="0" algn="l" defTabSz="457200" rtl="0" eaLnBrk="0" fontAlgn="base" latinLnBrk="0" hangingPunct="0">
              <a:lnSpc>
                <a:spcPct val="90000"/>
              </a:lnSpc>
              <a:spcBef>
                <a:spcPct val="30000"/>
              </a:spcBef>
              <a:spcAft>
                <a:spcPct val="0"/>
              </a:spcAft>
              <a:buClrTx/>
              <a:buSzTx/>
              <a:buFont typeface="Arial"/>
              <a:buNone/>
              <a:tabLst/>
              <a:defRPr/>
            </a:pPr>
            <a:r>
              <a:rPr lang="en-US" baseline="0" dirty="0" smtClean="0">
                <a:solidFill>
                  <a:prstClr val="black"/>
                </a:solidFill>
              </a:rPr>
              <a:t>For younger children, common responses after a traumatic event include fear, anxiety, and worry about continued danger, changes in sleeping and eating, and difficulty separating from caregivers. Children may experience some regressed behaviors, such as losing speech or wetting the bed. It is common for children to attempt to process what happened by reenacting aspects of the traumatic event in their play. Older children may focus on their actions during the trauma and have feelings of guilt or shame about their role. They may continue to talk about the event, </a:t>
            </a:r>
            <a:r>
              <a:rPr lang="en-US" b="0" baseline="0" dirty="0" smtClean="0">
                <a:solidFill>
                  <a:prstClr val="black"/>
                </a:solidFill>
              </a:rPr>
              <a:t>and</a:t>
            </a:r>
            <a:r>
              <a:rPr lang="en-US" b="1" baseline="0" dirty="0" smtClean="0">
                <a:solidFill>
                  <a:prstClr val="black"/>
                </a:solidFill>
              </a:rPr>
              <a:t> </a:t>
            </a:r>
            <a:r>
              <a:rPr lang="en-US" baseline="0" dirty="0" smtClean="0">
                <a:solidFill>
                  <a:prstClr val="black"/>
                </a:solidFill>
              </a:rPr>
              <a:t>feel fear and sadness related to the experience. Physical complaints like headaches and stomachaches are common. Children can struggle with nightmares and disrupted sleep and have difficulty concentrating and learning in school. They may over or under react to things like bells, doors slamming, sudden movements, and physical contact. Angry outbursts and aggression are also common, as is withdrawing or seeming to have no feelings about the event.</a:t>
            </a:r>
          </a:p>
          <a:p>
            <a:pPr marL="0" marR="0" indent="0" algn="l" defTabSz="457200" rtl="0" eaLnBrk="0" fontAlgn="base" latinLnBrk="0" hangingPunct="0">
              <a:lnSpc>
                <a:spcPct val="90000"/>
              </a:lnSpc>
              <a:spcBef>
                <a:spcPct val="30000"/>
              </a:spcBef>
              <a:spcAft>
                <a:spcPct val="0"/>
              </a:spcAft>
              <a:buClrTx/>
              <a:buSzTx/>
              <a:buFont typeface="Arial"/>
              <a:buNone/>
              <a:tabLst/>
              <a:defRPr/>
            </a:pPr>
            <a:endParaRPr lang="en-US" baseline="0" dirty="0" smtClean="0">
              <a:solidFill>
                <a:prstClr val="black"/>
              </a:solidFill>
            </a:endParaRPr>
          </a:p>
          <a:p>
            <a:pPr marL="171450" marR="0" indent="-171450" algn="l" defTabSz="457200" rtl="0" eaLnBrk="0" fontAlgn="base" latinLnBrk="0" hangingPunct="0">
              <a:lnSpc>
                <a:spcPct val="90000"/>
              </a:lnSpc>
              <a:spcBef>
                <a:spcPct val="30000"/>
              </a:spcBef>
              <a:spcAft>
                <a:spcPct val="0"/>
              </a:spcAft>
              <a:buClrTx/>
              <a:buSzTx/>
              <a:buFont typeface="Arial"/>
              <a:buChar char="•"/>
              <a:tabLst/>
              <a:defRPr/>
            </a:pPr>
            <a:endParaRPr lang="en-US" baseline="0" dirty="0" smtClean="0">
              <a:solidFill>
                <a:prstClr val="black"/>
              </a:solidFill>
            </a:endParaRPr>
          </a:p>
          <a:p>
            <a:pPr marL="0" marR="0" indent="0" algn="l" defTabSz="457200" rtl="0" eaLnBrk="0" fontAlgn="base" latinLnBrk="0" hangingPunct="0">
              <a:lnSpc>
                <a:spcPct val="90000"/>
              </a:lnSpc>
              <a:spcBef>
                <a:spcPct val="30000"/>
              </a:spcBef>
              <a:spcAft>
                <a:spcPct val="0"/>
              </a:spcAft>
              <a:buClrTx/>
              <a:buSzTx/>
              <a:buFont typeface="Arial"/>
              <a:buNone/>
              <a:tabLst/>
              <a:defRPr/>
            </a:pPr>
            <a:endParaRPr lang="en-US" sz="1600" dirty="0" smtClean="0">
              <a:solidFill>
                <a:srgbClr val="FFFFFF"/>
              </a:solidFill>
              <a:latin typeface="Calibri" pitchFamily="34" charset="0"/>
              <a:cs typeface="Calibri" pitchFamily="34" charset="0"/>
            </a:endParaRPr>
          </a:p>
          <a:p>
            <a:pPr eaLnBrk="1" hangingPunct="1"/>
            <a:r>
              <a:rPr lang="en-US" dirty="0" smtClean="0"/>
              <a:t>Resources:</a:t>
            </a:r>
            <a:r>
              <a:rPr lang="en-US" baseline="0" dirty="0" smtClean="0"/>
              <a:t> </a:t>
            </a:r>
            <a:r>
              <a:rPr lang="en-US" dirty="0" err="1" smtClean="0"/>
              <a:t>Nctsn</a:t>
            </a:r>
            <a:r>
              <a:rPr lang="en-US" baseline="0" dirty="0" smtClean="0"/>
              <a:t> – age-related reactions, toolkit for educators</a:t>
            </a: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defTabSz="931759" eaLnBrk="0" hangingPunct="0">
              <a:defRPr>
                <a:solidFill>
                  <a:schemeClr val="tx1"/>
                </a:solidFill>
                <a:latin typeface="Cooper Black" pitchFamily="18" charset="0"/>
              </a:defRPr>
            </a:lvl1pPr>
            <a:lvl2pPr marL="742868" indent="-285718" defTabSz="931759" eaLnBrk="0" hangingPunct="0">
              <a:defRPr>
                <a:solidFill>
                  <a:schemeClr val="tx1"/>
                </a:solidFill>
                <a:latin typeface="Cooper Black" pitchFamily="18" charset="0"/>
              </a:defRPr>
            </a:lvl2pPr>
            <a:lvl3pPr marL="1142874" indent="-228574" defTabSz="931759" eaLnBrk="0" hangingPunct="0">
              <a:defRPr>
                <a:solidFill>
                  <a:schemeClr val="tx1"/>
                </a:solidFill>
                <a:latin typeface="Cooper Black" pitchFamily="18" charset="0"/>
              </a:defRPr>
            </a:lvl3pPr>
            <a:lvl4pPr marL="1600023" indent="-228574" defTabSz="931759" eaLnBrk="0" hangingPunct="0">
              <a:defRPr>
                <a:solidFill>
                  <a:schemeClr val="tx1"/>
                </a:solidFill>
                <a:latin typeface="Cooper Black" pitchFamily="18" charset="0"/>
              </a:defRPr>
            </a:lvl4pPr>
            <a:lvl5pPr marL="2057174" indent="-228574" defTabSz="931759" eaLnBrk="0" hangingPunct="0">
              <a:defRPr>
                <a:solidFill>
                  <a:schemeClr val="tx1"/>
                </a:solidFill>
                <a:latin typeface="Cooper Black" pitchFamily="18" charset="0"/>
              </a:defRPr>
            </a:lvl5pPr>
            <a:lvl6pPr marL="2514322" indent="-228574" defTabSz="931759" eaLnBrk="0" fontAlgn="base" hangingPunct="0">
              <a:spcBef>
                <a:spcPct val="0"/>
              </a:spcBef>
              <a:spcAft>
                <a:spcPct val="0"/>
              </a:spcAft>
              <a:defRPr>
                <a:solidFill>
                  <a:schemeClr val="tx1"/>
                </a:solidFill>
                <a:latin typeface="Cooper Black" pitchFamily="18" charset="0"/>
              </a:defRPr>
            </a:lvl6pPr>
            <a:lvl7pPr marL="2971470" indent="-228574" defTabSz="931759" eaLnBrk="0" fontAlgn="base" hangingPunct="0">
              <a:spcBef>
                <a:spcPct val="0"/>
              </a:spcBef>
              <a:spcAft>
                <a:spcPct val="0"/>
              </a:spcAft>
              <a:defRPr>
                <a:solidFill>
                  <a:schemeClr val="tx1"/>
                </a:solidFill>
                <a:latin typeface="Cooper Black" pitchFamily="18" charset="0"/>
              </a:defRPr>
            </a:lvl7pPr>
            <a:lvl8pPr marL="3428621" indent="-228574" defTabSz="931759" eaLnBrk="0" fontAlgn="base" hangingPunct="0">
              <a:spcBef>
                <a:spcPct val="0"/>
              </a:spcBef>
              <a:spcAft>
                <a:spcPct val="0"/>
              </a:spcAft>
              <a:defRPr>
                <a:solidFill>
                  <a:schemeClr val="tx1"/>
                </a:solidFill>
                <a:latin typeface="Cooper Black" pitchFamily="18" charset="0"/>
              </a:defRPr>
            </a:lvl8pPr>
            <a:lvl9pPr marL="3885770" indent="-228574" defTabSz="931759" eaLnBrk="0" fontAlgn="base" hangingPunct="0">
              <a:spcBef>
                <a:spcPct val="0"/>
              </a:spcBef>
              <a:spcAft>
                <a:spcPct val="0"/>
              </a:spcAft>
              <a:defRPr>
                <a:solidFill>
                  <a:schemeClr val="tx1"/>
                </a:solidFill>
                <a:latin typeface="Cooper Black" pitchFamily="18" charset="0"/>
              </a:defRPr>
            </a:lvl9pPr>
          </a:lstStyle>
          <a:p>
            <a:pPr eaLnBrk="1" hangingPunct="1"/>
            <a:fld id="{86B0E2F6-A363-4EC9-B1E8-78013A989DDA}" type="slidenum">
              <a:rPr lang="en-US">
                <a:solidFill>
                  <a:prstClr val="black"/>
                </a:solidFill>
                <a:latin typeface="Arial" charset="0"/>
              </a:rPr>
              <a:pPr eaLnBrk="1" hangingPunct="1"/>
              <a:t>24</a:t>
            </a:fld>
            <a:endParaRPr lang="en-US">
              <a:solidFill>
                <a:prstClr val="black"/>
              </a:solidFill>
              <a:latin typeface="Arial"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xfrm>
            <a:off x="703265" y="4416425"/>
            <a:ext cx="5603875" cy="4183063"/>
          </a:xfrm>
          <a:noFill/>
        </p:spPr>
        <p:txBody>
          <a:bodyPr/>
          <a:lstStyle/>
          <a:p>
            <a:pPr marL="0" marR="0" indent="0" algn="l" defTabSz="457200" rtl="0" eaLnBrk="0" fontAlgn="base" latinLnBrk="0" hangingPunct="0">
              <a:lnSpc>
                <a:spcPct val="90000"/>
              </a:lnSpc>
              <a:spcBef>
                <a:spcPct val="30000"/>
              </a:spcBef>
              <a:spcAft>
                <a:spcPct val="0"/>
              </a:spcAft>
              <a:buClrTx/>
              <a:buSzTx/>
              <a:buFont typeface="Arial"/>
              <a:buNone/>
              <a:tabLst/>
              <a:defRPr/>
            </a:pPr>
            <a:r>
              <a:rPr lang="en-US" baseline="0" dirty="0" smtClean="0">
                <a:solidFill>
                  <a:prstClr val="black"/>
                </a:solidFill>
              </a:rPr>
              <a:t>Adolescents may experience a great deal of fear and anxiety related to the event as well as concern about how others will view </a:t>
            </a:r>
            <a:r>
              <a:rPr lang="en-US" b="0" baseline="0" dirty="0" smtClean="0">
                <a:solidFill>
                  <a:prstClr val="black"/>
                </a:solidFill>
              </a:rPr>
              <a:t>them</a:t>
            </a:r>
            <a:r>
              <a:rPr lang="en-US" b="1" baseline="0" dirty="0" smtClean="0">
                <a:solidFill>
                  <a:prstClr val="black"/>
                </a:solidFill>
              </a:rPr>
              <a:t> </a:t>
            </a:r>
            <a:r>
              <a:rPr lang="en-US" baseline="0" dirty="0" smtClean="0">
                <a:solidFill>
                  <a:prstClr val="black"/>
                </a:solidFill>
              </a:rPr>
              <a:t>after the trauma. They may also experience feelings of shame, guilt, responsibility and embarrassment about the event. Behaviors can include withdrawal from family, peers, and activities; avoiding reminders of the event; more intense mood swings; and poor school performance – for example unfinished homework, declining grades, and absences. Teenagers may engage in more risk-taking behaviors such as alcohol or drug use, sexual behaviors, fights, or self-harm as ways to manage feelings related to the trauma. </a:t>
            </a:r>
          </a:p>
          <a:p>
            <a:pPr marL="0" marR="0" indent="0" algn="l" defTabSz="457200" rtl="0" eaLnBrk="0" fontAlgn="base" latinLnBrk="0" hangingPunct="0">
              <a:lnSpc>
                <a:spcPct val="90000"/>
              </a:lnSpc>
              <a:spcBef>
                <a:spcPct val="30000"/>
              </a:spcBef>
              <a:spcAft>
                <a:spcPct val="0"/>
              </a:spcAft>
              <a:buClrTx/>
              <a:buSzTx/>
              <a:buFont typeface="Arial"/>
              <a:buNone/>
              <a:tabLst/>
              <a:defRPr/>
            </a:pPr>
            <a:endParaRPr lang="en-US" baseline="0" dirty="0" smtClean="0">
              <a:solidFill>
                <a:prstClr val="black"/>
              </a:solidFill>
            </a:endParaRPr>
          </a:p>
          <a:p>
            <a:pPr marL="171450" marR="0" indent="-171450" algn="l" defTabSz="457200" rtl="0" eaLnBrk="0" fontAlgn="base" latinLnBrk="0" hangingPunct="0">
              <a:lnSpc>
                <a:spcPct val="90000"/>
              </a:lnSpc>
              <a:spcBef>
                <a:spcPct val="30000"/>
              </a:spcBef>
              <a:spcAft>
                <a:spcPct val="0"/>
              </a:spcAft>
              <a:buClrTx/>
              <a:buSzTx/>
              <a:buFont typeface="Arial"/>
              <a:buChar char="•"/>
              <a:tabLst/>
              <a:defRPr/>
            </a:pPr>
            <a:endParaRPr lang="en-US" baseline="0" dirty="0" smtClean="0">
              <a:solidFill>
                <a:prstClr val="black"/>
              </a:solidFill>
            </a:endParaRPr>
          </a:p>
          <a:p>
            <a:pPr marL="0" marR="0" indent="0" algn="l" defTabSz="457200" rtl="0" eaLnBrk="0" fontAlgn="base" latinLnBrk="0" hangingPunct="0">
              <a:lnSpc>
                <a:spcPct val="90000"/>
              </a:lnSpc>
              <a:spcBef>
                <a:spcPct val="30000"/>
              </a:spcBef>
              <a:spcAft>
                <a:spcPct val="0"/>
              </a:spcAft>
              <a:buClrTx/>
              <a:buSzTx/>
              <a:buFont typeface="Arial"/>
              <a:buNone/>
              <a:tabLst/>
              <a:defRPr/>
            </a:pPr>
            <a:endParaRPr lang="en-US" sz="1600" dirty="0" smtClean="0">
              <a:solidFill>
                <a:srgbClr val="FFFFFF"/>
              </a:solidFill>
              <a:latin typeface="Calibri" pitchFamily="34" charset="0"/>
              <a:cs typeface="Calibri" pitchFamily="34" charset="0"/>
            </a:endParaRPr>
          </a:p>
          <a:p>
            <a:pPr eaLnBrk="1" hangingPunct="1"/>
            <a:r>
              <a:rPr lang="en-US" dirty="0" err="1" smtClean="0"/>
              <a:t>Nctsn</a:t>
            </a:r>
            <a:r>
              <a:rPr lang="en-US" baseline="0" dirty="0" smtClean="0"/>
              <a:t> – age-related reactions, toolkit for educators</a:t>
            </a:r>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defTabSz="931759" eaLnBrk="0" hangingPunct="0">
              <a:defRPr>
                <a:solidFill>
                  <a:schemeClr val="tx1"/>
                </a:solidFill>
                <a:latin typeface="Cooper Black" pitchFamily="18" charset="0"/>
              </a:defRPr>
            </a:lvl1pPr>
            <a:lvl2pPr marL="742868" indent="-285718" defTabSz="931759" eaLnBrk="0" hangingPunct="0">
              <a:defRPr>
                <a:solidFill>
                  <a:schemeClr val="tx1"/>
                </a:solidFill>
                <a:latin typeface="Cooper Black" pitchFamily="18" charset="0"/>
              </a:defRPr>
            </a:lvl2pPr>
            <a:lvl3pPr marL="1142874" indent="-228574" defTabSz="931759" eaLnBrk="0" hangingPunct="0">
              <a:defRPr>
                <a:solidFill>
                  <a:schemeClr val="tx1"/>
                </a:solidFill>
                <a:latin typeface="Cooper Black" pitchFamily="18" charset="0"/>
              </a:defRPr>
            </a:lvl3pPr>
            <a:lvl4pPr marL="1600023" indent="-228574" defTabSz="931759" eaLnBrk="0" hangingPunct="0">
              <a:defRPr>
                <a:solidFill>
                  <a:schemeClr val="tx1"/>
                </a:solidFill>
                <a:latin typeface="Cooper Black" pitchFamily="18" charset="0"/>
              </a:defRPr>
            </a:lvl4pPr>
            <a:lvl5pPr marL="2057174" indent="-228574" defTabSz="931759" eaLnBrk="0" hangingPunct="0">
              <a:defRPr>
                <a:solidFill>
                  <a:schemeClr val="tx1"/>
                </a:solidFill>
                <a:latin typeface="Cooper Black" pitchFamily="18" charset="0"/>
              </a:defRPr>
            </a:lvl5pPr>
            <a:lvl6pPr marL="2514322" indent="-228574" defTabSz="931759" eaLnBrk="0" fontAlgn="base" hangingPunct="0">
              <a:spcBef>
                <a:spcPct val="0"/>
              </a:spcBef>
              <a:spcAft>
                <a:spcPct val="0"/>
              </a:spcAft>
              <a:defRPr>
                <a:solidFill>
                  <a:schemeClr val="tx1"/>
                </a:solidFill>
                <a:latin typeface="Cooper Black" pitchFamily="18" charset="0"/>
              </a:defRPr>
            </a:lvl6pPr>
            <a:lvl7pPr marL="2971470" indent="-228574" defTabSz="931759" eaLnBrk="0" fontAlgn="base" hangingPunct="0">
              <a:spcBef>
                <a:spcPct val="0"/>
              </a:spcBef>
              <a:spcAft>
                <a:spcPct val="0"/>
              </a:spcAft>
              <a:defRPr>
                <a:solidFill>
                  <a:schemeClr val="tx1"/>
                </a:solidFill>
                <a:latin typeface="Cooper Black" pitchFamily="18" charset="0"/>
              </a:defRPr>
            </a:lvl7pPr>
            <a:lvl8pPr marL="3428621" indent="-228574" defTabSz="931759" eaLnBrk="0" fontAlgn="base" hangingPunct="0">
              <a:spcBef>
                <a:spcPct val="0"/>
              </a:spcBef>
              <a:spcAft>
                <a:spcPct val="0"/>
              </a:spcAft>
              <a:defRPr>
                <a:solidFill>
                  <a:schemeClr val="tx1"/>
                </a:solidFill>
                <a:latin typeface="Cooper Black" pitchFamily="18" charset="0"/>
              </a:defRPr>
            </a:lvl8pPr>
            <a:lvl9pPr marL="3885770" indent="-228574" defTabSz="931759" eaLnBrk="0" fontAlgn="base" hangingPunct="0">
              <a:spcBef>
                <a:spcPct val="0"/>
              </a:spcBef>
              <a:spcAft>
                <a:spcPct val="0"/>
              </a:spcAft>
              <a:defRPr>
                <a:solidFill>
                  <a:schemeClr val="tx1"/>
                </a:solidFill>
                <a:latin typeface="Cooper Black" pitchFamily="18" charset="0"/>
              </a:defRPr>
            </a:lvl9pPr>
          </a:lstStyle>
          <a:p>
            <a:pPr eaLnBrk="1" hangingPunct="1"/>
            <a:fld id="{86B0E2F6-A363-4EC9-B1E8-78013A989DDA}" type="slidenum">
              <a:rPr lang="en-US">
                <a:solidFill>
                  <a:prstClr val="black"/>
                </a:solidFill>
                <a:latin typeface="Arial" charset="0"/>
              </a:rPr>
              <a:pPr eaLnBrk="1" hangingPunct="1"/>
              <a:t>25</a:t>
            </a:fld>
            <a:endParaRPr lang="en-US">
              <a:solidFill>
                <a:prstClr val="black"/>
              </a:solidFill>
              <a:latin typeface="Arial"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xfrm>
            <a:off x="703265" y="4416425"/>
            <a:ext cx="5603875" cy="4183063"/>
          </a:xfrm>
          <a:noFill/>
        </p:spPr>
        <p:txBody>
          <a:bodyPr/>
          <a:lstStyle/>
          <a:p>
            <a:pPr marL="0" marR="0" indent="0" algn="l" defTabSz="457200" rtl="0" eaLnBrk="0" fontAlgn="base" latinLnBrk="0" hangingPunct="0">
              <a:lnSpc>
                <a:spcPct val="90000"/>
              </a:lnSpc>
              <a:spcBef>
                <a:spcPct val="30000"/>
              </a:spcBef>
              <a:spcAft>
                <a:spcPct val="0"/>
              </a:spcAft>
              <a:buClrTx/>
              <a:buSzTx/>
              <a:buFont typeface="Arial"/>
              <a:buNone/>
              <a:tabLst/>
              <a:defRPr/>
            </a:pPr>
            <a:r>
              <a:rPr lang="en-US" sz="1200" kern="1200" dirty="0" smtClean="0">
                <a:solidFill>
                  <a:schemeClr val="tx1"/>
                </a:solidFill>
                <a:effectLst/>
                <a:latin typeface="Calibri" pitchFamily="34" charset="0"/>
                <a:ea typeface="ＭＳ Ｐゴシック" pitchFamily="1" charset="-128"/>
                <a:cs typeface="ＭＳ Ｐゴシック"/>
              </a:rPr>
              <a:t>The stress response is universal, but</a:t>
            </a:r>
            <a:r>
              <a:rPr lang="en-US" sz="1200" kern="1200" baseline="0" dirty="0" smtClean="0">
                <a:solidFill>
                  <a:schemeClr val="tx1"/>
                </a:solidFill>
                <a:effectLst/>
                <a:latin typeface="Calibri" pitchFamily="34" charset="0"/>
                <a:ea typeface="ＭＳ Ｐゴシック" pitchFamily="1" charset="-128"/>
                <a:cs typeface="ＭＳ Ｐゴシック"/>
              </a:rPr>
              <a:t> cultural context will influence how children and adults talk about their experiences, express distress, understand the event, and heal </a:t>
            </a:r>
            <a:r>
              <a:rPr lang="en-US" sz="1200" kern="1200" dirty="0" smtClean="0">
                <a:solidFill>
                  <a:schemeClr val="tx1"/>
                </a:solidFill>
                <a:effectLst/>
                <a:latin typeface="Calibri" pitchFamily="34" charset="0"/>
                <a:ea typeface="ＭＳ Ｐゴシック" pitchFamily="1" charset="-128"/>
                <a:cs typeface="ＭＳ Ｐゴシック"/>
              </a:rPr>
              <a:t>(Wilson, &amp; So-Kum Tang, 2007; </a:t>
            </a:r>
            <a:r>
              <a:rPr lang="en-US" sz="1200" kern="1200" dirty="0" err="1" smtClean="0">
                <a:solidFill>
                  <a:schemeClr val="tx1"/>
                </a:solidFill>
                <a:effectLst/>
                <a:latin typeface="Calibri" pitchFamily="34" charset="0"/>
                <a:ea typeface="ＭＳ Ｐゴシック" pitchFamily="1" charset="-128"/>
                <a:cs typeface="ＭＳ Ｐゴシック"/>
              </a:rPr>
              <a:t>Kirmayer</a:t>
            </a:r>
            <a:r>
              <a:rPr lang="en-US" sz="1200" kern="1200" dirty="0" smtClean="0">
                <a:solidFill>
                  <a:schemeClr val="tx1"/>
                </a:solidFill>
                <a:effectLst/>
                <a:latin typeface="Calibri" pitchFamily="34" charset="0"/>
                <a:ea typeface="ＭＳ Ｐゴシック" pitchFamily="1" charset="-128"/>
                <a:cs typeface="ＭＳ Ｐゴシック"/>
              </a:rPr>
              <a:t>, </a:t>
            </a:r>
            <a:r>
              <a:rPr lang="en-US" sz="1200" kern="1200" dirty="0" err="1" smtClean="0">
                <a:solidFill>
                  <a:schemeClr val="tx1"/>
                </a:solidFill>
                <a:effectLst/>
                <a:latin typeface="Calibri" pitchFamily="34" charset="0"/>
                <a:ea typeface="ＭＳ Ｐゴシック" pitchFamily="1" charset="-128"/>
                <a:cs typeface="ＭＳ Ｐゴシック"/>
              </a:rPr>
              <a:t>Groleau</a:t>
            </a:r>
            <a:r>
              <a:rPr lang="en-US" sz="1200" kern="1200" dirty="0" smtClean="0">
                <a:solidFill>
                  <a:schemeClr val="tx1"/>
                </a:solidFill>
                <a:effectLst/>
                <a:latin typeface="Calibri" pitchFamily="34" charset="0"/>
                <a:ea typeface="ＭＳ Ｐゴシック" pitchFamily="1" charset="-128"/>
                <a:cs typeface="ＭＳ Ｐゴシック"/>
              </a:rPr>
              <a:t>, </a:t>
            </a:r>
            <a:r>
              <a:rPr lang="en-US" sz="1200" kern="1200" dirty="0" err="1" smtClean="0">
                <a:solidFill>
                  <a:schemeClr val="tx1"/>
                </a:solidFill>
                <a:effectLst/>
                <a:latin typeface="Calibri" pitchFamily="34" charset="0"/>
                <a:ea typeface="ＭＳ Ｐゴシック" pitchFamily="1" charset="-128"/>
                <a:cs typeface="ＭＳ Ｐゴシック"/>
              </a:rPr>
              <a:t>Guzder</a:t>
            </a:r>
            <a:r>
              <a:rPr lang="en-US" sz="1200" kern="1200" dirty="0" smtClean="0">
                <a:solidFill>
                  <a:schemeClr val="tx1"/>
                </a:solidFill>
                <a:effectLst/>
                <a:latin typeface="Calibri" pitchFamily="34" charset="0"/>
                <a:ea typeface="ＭＳ Ｐゴシック" pitchFamily="1" charset="-128"/>
                <a:cs typeface="ＭＳ Ｐゴシック"/>
              </a:rPr>
              <a:t>, Blake, &amp; Jarvis, 2003). </a:t>
            </a:r>
            <a:r>
              <a:rPr lang="en-US" sz="1200" dirty="0" smtClean="0">
                <a:latin typeface="Calibri" pitchFamily="34" charset="0"/>
                <a:ea typeface="ＭＳ Ｐゴシック"/>
                <a:cs typeface="ＭＳ Ｐゴシック"/>
              </a:rPr>
              <a:t>People may not</a:t>
            </a:r>
            <a:r>
              <a:rPr lang="en-US" sz="1200" baseline="0" dirty="0" smtClean="0">
                <a:latin typeface="Calibri" pitchFamily="34" charset="0"/>
                <a:ea typeface="ＭＳ Ｐゴシック"/>
                <a:cs typeface="ＭＳ Ｐゴシック"/>
              </a:rPr>
              <a:t> use the</a:t>
            </a:r>
            <a:r>
              <a:rPr lang="en-US" sz="1200" dirty="0" smtClean="0">
                <a:latin typeface="Calibri" pitchFamily="34" charset="0"/>
                <a:ea typeface="ＭＳ Ｐゴシック"/>
                <a:cs typeface="ＭＳ Ｐゴシック"/>
              </a:rPr>
              <a:t> word “trauma” to describe their experience</a:t>
            </a:r>
            <a:r>
              <a:rPr lang="en-US" sz="1200" baseline="0" dirty="0" smtClean="0">
                <a:latin typeface="Calibri" pitchFamily="34" charset="0"/>
                <a:ea typeface="ＭＳ Ｐゴシック"/>
                <a:cs typeface="ＭＳ Ｐゴシック"/>
              </a:rPr>
              <a:t> but will have specific and culturally-specific ways of reflecting that something significant has happened.</a:t>
            </a:r>
            <a:r>
              <a:rPr lang="en-US" sz="1200" dirty="0" smtClean="0">
                <a:latin typeface="Calibri" pitchFamily="34" charset="0"/>
                <a:ea typeface="ＭＳ Ｐゴシック"/>
                <a:cs typeface="ＭＳ Ｐゴシック"/>
              </a:rPr>
              <a:t> </a:t>
            </a:r>
            <a:r>
              <a:rPr lang="en-US" sz="1200" kern="1200" baseline="0" dirty="0" smtClean="0">
                <a:solidFill>
                  <a:schemeClr val="tx1"/>
                </a:solidFill>
                <a:effectLst/>
                <a:latin typeface="Calibri" pitchFamily="34" charset="0"/>
                <a:ea typeface="ＭＳ Ｐゴシック" pitchFamily="1" charset="-128"/>
                <a:cs typeface="ＭＳ Ｐゴシック"/>
              </a:rPr>
              <a:t>How distress is expressed also varies by culture. For example, is </a:t>
            </a:r>
            <a:r>
              <a:rPr lang="en-US" sz="1200" b="0" kern="1200" baseline="0" dirty="0" smtClean="0">
                <a:solidFill>
                  <a:schemeClr val="tx1"/>
                </a:solidFill>
                <a:effectLst/>
                <a:latin typeface="Calibri" pitchFamily="34" charset="0"/>
                <a:ea typeface="ＭＳ Ｐゴシック" pitchFamily="1" charset="-128"/>
                <a:cs typeface="ＭＳ Ｐゴシック"/>
              </a:rPr>
              <a:t>it </a:t>
            </a:r>
            <a:r>
              <a:rPr lang="en-US" sz="1200" kern="1200" baseline="0" dirty="0" smtClean="0">
                <a:solidFill>
                  <a:schemeClr val="tx1"/>
                </a:solidFill>
                <a:effectLst/>
                <a:latin typeface="Calibri" pitchFamily="34" charset="0"/>
                <a:ea typeface="ＭＳ Ｐゴシック" pitchFamily="1" charset="-128"/>
                <a:cs typeface="ＭＳ Ｐゴシック"/>
              </a:rPr>
              <a:t>acceptable to express emotions like anger outwardly or </a:t>
            </a:r>
            <a:r>
              <a:rPr lang="en-US" sz="1200" b="0" kern="1200" baseline="0" dirty="0" smtClean="0">
                <a:solidFill>
                  <a:schemeClr val="tx1"/>
                </a:solidFill>
                <a:effectLst/>
                <a:latin typeface="Calibri" pitchFamily="34" charset="0"/>
                <a:ea typeface="ＭＳ Ｐゴシック" pitchFamily="1" charset="-128"/>
                <a:cs typeface="ＭＳ Ｐゴシック"/>
              </a:rPr>
              <a:t>is</a:t>
            </a:r>
            <a:r>
              <a:rPr lang="en-US" sz="1200" b="1" kern="1200" baseline="0" dirty="0" smtClean="0">
                <a:solidFill>
                  <a:schemeClr val="tx1"/>
                </a:solidFill>
                <a:effectLst/>
                <a:latin typeface="Calibri" pitchFamily="34" charset="0"/>
                <a:ea typeface="ＭＳ Ｐゴシック" pitchFamily="1" charset="-128"/>
                <a:cs typeface="ＭＳ Ｐゴシック"/>
              </a:rPr>
              <a:t> </a:t>
            </a:r>
            <a:r>
              <a:rPr lang="en-US" sz="1200" kern="1200" baseline="0" dirty="0" smtClean="0">
                <a:solidFill>
                  <a:schemeClr val="tx1"/>
                </a:solidFill>
                <a:effectLst/>
                <a:latin typeface="Calibri" pitchFamily="34" charset="0"/>
                <a:ea typeface="ＭＳ Ｐゴシック" pitchFamily="1" charset="-128"/>
                <a:cs typeface="ＭＳ Ｐゴシック"/>
              </a:rPr>
              <a:t>keeping things quiet the preferred </a:t>
            </a:r>
            <a:r>
              <a:rPr lang="en-US" sz="1200" b="0" kern="1200" baseline="0" dirty="0" smtClean="0">
                <a:solidFill>
                  <a:schemeClr val="tx1"/>
                </a:solidFill>
                <a:effectLst/>
                <a:latin typeface="Calibri" pitchFamily="34" charset="0"/>
                <a:ea typeface="ＭＳ Ｐゴシック" pitchFamily="1" charset="-128"/>
                <a:cs typeface="ＭＳ Ｐゴシック"/>
              </a:rPr>
              <a:t>response?</a:t>
            </a:r>
            <a:r>
              <a:rPr lang="en-US" sz="1200" b="1"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Certain </a:t>
            </a:r>
            <a:r>
              <a:rPr lang="en-US" sz="1200" kern="1200" baseline="0" dirty="0" smtClean="0">
                <a:solidFill>
                  <a:schemeClr val="tx1"/>
                </a:solidFill>
                <a:effectLst/>
                <a:latin typeface="Calibri" pitchFamily="34" charset="0"/>
                <a:ea typeface="ＭＳ Ｐゴシック" pitchFamily="1" charset="-128"/>
                <a:cs typeface="ＭＳ Ｐゴシック"/>
              </a:rPr>
              <a:t>topics such as mental health, sexuality, or abuse may be taboo. Discussing abuse or violence – particularly within a family - may be seen as bringing shame. In many non-western cultures, physical complaints and ailments are the primary way that distress is expressed. Finally</a:t>
            </a:r>
            <a:r>
              <a:rPr lang="en-US" sz="1200" dirty="0" smtClean="0">
                <a:latin typeface="Calibri" pitchFamily="34" charset="0"/>
                <a:ea typeface="ＭＳ Ｐゴシック"/>
                <a:cs typeface="ＭＳ Ｐゴシック"/>
              </a:rPr>
              <a:t>, different cultures will</a:t>
            </a:r>
            <a:r>
              <a:rPr lang="en-US" sz="1200" baseline="0" dirty="0" smtClean="0">
                <a:latin typeface="Calibri" pitchFamily="34" charset="0"/>
                <a:ea typeface="ＭＳ Ｐゴシック"/>
                <a:cs typeface="ＭＳ Ｐゴシック"/>
              </a:rPr>
              <a:t> have different ways of </a:t>
            </a:r>
            <a:r>
              <a:rPr lang="en-US" sz="1200" b="0" baseline="0" dirty="0" smtClean="0">
                <a:latin typeface="Calibri" pitchFamily="34" charset="0"/>
                <a:ea typeface="ＭＳ Ｐゴシック"/>
                <a:cs typeface="ＭＳ Ｐゴシック"/>
              </a:rPr>
              <a:t>understanding</a:t>
            </a:r>
            <a:r>
              <a:rPr lang="en-US" sz="1200" kern="1200" baseline="0" dirty="0" smtClean="0">
                <a:solidFill>
                  <a:schemeClr val="tx1"/>
                </a:solidFill>
                <a:effectLst/>
                <a:latin typeface="Calibri" pitchFamily="34" charset="0"/>
                <a:ea typeface="ＭＳ Ｐゴシック" pitchFamily="1" charset="-128"/>
                <a:cs typeface="ＭＳ Ｐゴシック"/>
              </a:rPr>
              <a:t> and healing after a traumatic event, including the role of spirituality in understanding why something happened, spiritual rituals associated with meaning and closure, level of social connection and support, and help-seeking practices. It may be acceptable to talk with another family member, friend, or community leader such as a pastor but not to a teacher or counselor. Experiences of generational or historical trauma also impact a child’s response to trauma based on how their parents and community members understand what happened and why. Within a child’s immediate family, other family members may have been exposed to trauma and have difficulties healing. One member of the family may be responding for others. Level of trauma exposure within the family will influence how a child responds to a particular situation and what supports are needed to disruption across the family unit and help all heal together.</a:t>
            </a:r>
            <a:endParaRPr lang="en-US" sz="1200" dirty="0" smtClean="0">
              <a:latin typeface="Calibri" pitchFamily="34" charset="0"/>
              <a:ea typeface="ＭＳ Ｐゴシック"/>
              <a:cs typeface="ＭＳ Ｐゴシック"/>
            </a:endParaRPr>
          </a:p>
          <a:p>
            <a:pPr marL="0" marR="0" indent="0" algn="l" defTabSz="457200" rtl="0" eaLnBrk="0" fontAlgn="base" latinLnBrk="0" hangingPunct="0">
              <a:lnSpc>
                <a:spcPct val="90000"/>
              </a:lnSpc>
              <a:spcBef>
                <a:spcPct val="30000"/>
              </a:spcBef>
              <a:spcAft>
                <a:spcPct val="0"/>
              </a:spcAft>
              <a:buClrTx/>
              <a:buSzTx/>
              <a:buFont typeface="Arial"/>
              <a:buNone/>
              <a:tabLst/>
              <a:defRPr/>
            </a:pPr>
            <a:endParaRPr lang="en-US" sz="1200" kern="1200" dirty="0" smtClean="0">
              <a:solidFill>
                <a:schemeClr val="tx1"/>
              </a:solidFill>
              <a:effectLst/>
              <a:latin typeface="Calibri" pitchFamily="34" charset="0"/>
              <a:ea typeface="ＭＳ Ｐゴシック"/>
              <a:cs typeface="ＭＳ Ｐゴシック"/>
            </a:endParaRPr>
          </a:p>
          <a:p>
            <a:pPr marL="0" marR="0" indent="0" algn="l" defTabSz="457200" rtl="0" eaLnBrk="0" fontAlgn="base" latinLnBrk="0" hangingPunct="0">
              <a:lnSpc>
                <a:spcPct val="90000"/>
              </a:lnSpc>
              <a:spcBef>
                <a:spcPct val="30000"/>
              </a:spcBef>
              <a:spcAft>
                <a:spcPct val="0"/>
              </a:spcAft>
              <a:buClrTx/>
              <a:buSzTx/>
              <a:buFont typeface="Arial"/>
              <a:buNone/>
              <a:tabLst/>
              <a:defRPr/>
            </a:pPr>
            <a:endParaRPr lang="en-US" baseline="0" dirty="0" smtClean="0">
              <a:solidFill>
                <a:prstClr val="black"/>
              </a:solidFill>
            </a:endParaRPr>
          </a:p>
          <a:p>
            <a:pPr marL="0" marR="0" indent="0" algn="l" defTabSz="457200" rtl="0" eaLnBrk="0" fontAlgn="base" latinLnBrk="0" hangingPunct="0">
              <a:lnSpc>
                <a:spcPct val="90000"/>
              </a:lnSpc>
              <a:spcBef>
                <a:spcPct val="30000"/>
              </a:spcBef>
              <a:spcAft>
                <a:spcPct val="0"/>
              </a:spcAft>
              <a:buClrTx/>
              <a:buSzTx/>
              <a:buFont typeface="Arial"/>
              <a:buNone/>
              <a:tabLst/>
              <a:defRPr/>
            </a:pPr>
            <a:endParaRPr lang="en-US" sz="1600" dirty="0" smtClean="0">
              <a:solidFill>
                <a:srgbClr val="FFFFFF"/>
              </a:solidFill>
              <a:latin typeface="Calibri" pitchFamily="34" charset="0"/>
              <a:cs typeface="Calibri"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7"/>
          <p:cNvSpPr txBox="1">
            <a:spLocks noGrp="1"/>
          </p:cNvSpPr>
          <p:nvPr/>
        </p:nvSpPr>
        <p:spPr bwMode="auto">
          <a:xfrm>
            <a:off x="3972560" y="8831580"/>
            <a:ext cx="3037840" cy="464820"/>
          </a:xfrm>
          <a:prstGeom prst="rect">
            <a:avLst/>
          </a:prstGeom>
          <a:noFill/>
          <a:ln w="25400">
            <a:noFill/>
            <a:miter lim="800000"/>
            <a:headEnd/>
            <a:tailEnd/>
          </a:ln>
        </p:spPr>
        <p:txBody>
          <a:bodyPr lIns="93172" tIns="46587" rIns="93172" bIns="46587" anchor="b"/>
          <a:lstStyle/>
          <a:p>
            <a:pPr algn="r"/>
            <a:fld id="{91196922-E3DB-4CEB-92C8-3A604711F176}" type="slidenum">
              <a:rPr lang="en-US" sz="1200">
                <a:latin typeface="Gill Sans"/>
                <a:ea typeface="ヒラギノ角ゴ Pro W3"/>
                <a:cs typeface="ヒラギノ角ゴ Pro W3"/>
                <a:sym typeface="Gill Sans"/>
              </a:rPr>
              <a:pPr algn="r"/>
              <a:t>26</a:t>
            </a:fld>
            <a:endParaRPr lang="en-US" sz="1200">
              <a:latin typeface="Gill Sans"/>
              <a:ea typeface="ヒラギノ角ゴ Pro W3"/>
              <a:cs typeface="ヒラギノ角ゴ Pro W3"/>
              <a:sym typeface="Gill Sans"/>
            </a:endParaRPr>
          </a:p>
        </p:txBody>
      </p:sp>
      <p:sp>
        <p:nvSpPr>
          <p:cNvPr id="157698" name="Rectangle 2"/>
          <p:cNvSpPr>
            <a:spLocks noGrp="1" noRot="1" noChangeAspect="1" noChangeArrowheads="1" noTextEdit="1"/>
          </p:cNvSpPr>
          <p:nvPr>
            <p:ph type="sldImg"/>
          </p:nvPr>
        </p:nvSpPr>
        <p:spPr>
          <a:xfrm>
            <a:off x="1252538" y="612775"/>
            <a:ext cx="4465637" cy="3349625"/>
          </a:xfrm>
          <a:ln/>
        </p:spPr>
      </p:sp>
      <p:sp>
        <p:nvSpPr>
          <p:cNvPr id="157699" name="Rectangle 3"/>
          <p:cNvSpPr>
            <a:spLocks noGrp="1"/>
          </p:cNvSpPr>
          <p:nvPr>
            <p:ph type="body" idx="1"/>
          </p:nvPr>
        </p:nvSpPr>
        <p:spPr>
          <a:xfrm>
            <a:off x="155787" y="3098800"/>
            <a:ext cx="6544663" cy="6197600"/>
          </a:xfrm>
          <a:noFill/>
          <a:ln/>
        </p:spPr>
        <p:txBody>
          <a:bodyPr lIns="93172" tIns="46587" rIns="93172" bIns="46587"/>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Triggers are reminders of past traumatic experiences that</a:t>
            </a:r>
            <a:r>
              <a:rPr lang="en-US" sz="1200" kern="1200" baseline="0" dirty="0" smtClean="0">
                <a:solidFill>
                  <a:schemeClr val="tx1"/>
                </a:solidFill>
                <a:effectLst/>
                <a:latin typeface="Calibri" pitchFamily="34" charset="0"/>
                <a:ea typeface="ＭＳ Ｐゴシック" pitchFamily="1" charset="-128"/>
                <a:cs typeface="ＭＳ Ｐゴシック"/>
              </a:rPr>
              <a:t> automatically set off the alarm and cause the body to react as if the traumatic event is happening again in that moment</a:t>
            </a:r>
            <a:r>
              <a:rPr lang="en-US" sz="1200" kern="1200" dirty="0" smtClean="0">
                <a:solidFill>
                  <a:schemeClr val="tx1"/>
                </a:solidFill>
                <a:effectLst/>
                <a:latin typeface="Calibri" pitchFamily="34" charset="0"/>
                <a:ea typeface="ＭＳ Ｐゴシック" pitchFamily="1" charset="-128"/>
                <a:cs typeface="ＭＳ Ｐゴシック"/>
              </a:rPr>
              <a:t>. </a:t>
            </a:r>
            <a:r>
              <a:rPr lang="en-US" sz="1200" baseline="0" dirty="0" smtClean="0"/>
              <a:t>In the car accident example, triggers may include the smell of burnt rubber, driving the same route as the original accident, driving in similar weather, or hearing the song that was playing on the radio at the time of the accident. When faced with these triggers, the body reacts as if you are back at the scene of the accident. You may notice that your heart is pounding and you are gripping the wheel or bracing for impact even though you are not currently in danger. </a:t>
            </a:r>
            <a:r>
              <a:rPr lang="en-US" sz="1200" kern="1200" dirty="0" smtClean="0">
                <a:solidFill>
                  <a:schemeClr val="tx1"/>
                </a:solidFill>
                <a:effectLst/>
                <a:latin typeface="Calibri" pitchFamily="34" charset="0"/>
                <a:ea typeface="ＭＳ Ｐゴシック" pitchFamily="1" charset="-128"/>
                <a:cs typeface="ＭＳ Ｐゴシック"/>
              </a:rPr>
              <a:t>Because triggers bypass</a:t>
            </a:r>
            <a:r>
              <a:rPr lang="en-US" sz="1200" kern="1200" baseline="0" dirty="0" smtClean="0">
                <a:solidFill>
                  <a:schemeClr val="tx1"/>
                </a:solidFill>
                <a:effectLst/>
                <a:latin typeface="Calibri" pitchFamily="34" charset="0"/>
                <a:ea typeface="ＭＳ Ｐゴシック" pitchFamily="1" charset="-128"/>
                <a:cs typeface="ＭＳ Ｐゴシック"/>
              </a:rPr>
              <a:t> the thinking brain that helps us determine what is happening, in these moments the body does not always know whether it is reacting to a real danger or a false alarm.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Calibri" pitchFamily="34" charset="0"/>
                <a:ea typeface="ＭＳ Ｐゴシック" pitchFamily="1" charset="-128"/>
                <a:cs typeface="ＭＳ Ｐゴシック"/>
              </a:rPr>
              <a:t>Triggers are the brain’s way of protecting us from future threats and this way of adapting can be very useful in a dangerous environment. </a:t>
            </a:r>
            <a:r>
              <a:rPr lang="en-US" sz="1200" baseline="0" dirty="0" smtClean="0"/>
              <a:t>For example, if a child is living in a violent household, remembering signs of danger like a slammed door or a raised voice and reacting automatically when these things happen again can be critical for safety and survival. This automatic response is less helpful during the school day when a door slams or someone yells and the child’s body reacts as if back in a previous traumatic event.</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dirty="0" smtClean="0"/>
              <a:t>Triggers set off </a:t>
            </a:r>
            <a:r>
              <a:rPr lang="en-US" sz="1200" baseline="0" dirty="0" smtClean="0"/>
              <a:t>responses </a:t>
            </a:r>
            <a:r>
              <a:rPr lang="en-US" sz="1200" kern="1200" dirty="0" smtClean="0">
                <a:solidFill>
                  <a:schemeClr val="tx1"/>
                </a:solidFill>
                <a:effectLst/>
                <a:latin typeface="Calibri" pitchFamily="34" charset="0"/>
                <a:ea typeface="ＭＳ Ｐゴシック" pitchFamily="1" charset="-128"/>
                <a:cs typeface="ＭＳ Ｐゴシック"/>
              </a:rPr>
              <a:t>that can appear confusing and out of place to others.</a:t>
            </a:r>
            <a:r>
              <a:rPr lang="en-US" sz="1200" kern="1200" baseline="0" dirty="0" smtClean="0">
                <a:solidFill>
                  <a:schemeClr val="tx1"/>
                </a:solidFill>
                <a:effectLst/>
                <a:latin typeface="Calibri" pitchFamily="34" charset="0"/>
                <a:ea typeface="ＭＳ Ｐゴシック" pitchFamily="1" charset="-128"/>
                <a:cs typeface="ＭＳ Ｐゴシック"/>
              </a:rPr>
              <a:t> Examples </a:t>
            </a:r>
            <a:r>
              <a:rPr lang="en-US" sz="1200" baseline="0" dirty="0" smtClean="0"/>
              <a:t>include fight responses like yelling, swearing, or fighting; flight behaviors such as withdrawing, hiding, avoiding, or ignoring; or freeze responses including spacing out,</a:t>
            </a:r>
            <a:r>
              <a:rPr lang="en-US" sz="1200" baseline="0" dirty="0" smtClean="0">
                <a:latin typeface="Calibri" pitchFamily="34" charset="0"/>
                <a:cs typeface="Calibri" pitchFamily="34" charset="0"/>
              </a:rPr>
              <a:t> </a:t>
            </a:r>
            <a:r>
              <a:rPr lang="en-US" sz="1200" dirty="0" smtClean="0">
                <a:latin typeface="Calibri" pitchFamily="34" charset="0"/>
                <a:cs typeface="Calibri" pitchFamily="34" charset="0"/>
              </a:rPr>
              <a:t>appearing disconnected</a:t>
            </a:r>
            <a:r>
              <a:rPr lang="en-US" sz="1200" baseline="0" dirty="0" smtClean="0">
                <a:latin typeface="Calibri" pitchFamily="34" charset="0"/>
                <a:cs typeface="Calibri" pitchFamily="34" charset="0"/>
              </a:rPr>
              <a:t> or </a:t>
            </a:r>
            <a:r>
              <a:rPr lang="en-US" sz="1200" dirty="0" smtClean="0">
                <a:latin typeface="Calibri" pitchFamily="34" charset="0"/>
                <a:cs typeface="Calibri" pitchFamily="34" charset="0"/>
              </a:rPr>
              <a:t>confused,</a:t>
            </a:r>
            <a:r>
              <a:rPr lang="en-US" sz="1200" baseline="0" dirty="0" smtClean="0">
                <a:latin typeface="Calibri" pitchFamily="34" charset="0"/>
                <a:cs typeface="Calibri" pitchFamily="34" charset="0"/>
              </a:rPr>
              <a:t> or</a:t>
            </a:r>
            <a:r>
              <a:rPr lang="en-US" sz="1200" dirty="0" smtClean="0">
                <a:latin typeface="Calibri" pitchFamily="34" charset="0"/>
                <a:cs typeface="Calibri" pitchFamily="34" charset="0"/>
              </a:rPr>
              <a:t> becoming unresponsive</a:t>
            </a:r>
            <a:r>
              <a:rPr lang="en-US" sz="1200" baseline="0" dirty="0" smtClean="0">
                <a:latin typeface="Calibri" pitchFamily="34" charset="0"/>
                <a:cs typeface="ＭＳ Ｐゴシック"/>
              </a:rPr>
              <a:t>. Survival </a:t>
            </a:r>
            <a:r>
              <a:rPr lang="en-US" sz="1200" baseline="0" dirty="0" smtClean="0"/>
              <a:t>responses can be easily misunderstood by adults who may not be aware of the reasons behind these behaviors. Often times, a student does </a:t>
            </a:r>
            <a:r>
              <a:rPr lang="en-US" sz="1200" b="0" i="0" baseline="0" dirty="0" smtClean="0"/>
              <a:t>not </a:t>
            </a:r>
            <a:r>
              <a:rPr lang="en-US" sz="1200" baseline="0" dirty="0" smtClean="0"/>
              <a:t>understand what is happening in these moments and cannot explain why they behaved in a particular way. When a child is triggered, it is important to remember that they are not able to access the rational, thinking brain. Trying to convince someone in this state that they are overreacting or threatening punishment may only cause further alarm.</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p>
          <a:p>
            <a:endParaRPr lang="en-US" sz="1200" baseline="0" dirty="0" smtClean="0"/>
          </a:p>
          <a:p>
            <a:endParaRPr lang="en-US" sz="1200" baseline="0" dirty="0" smtClean="0"/>
          </a:p>
          <a:p>
            <a:endParaRPr lang="en-US" sz="1200" baseline="0" dirty="0" smtClean="0"/>
          </a:p>
          <a:p>
            <a:endParaRPr lang="en-US" sz="1200" baseline="0" dirty="0" smtClean="0"/>
          </a:p>
          <a:p>
            <a:endParaRPr lang="en-US" sz="1200" baseline="0" dirty="0" smtClean="0"/>
          </a:p>
          <a:p>
            <a:endParaRPr lang="en-US" sz="1200" baseline="0"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2"/>
          <p:cNvSpPr>
            <a:spLocks noGrp="1" noRot="1" noChangeAspect="1" noChangeArrowheads="1" noTextEdit="1"/>
          </p:cNvSpPr>
          <p:nvPr>
            <p:ph type="sldImg"/>
          </p:nvPr>
        </p:nvSpPr>
        <p:spPr>
          <a:xfrm>
            <a:off x="3524250" y="696913"/>
            <a:ext cx="2376488" cy="1782762"/>
          </a:xfrm>
          <a:ln/>
        </p:spPr>
      </p:sp>
      <p:sp>
        <p:nvSpPr>
          <p:cNvPr id="161794" name="Rectangle 3"/>
          <p:cNvSpPr>
            <a:spLocks noGrp="1"/>
          </p:cNvSpPr>
          <p:nvPr>
            <p:ph type="body" idx="1"/>
          </p:nvPr>
        </p:nvSpPr>
        <p:spPr>
          <a:xfrm>
            <a:off x="389467" y="1936750"/>
            <a:ext cx="6310983" cy="4183380"/>
          </a:xfrm>
          <a:noFill/>
          <a:ln/>
        </p:spPr>
        <p:txBody>
          <a:bodyPr lIns="93912" tIns="46957" rIns="93912" bIns="46957"/>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Calibri" pitchFamily="34" charset="0"/>
                <a:ea typeface="ＭＳ Ｐゴシック" pitchFamily="1" charset="-128"/>
                <a:cs typeface="ＭＳ Ｐゴシック"/>
              </a:rPr>
              <a:t>Potential trauma-related </a:t>
            </a:r>
            <a:r>
              <a:rPr lang="en-US" sz="1200" kern="1200" baseline="0" dirty="0" smtClean="0">
                <a:solidFill>
                  <a:schemeClr val="tx1"/>
                </a:solidFill>
                <a:effectLst/>
                <a:latin typeface="Arial" charset="0"/>
                <a:ea typeface="ＭＳ Ｐゴシック"/>
                <a:cs typeface="ＭＳ Ｐゴシック"/>
              </a:rPr>
              <a:t>triggers </a:t>
            </a:r>
            <a:r>
              <a:rPr lang="en-US" baseline="0" dirty="0" smtClean="0">
                <a:latin typeface="Arial" charset="0"/>
                <a:ea typeface="ＭＳ Ｐゴシック"/>
                <a:cs typeface="ＭＳ Ｐゴシック"/>
              </a:rPr>
              <a:t>for children and adolescence may include loud noises, physical touch, authority figures, hand or body gestures that appear threatening, or witnessing violence between peers (such as fighting). Changes in routine, confusing or chaotic environments, or losses can also be trauma reminders. Other triggers may be more directly related to an event, such as emergency vehicles, police or fire personnel, certain smells, weather, particular areas of the school like the bathroom, or a person with a similar hairstyle or perfume as an abuser. Sometimes when a child </a:t>
            </a:r>
            <a:r>
              <a:rPr lang="en-US" sz="1200" dirty="0" smtClean="0">
                <a:solidFill>
                  <a:srgbClr val="BBE0E3"/>
                </a:solidFill>
                <a:latin typeface="Calibri" pitchFamily="34" charset="0"/>
              </a:rPr>
              <a:t>feels</a:t>
            </a:r>
            <a:r>
              <a:rPr lang="en-US" baseline="0" dirty="0" smtClean="0">
                <a:latin typeface="Arial" charset="0"/>
                <a:ea typeface="ＭＳ Ｐゴシック"/>
                <a:cs typeface="ＭＳ Ｐゴシック"/>
              </a:rPr>
              <a:t> angry or sad about one thing – for example getting in trouble, doing poorly on a test, or having an argument with another student – the situation triggers feelings of anger, sadness, shame or fear related to past traumas as well. This can lead to intense responses that seem like an overreaction in the moment. </a:t>
            </a:r>
            <a:r>
              <a:rPr lang="en-US" sz="1200" kern="1200" dirty="0" smtClean="0">
                <a:solidFill>
                  <a:schemeClr val="tx1"/>
                </a:solidFill>
                <a:effectLst/>
                <a:latin typeface="Calibri" pitchFamily="34" charset="0"/>
                <a:ea typeface="ＭＳ Ｐゴシック" pitchFamily="1" charset="-128"/>
                <a:cs typeface="ＭＳ Ｐゴシック"/>
              </a:rPr>
              <a:t>As the number of traumatic events a youth experiences grows, so does the list of potential triggers, making the world a dangerous and scary place. </a:t>
            </a: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ＭＳ Ｐゴシック"/>
                <a:cs typeface="ＭＳ Ｐゴシック"/>
              </a:rPr>
              <a:t>By becoming aware of possible triggers for students</a:t>
            </a:r>
            <a:r>
              <a:rPr lang="en-US" baseline="0" dirty="0" smtClean="0">
                <a:latin typeface="Arial" charset="0"/>
                <a:ea typeface="ＭＳ Ｐゴシック"/>
                <a:cs typeface="ＭＳ Ｐゴシック"/>
              </a:rPr>
              <a:t>, schools can work to anticipate and even eliminate some potentially triggering situations that may arise during the school day.</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dirty="0" smtClean="0"/>
          </a:p>
          <a:p>
            <a:endParaRPr lang="en-US" baseline="0" dirty="0" smtClean="0">
              <a:latin typeface="Arial" charset="0"/>
              <a:ea typeface="ＭＳ Ｐゴシック"/>
              <a:cs typeface="ＭＳ Ｐゴシック"/>
            </a:endParaRPr>
          </a:p>
          <a:p>
            <a:endParaRPr lang="en-US" baseline="0" dirty="0" smtClean="0">
              <a:latin typeface="Arial" charset="0"/>
              <a:ea typeface="ＭＳ Ｐゴシック"/>
              <a:cs typeface="ＭＳ Ｐゴシック"/>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2"/>
          <p:cNvSpPr>
            <a:spLocks noGrp="1" noRot="1" noChangeAspect="1" noChangeArrowheads="1" noTextEdit="1"/>
          </p:cNvSpPr>
          <p:nvPr>
            <p:ph type="sldImg"/>
          </p:nvPr>
        </p:nvSpPr>
        <p:spPr>
          <a:xfrm>
            <a:off x="3524250" y="696913"/>
            <a:ext cx="2376488" cy="1782762"/>
          </a:xfrm>
          <a:ln/>
        </p:spPr>
      </p:sp>
      <p:sp>
        <p:nvSpPr>
          <p:cNvPr id="161794" name="Rectangle 3"/>
          <p:cNvSpPr>
            <a:spLocks noGrp="1"/>
          </p:cNvSpPr>
          <p:nvPr>
            <p:ph type="body" idx="1"/>
          </p:nvPr>
        </p:nvSpPr>
        <p:spPr>
          <a:xfrm>
            <a:off x="389467" y="1936750"/>
            <a:ext cx="6310983" cy="4183380"/>
          </a:xfrm>
          <a:noFill/>
          <a:ln/>
        </p:spPr>
        <p:txBody>
          <a:bodyPr lIns="93912" tIns="46957" rIns="93912" bIns="46957"/>
          <a:lstStyle/>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baseline="0" dirty="0" smtClean="0">
                <a:latin typeface="Arial" charset="0"/>
                <a:ea typeface="ＭＳ Ｐゴシック"/>
                <a:cs typeface="ＭＳ Ｐゴシック"/>
              </a:rPr>
              <a:t>As school staff consider potential triggers for students, i</a:t>
            </a:r>
            <a:r>
              <a:rPr lang="en-US" dirty="0" smtClean="0">
                <a:latin typeface="Arial" charset="0"/>
                <a:ea typeface="ＭＳ Ｐゴシック"/>
                <a:cs typeface="ＭＳ Ｐゴシック"/>
              </a:rPr>
              <a:t>t is also important to consider how trauma may be impacting caregivers or other adults who interact with school staff. </a:t>
            </a:r>
            <a:r>
              <a:rPr lang="en-US" baseline="0" dirty="0" smtClean="0">
                <a:latin typeface="Arial" charset="0"/>
                <a:ea typeface="ＭＳ Ｐゴシック"/>
                <a:cs typeface="ＭＳ Ｐゴシック"/>
              </a:rPr>
              <a:t>Caregivers may have their own trauma histories and trauma-related triggers. Depending on what a caregiver’s experience of school was like, just entering the building may trigger a fight or flight response. </a:t>
            </a:r>
            <a:r>
              <a:rPr lang="en-US" sz="1200" dirty="0" smtClean="0">
                <a:solidFill>
                  <a:srgbClr val="BBE0E3"/>
                </a:solidFill>
                <a:latin typeface="Calibri" pitchFamily="34" charset="0"/>
              </a:rPr>
              <a:t>Other triggers may include feelings of shame or embarrassment</a:t>
            </a:r>
            <a:r>
              <a:rPr lang="en-US" sz="1200" baseline="0" dirty="0" smtClean="0">
                <a:solidFill>
                  <a:srgbClr val="BBE0E3"/>
                </a:solidFill>
                <a:latin typeface="Calibri" pitchFamily="34" charset="0"/>
              </a:rPr>
              <a:t> about a child who is struggling, confusion in meetings, and fear of other system involvement. </a:t>
            </a:r>
            <a:r>
              <a:rPr lang="en-US" baseline="0" dirty="0" smtClean="0">
                <a:latin typeface="Arial" charset="0"/>
                <a:ea typeface="ＭＳ Ｐゴシック"/>
                <a:cs typeface="ＭＳ Ｐゴシック"/>
              </a:rPr>
              <a:t>Situations that leave adults feeling ashamed, helpless, frightened, or out of control may remind them of past trauma and trigger fight or fight responses. Triggered responses may include extreme anger, defensiveness, avoidance, or shutting down. These are not always signs of a trauma-based response, but being aware of potential triggers for caregivers may prompt schools to think strategically about how to engage with caregivers at these times.  </a:t>
            </a:r>
            <a:endParaRPr lang="en-US" dirty="0" smtClean="0">
              <a:latin typeface="Arial" charset="0"/>
              <a:ea typeface="ＭＳ Ｐゴシック"/>
              <a:cs typeface="ＭＳ Ｐゴシック"/>
            </a:endParaRPr>
          </a:p>
          <a:p>
            <a:endParaRPr lang="en-US" dirty="0" smtClean="0">
              <a:latin typeface="Arial" charset="0"/>
              <a:ea typeface="ＭＳ Ｐゴシック"/>
              <a:cs typeface="ＭＳ Ｐゴシック"/>
            </a:endParaRPr>
          </a:p>
          <a:p>
            <a:endParaRPr lang="en-US" dirty="0" smtClean="0">
              <a:latin typeface="Arial" charset="0"/>
              <a:ea typeface="ＭＳ Ｐゴシック"/>
              <a:cs typeface="ＭＳ Ｐゴシック"/>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Before</a:t>
            </a:r>
            <a:r>
              <a:rPr lang="en-US" baseline="0" dirty="0" smtClean="0"/>
              <a:t> we move on, let’s summarize what we have learned in part two of this module.</a:t>
            </a:r>
          </a:p>
          <a:p>
            <a:pPr marL="171450" indent="-171450">
              <a:buFont typeface="Arial"/>
              <a:buChar char="•"/>
            </a:pPr>
            <a:r>
              <a:rPr lang="en-US" dirty="0" smtClean="0"/>
              <a:t>First we learned about the</a:t>
            </a:r>
            <a:r>
              <a:rPr lang="en-US" baseline="0" dirty="0" smtClean="0"/>
              <a:t> different parts of the brain and the role that each plays in responding to stress and threat. In particular, we discussed how the emotional brain takes over to activate the fight or flight response when we are in danger.</a:t>
            </a:r>
          </a:p>
          <a:p>
            <a:pPr marL="171450" indent="-171450">
              <a:buFont typeface="Arial"/>
              <a:buChar char="•"/>
            </a:pPr>
            <a:r>
              <a:rPr lang="en-US" baseline="0" dirty="0" smtClean="0"/>
              <a:t>We also talked about what happens when an experience is so intense that it overwhelms this system for coping with stress, and we reviewed a range of responses that are common right after a traumatic event.</a:t>
            </a:r>
          </a:p>
          <a:p>
            <a:pPr marL="171450" indent="-171450">
              <a:buFont typeface="Arial"/>
              <a:buChar char="•"/>
            </a:pPr>
            <a:r>
              <a:rPr lang="en-US" baseline="0" dirty="0" smtClean="0"/>
              <a:t>Finally, we learned that triggers are reminders of past traumatic events that automatically set off the alarm, and we talked about some potential triggers for children and their caregivers.</a:t>
            </a:r>
            <a:endParaRPr lang="en-US" dirty="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29</a:t>
            </a:fld>
            <a:endParaRPr lang="en-US"/>
          </a:p>
        </p:txBody>
      </p:sp>
    </p:spTree>
    <p:extLst>
      <p:ext uri="{BB962C8B-B14F-4D97-AF65-F5344CB8AC3E}">
        <p14:creationId xmlns:p14="http://schemas.microsoft.com/office/powerpoint/2010/main" val="3827979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To begin, we define the term “trauma” and identify different types of potentially traumatic experiences.</a:t>
            </a:r>
            <a:endParaRPr lang="en-US" dirty="0" smtClean="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3</a:t>
            </a:fld>
            <a:endParaRPr lang="en-US" dirty="0"/>
          </a:p>
        </p:txBody>
      </p:sp>
    </p:spTree>
    <p:extLst>
      <p:ext uri="{BB962C8B-B14F-4D97-AF65-F5344CB8AC3E}">
        <p14:creationId xmlns:p14="http://schemas.microsoft.com/office/powerpoint/2010/main" val="36870844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In part two we learned about common responses that children and adolescents may have immediately following a traumatic event. </a:t>
            </a:r>
            <a:r>
              <a:rPr lang="en-US" dirty="0" smtClean="0"/>
              <a:t>In </a:t>
            </a:r>
            <a:r>
              <a:rPr lang="en-US" baseline="0" dirty="0" smtClean="0"/>
              <a:t>part three of this module, we discuss different ways that youth adapt to traumatic experiences, factors that influence the quality of adjustment after a traumatic event, and the particular impact of chronic, early trauma on development.</a:t>
            </a:r>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30</a:t>
            </a:fld>
            <a:endParaRPr lang="en-US"/>
          </a:p>
        </p:txBody>
      </p:sp>
    </p:spTree>
    <p:extLst>
      <p:ext uri="{BB962C8B-B14F-4D97-AF65-F5344CB8AC3E}">
        <p14:creationId xmlns:p14="http://schemas.microsoft.com/office/powerpoint/2010/main" val="36870844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solidFill>
                <a:prstClr val="black"/>
              </a:solidFill>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solidFill>
                  <a:prstClr val="black"/>
                </a:solidFill>
              </a:rPr>
              <a:t>Children and adolescents experience common reactions during and immediately following a traumatic event, but their paths to recovery can look quite different. For example, if a school experiences a traumatic event, healing after the event may vary greatly from child to child. Understanding that there are a number of different pathways to healing allows adults to be flexible and not to make assumptions about what recovery should look like or how quickly it should happen once the event has passed. </a:t>
            </a:r>
            <a:r>
              <a:rPr lang="en-US" baseline="0" dirty="0" smtClean="0"/>
              <a:t>For many children, the disruption to their lives is relatively brief and does not impact functioning over time, while for others, their level of distress becomes more severe. </a:t>
            </a:r>
            <a:r>
              <a:rPr lang="en-US" baseline="0" dirty="0" smtClean="0">
                <a:solidFill>
                  <a:prstClr val="black"/>
                </a:solidFill>
              </a:rPr>
              <a:t>In all cases, how adults respond is critical to healing and preventing longer-term challenges and </a:t>
            </a:r>
            <a:r>
              <a:rPr lang="en-US" baseline="0" dirty="0" smtClean="0"/>
              <a:t>recognizing when additional support and intervention may be necessary. </a:t>
            </a:r>
            <a:endParaRPr lang="en-US" baseline="0" dirty="0" smtClean="0">
              <a:solidFill>
                <a:prstClr val="black"/>
              </a:solidFill>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solidFill>
                <a:prstClr val="black"/>
              </a:solidFill>
            </a:endParaRPr>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31</a:t>
            </a:fld>
            <a:endParaRPr lang="en-US"/>
          </a:p>
        </p:txBody>
      </p:sp>
    </p:spTree>
    <p:extLst>
      <p:ext uri="{BB962C8B-B14F-4D97-AF65-F5344CB8AC3E}">
        <p14:creationId xmlns:p14="http://schemas.microsoft.com/office/powerpoint/2010/main" val="29333739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i="1" dirty="0" smtClean="0">
                <a:latin typeface="Arial" charset="0"/>
                <a:ea typeface="ＭＳ Ｐゴシック"/>
                <a:cs typeface="ＭＳ Ｐゴシック"/>
              </a:rPr>
              <a:t>[Slide</a:t>
            </a:r>
            <a:r>
              <a:rPr lang="en-US" i="1" baseline="0" dirty="0" smtClean="0">
                <a:latin typeface="Arial" charset="0"/>
                <a:ea typeface="ＭＳ Ｐゴシック"/>
                <a:cs typeface="ＭＳ Ｐゴシック"/>
              </a:rPr>
              <a:t> will be interactive –  will walk people through each concept individually.]</a:t>
            </a:r>
            <a:endParaRPr lang="en-US" i="1" dirty="0" smtClean="0">
              <a:latin typeface="Arial" charset="0"/>
              <a:ea typeface="ＭＳ Ｐゴシック"/>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solidFill>
                <a:prstClr val="black"/>
              </a:solidFill>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solidFill>
                <a:prstClr val="black"/>
              </a:solidFill>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solidFill>
                  <a:prstClr val="black"/>
                </a:solidFill>
              </a:rPr>
              <a:t>Let’s talk about possible positive trajectories after trauma.</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solidFill>
                <a:prstClr val="black"/>
              </a:solidFill>
            </a:endParaRPr>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sz="1200" baseline="0" dirty="0" smtClean="0">
                <a:solidFill>
                  <a:schemeClr val="bg1"/>
                </a:solidFill>
                <a:latin typeface="Calibri" pitchFamily="34" charset="0"/>
              </a:rPr>
              <a:t>Some children have a high tolerance for adapting to extremely stressful situations without significant disruption. We refer to this as stress resistance. Some youth are able to adjust quickly both during and after a traumatic experience in such a way that they experience very little distress.</a:t>
            </a:r>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sz="1200" baseline="0" dirty="0" smtClean="0">
                <a:solidFill>
                  <a:schemeClr val="bg1"/>
                </a:solidFill>
                <a:latin typeface="Calibri" pitchFamily="34" charset="0"/>
              </a:rPr>
              <a:t>Resilience refers to a child’s ability to “bounce back” and make a full recovery after a period of mild disruption. Imagine a rubber band that gets stretched out but is able to come back to its original form. It is important to note that resilience does not necessarily mean that people are not changed by their experiences, but rather that they have found a way to adapt that allows them to move on with their lives.</a:t>
            </a:r>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sz="1200" baseline="0" dirty="0" smtClean="0">
                <a:solidFill>
                  <a:schemeClr val="bg1"/>
                </a:solidFill>
                <a:latin typeface="Calibri" pitchFamily="34" charset="0"/>
              </a:rPr>
              <a:t>Some children are able to return to an earlier level of health and well-being, but not before experiencing a longer period of disruption and distress. In this case, recovery is more protracted compared to others with similar experiences.</a:t>
            </a:r>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sz="1200" baseline="0" dirty="0" smtClean="0">
                <a:solidFill>
                  <a:schemeClr val="bg1"/>
                </a:solidFill>
                <a:latin typeface="Calibri" pitchFamily="34" charset="0"/>
              </a:rPr>
              <a:t>Post-traumatic growth, refers to positive change or transformation as a result of a traumatic experience. Most of the research on post-traumatic growth has been done with adults. Early research on post-traumatic growth in children has found that after a traumatic event, some youth describe having a stronger or more positive sense of themselves, more sensitivity to others, and new ways of making meaning of the world and their lives.</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solidFill>
                <a:schemeClr val="bg1"/>
              </a:solidFill>
              <a:latin typeface="Calibri" pitchFamily="34" charset="0"/>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solidFill>
                <a:schemeClr val="bg1"/>
              </a:solidFill>
              <a:latin typeface="Calibri" pitchFamily="34" charset="0"/>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baseline="0" dirty="0" smtClean="0">
                <a:solidFill>
                  <a:schemeClr val="bg1"/>
                </a:solidFill>
                <a:latin typeface="Calibri" pitchFamily="34" charset="0"/>
              </a:rPr>
              <a:t>Resources: </a:t>
            </a:r>
            <a:r>
              <a:rPr lang="en-US" sz="1200" baseline="0" dirty="0" err="1" smtClean="0">
                <a:solidFill>
                  <a:schemeClr val="bg1"/>
                </a:solidFill>
                <a:latin typeface="Calibri" pitchFamily="34" charset="0"/>
              </a:rPr>
              <a:t>Brom</a:t>
            </a:r>
            <a:r>
              <a:rPr lang="en-US" sz="1200" baseline="0" dirty="0" smtClean="0">
                <a:solidFill>
                  <a:schemeClr val="bg1"/>
                </a:solidFill>
                <a:latin typeface="Calibri" pitchFamily="34" charset="0"/>
              </a:rPr>
              <a:t>, Pat-</a:t>
            </a:r>
            <a:r>
              <a:rPr lang="en-US" sz="1200" baseline="0" dirty="0" err="1" smtClean="0">
                <a:solidFill>
                  <a:schemeClr val="bg1"/>
                </a:solidFill>
                <a:latin typeface="Calibri" pitchFamily="34" charset="0"/>
              </a:rPr>
              <a:t>Horenczyk</a:t>
            </a:r>
            <a:r>
              <a:rPr lang="en-US" sz="1200" baseline="0" dirty="0" smtClean="0">
                <a:solidFill>
                  <a:schemeClr val="bg1"/>
                </a:solidFill>
                <a:latin typeface="Calibri" pitchFamily="34" charset="0"/>
              </a:rPr>
              <a:t>, Ford (2009). Treating Traumatized Children: Risk, Resilience, Recovery.</a:t>
            </a:r>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32</a:t>
            </a:fld>
            <a:endParaRPr lang="en-US"/>
          </a:p>
        </p:txBody>
      </p:sp>
    </p:spTree>
    <p:extLst>
      <p:ext uri="{BB962C8B-B14F-4D97-AF65-F5344CB8AC3E}">
        <p14:creationId xmlns:p14="http://schemas.microsoft.com/office/powerpoint/2010/main" val="29333739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i="1" dirty="0" smtClean="0">
                <a:latin typeface="Arial" charset="0"/>
                <a:ea typeface="ＭＳ Ｐゴシック"/>
                <a:cs typeface="ＭＳ Ｐゴシック"/>
              </a:rPr>
              <a:t>[Slide</a:t>
            </a:r>
            <a:r>
              <a:rPr lang="en-US" i="1" baseline="0" dirty="0" smtClean="0">
                <a:latin typeface="Arial" charset="0"/>
                <a:ea typeface="ＭＳ Ｐゴシック"/>
                <a:cs typeface="ＭＳ Ｐゴシック"/>
              </a:rPr>
              <a:t> will be interactive – will walk people through each concept individually.]</a:t>
            </a:r>
            <a:endParaRPr lang="en-US" i="1" dirty="0" smtClean="0">
              <a:latin typeface="Arial" charset="0"/>
              <a:ea typeface="ＭＳ Ｐゴシック"/>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For some youth, an experience may be so overwhelming and lead to such severe disruption in functioning, that they are not able to bounce back or recover with ease. When this happens, more significant interventions are required to support healing. As trauma-related symptoms become more severe, a child’s </a:t>
            </a:r>
            <a:r>
              <a:rPr lang="en-US" sz="1200" kern="1200" dirty="0" smtClean="0">
                <a:solidFill>
                  <a:schemeClr val="tx1"/>
                </a:solidFill>
                <a:effectLst/>
                <a:latin typeface="Calibri" pitchFamily="34" charset="0"/>
                <a:ea typeface="ＭＳ Ｐゴシック" pitchFamily="1" charset="-128"/>
                <a:cs typeface="ＭＳ Ｐゴシック"/>
              </a:rPr>
              <a:t>“window of tolerance” or optimal state for processing information and learning becomes increasingly narrow. </a:t>
            </a:r>
            <a:r>
              <a:rPr lang="en-US" baseline="0" dirty="0" smtClean="0"/>
              <a:t>Recognizing signs of more severe distress is critical to getting children the supports they need to prevent more significant impact on health, well-being, and academic success in the future.</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smtClean="0"/>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sz="1200" dirty="0" smtClean="0">
                <a:solidFill>
                  <a:schemeClr val="bg1"/>
                </a:solidFill>
                <a:latin typeface="Calibri" pitchFamily="34" charset="0"/>
              </a:rPr>
              <a:t>Some</a:t>
            </a:r>
            <a:r>
              <a:rPr lang="en-US" sz="1200" baseline="0" dirty="0" smtClean="0">
                <a:solidFill>
                  <a:schemeClr val="bg1"/>
                </a:solidFill>
                <a:latin typeface="Calibri" pitchFamily="34" charset="0"/>
              </a:rPr>
              <a:t> children experience s</a:t>
            </a:r>
            <a:r>
              <a:rPr lang="en-US" sz="1200" dirty="0" smtClean="0">
                <a:solidFill>
                  <a:schemeClr val="bg1"/>
                </a:solidFill>
                <a:latin typeface="Calibri" pitchFamily="34" charset="0"/>
              </a:rPr>
              <a:t>evere persisting</a:t>
            </a:r>
            <a:r>
              <a:rPr lang="en-US" sz="1200" baseline="0" dirty="0" smtClean="0">
                <a:solidFill>
                  <a:schemeClr val="bg1"/>
                </a:solidFill>
                <a:latin typeface="Calibri" pitchFamily="34" charset="0"/>
              </a:rPr>
              <a:t> distress after a traumatic event. The body’s attempts to adjust are not effective and a child is not able return to balance after the strain of a traumatic event. Children and youth experiencing chronic distress need a range of supports to address these ongoing challenges. </a:t>
            </a:r>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sz="1200" baseline="0" dirty="0" smtClean="0">
                <a:solidFill>
                  <a:schemeClr val="bg1"/>
                </a:solidFill>
                <a:latin typeface="Calibri" pitchFamily="34" charset="0"/>
              </a:rPr>
              <a:t>Decline occurs when a child is initially able to manage the strain of the traumatic experience but over time the system becomes exhausted and unable maintain a healthy level of functioning. In this case, a child appears to manage the experience effectively for a time but then begins to experience post-trauma symptoms. It is important to be aware of this possibility so that delayed post-trauma responses are not misinterpreted or perceived as unrelated to the earlier trauma. For some, post-traumatic stress symptoms can appear months or years after the event.</a:t>
            </a:r>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sz="1200" baseline="0" dirty="0" smtClean="0">
                <a:solidFill>
                  <a:schemeClr val="bg1"/>
                </a:solidFill>
                <a:latin typeface="Calibri" pitchFamily="34" charset="0"/>
              </a:rPr>
              <a:t>Stable maladaptive functioning occurs when a youth is functioning poorly before and after a traumatic event. Youth who have already been exposed to other forms of adversity and trauma and have struggled to recover, are vulnerable to continued negative impact in the future. These are often students who are known to have significant challenges and continued exposure to trauma only exacerbates these challenges and further undermines their ability to be successful in school. </a:t>
            </a:r>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endParaRPr lang="en-US" sz="1200" baseline="0" dirty="0" smtClean="0">
              <a:solidFill>
                <a:schemeClr val="bg1"/>
              </a:solidFill>
              <a:latin typeface="Calibri" pitchFamily="34" charset="0"/>
            </a:endParaRPr>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endParaRPr lang="en-US" sz="1200" baseline="0" dirty="0" smtClean="0">
              <a:solidFill>
                <a:schemeClr val="bg1"/>
              </a:solidFill>
              <a:latin typeface="Calibri" pitchFamily="34" charset="0"/>
            </a:endParaRPr>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endParaRPr lang="en-US" sz="1200" baseline="0" dirty="0" smtClean="0">
              <a:solidFill>
                <a:schemeClr val="bg1"/>
              </a:solidFill>
              <a:latin typeface="Calibri" pitchFamily="34" charset="0"/>
            </a:endParaRPr>
          </a:p>
          <a:p>
            <a:pPr marL="0" marR="0" indent="0" algn="l" defTabSz="457200" rtl="0" eaLnBrk="0" fontAlgn="base" latinLnBrk="0" hangingPunct="0">
              <a:lnSpc>
                <a:spcPct val="100000"/>
              </a:lnSpc>
              <a:spcBef>
                <a:spcPct val="30000"/>
              </a:spcBef>
              <a:spcAft>
                <a:spcPct val="0"/>
              </a:spcAft>
              <a:buClrTx/>
              <a:buSzTx/>
              <a:buFont typeface="Arial"/>
              <a:buNone/>
              <a:tabLst/>
              <a:defRPr/>
            </a:pPr>
            <a:r>
              <a:rPr lang="en-US" sz="1200" baseline="0" dirty="0" smtClean="0">
                <a:solidFill>
                  <a:schemeClr val="bg1"/>
                </a:solidFill>
                <a:latin typeface="Calibri" pitchFamily="34" charset="0"/>
              </a:rPr>
              <a:t>Resources: </a:t>
            </a:r>
            <a:r>
              <a:rPr lang="en-US" sz="1200" baseline="0" dirty="0" err="1" smtClean="0">
                <a:solidFill>
                  <a:schemeClr val="bg1"/>
                </a:solidFill>
                <a:latin typeface="Calibri" pitchFamily="34" charset="0"/>
              </a:rPr>
              <a:t>Brom</a:t>
            </a:r>
            <a:r>
              <a:rPr lang="en-US" sz="1200" baseline="0" dirty="0" smtClean="0">
                <a:solidFill>
                  <a:schemeClr val="bg1"/>
                </a:solidFill>
                <a:latin typeface="Calibri" pitchFamily="34" charset="0"/>
              </a:rPr>
              <a:t>, Pat-</a:t>
            </a:r>
            <a:r>
              <a:rPr lang="en-US" sz="1200" baseline="0" dirty="0" err="1" smtClean="0">
                <a:solidFill>
                  <a:schemeClr val="bg1"/>
                </a:solidFill>
                <a:latin typeface="Calibri" pitchFamily="34" charset="0"/>
              </a:rPr>
              <a:t>Horenczyk</a:t>
            </a:r>
            <a:r>
              <a:rPr lang="en-US" sz="1200" baseline="0" dirty="0" smtClean="0">
                <a:solidFill>
                  <a:schemeClr val="bg1"/>
                </a:solidFill>
                <a:latin typeface="Calibri" pitchFamily="34" charset="0"/>
              </a:rPr>
              <a:t>, Ford (2009). Treating Traumatized Children: Risk, Resilience, Recovery.</a:t>
            </a:r>
          </a:p>
          <a:p>
            <a:pPr marL="0" marR="0" indent="0" algn="l" defTabSz="457200" rtl="0" eaLnBrk="0" fontAlgn="base" latinLnBrk="0" hangingPunct="0">
              <a:lnSpc>
                <a:spcPct val="100000"/>
              </a:lnSpc>
              <a:spcBef>
                <a:spcPct val="30000"/>
              </a:spcBef>
              <a:spcAft>
                <a:spcPct val="0"/>
              </a:spcAft>
              <a:buClrTx/>
              <a:buSzTx/>
              <a:buFont typeface="Arial"/>
              <a:buNone/>
              <a:tabLst/>
              <a:defRPr/>
            </a:pPr>
            <a:endParaRPr lang="en-US" sz="1200" baseline="0" dirty="0" smtClean="0">
              <a:solidFill>
                <a:schemeClr val="bg1"/>
              </a:solidFill>
              <a:latin typeface="Calibri" pitchFamily="34" charset="0"/>
            </a:endParaRPr>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33</a:t>
            </a:fld>
            <a:endParaRPr lang="en-US"/>
          </a:p>
        </p:txBody>
      </p:sp>
    </p:spTree>
    <p:extLst>
      <p:ext uri="{BB962C8B-B14F-4D97-AF65-F5344CB8AC3E}">
        <p14:creationId xmlns:p14="http://schemas.microsoft.com/office/powerpoint/2010/main" val="29333739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1"/>
          <p:cNvSpPr>
            <a:spLocks noGrp="1" noRot="1" noChangeAspect="1" noChangeArrowheads="1" noTextEdit="1"/>
          </p:cNvSpPr>
          <p:nvPr>
            <p:ph type="sldImg"/>
          </p:nvPr>
        </p:nvSpPr>
        <p:spPr>
          <a:solidFill>
            <a:srgbClr val="FFFFFF"/>
          </a:solidFill>
          <a:ln/>
        </p:spPr>
      </p:sp>
      <p:sp>
        <p:nvSpPr>
          <p:cNvPr id="221187" name="Rectangle 2"/>
          <p:cNvSpPr>
            <a:spLocks noGrp="1" noChangeArrowheads="1"/>
          </p:cNvSpPr>
          <p:nvPr>
            <p:ph type="body" idx="1"/>
          </p:nvPr>
        </p:nvSpPr>
        <p:spPr>
          <a:noFill/>
        </p:spPr>
        <p:txBody>
          <a:bodyPr/>
          <a:lstStyle/>
          <a:p>
            <a:r>
              <a:rPr lang="en-US" sz="1200" i="1" kern="1200" baseline="0" dirty="0" smtClean="0">
                <a:solidFill>
                  <a:schemeClr val="tx1"/>
                </a:solidFill>
                <a:latin typeface="Calibri" pitchFamily="34" charset="0"/>
                <a:ea typeface="ＭＳ Ｐゴシック" pitchFamily="1" charset="-128"/>
                <a:cs typeface="ＭＳ Ｐゴシック"/>
              </a:rPr>
              <a:t>[Note: Slide will be animated so that each main type of PTSD symptom is discussed one-by-one.]</a:t>
            </a:r>
          </a:p>
          <a:p>
            <a:pPr marL="0" marR="0" indent="0" algn="l" defTabSz="457200" rtl="0" eaLnBrk="0" fontAlgn="base" latinLnBrk="0" hangingPunct="0">
              <a:lnSpc>
                <a:spcPct val="100000"/>
              </a:lnSpc>
              <a:spcBef>
                <a:spcPct val="30000"/>
              </a:spcBef>
              <a:spcAft>
                <a:spcPct val="0"/>
              </a:spcAft>
              <a:buClrTx/>
              <a:buSzTx/>
              <a:buFont typeface="Arial"/>
              <a:buNone/>
              <a:tabLst/>
              <a:defRPr/>
            </a:pPr>
            <a:endParaRPr lang="en-US" sz="1200" baseline="0" dirty="0" smtClean="0">
              <a:latin typeface="Calibri" pitchFamily="34" charset="0"/>
            </a:endParaRPr>
          </a:p>
          <a:p>
            <a:pPr marL="0" marR="0" indent="0" algn="l" defTabSz="457200" rtl="0" eaLnBrk="0" fontAlgn="base" latinLnBrk="0" hangingPunct="0">
              <a:lnSpc>
                <a:spcPct val="100000"/>
              </a:lnSpc>
              <a:spcBef>
                <a:spcPct val="30000"/>
              </a:spcBef>
              <a:spcAft>
                <a:spcPct val="0"/>
              </a:spcAft>
              <a:buClrTx/>
              <a:buSzTx/>
              <a:buFont typeface="Arial"/>
              <a:buNone/>
              <a:tabLst/>
              <a:defRPr/>
            </a:pPr>
            <a:r>
              <a:rPr lang="en-US" sz="1200" baseline="0" dirty="0" smtClean="0">
                <a:latin typeface="Calibri" pitchFamily="34" charset="0"/>
              </a:rPr>
              <a:t>Significant distress over a period of time that impacts daily life may meet the criteria for a diagnosable mental health issue such as Post-Traumatic Stress Disorder or PTSD. </a:t>
            </a:r>
            <a:r>
              <a:rPr lang="en-US" sz="1200" i="0" kern="1200" baseline="0" dirty="0" smtClean="0">
                <a:solidFill>
                  <a:schemeClr val="tx1"/>
                </a:solidFill>
                <a:latin typeface="Calibri" pitchFamily="34" charset="0"/>
                <a:ea typeface="ＭＳ Ｐゴシック" pitchFamily="1" charset="-128"/>
                <a:cs typeface="ＭＳ Ｐゴシック"/>
              </a:rPr>
              <a:t>Even if you are not in a position to diagnose or treat issues like PTSD, it is helpful to know the warning signs. You may be in a position to connect </a:t>
            </a:r>
            <a:r>
              <a:rPr lang="en-US" sz="1200" b="0" i="0" kern="1200" baseline="0" dirty="0" smtClean="0">
                <a:solidFill>
                  <a:schemeClr val="tx1"/>
                </a:solidFill>
                <a:latin typeface="Calibri" pitchFamily="34" charset="0"/>
                <a:ea typeface="ＭＳ Ｐゴシック" pitchFamily="1" charset="-128"/>
                <a:cs typeface="ＭＳ Ｐゴシック"/>
              </a:rPr>
              <a:t>children</a:t>
            </a:r>
            <a:r>
              <a:rPr lang="en-US" sz="1200" i="0" kern="1200" baseline="0" dirty="0" smtClean="0">
                <a:solidFill>
                  <a:schemeClr val="tx1"/>
                </a:solidFill>
                <a:latin typeface="Calibri" pitchFamily="34" charset="0"/>
                <a:ea typeface="ＭＳ Ｐゴシック" pitchFamily="1" charset="-128"/>
                <a:cs typeface="ＭＳ Ｐゴシック"/>
              </a:rPr>
              <a:t> and their families to what they need. </a:t>
            </a:r>
            <a:r>
              <a:rPr lang="en-US" sz="1200" kern="1200" baseline="0" dirty="0" smtClean="0">
                <a:solidFill>
                  <a:schemeClr val="tx1"/>
                </a:solidFill>
                <a:latin typeface="Calibri" pitchFamily="34" charset="0"/>
                <a:ea typeface="ＭＳ Ｐゴシック" pitchFamily="1" charset="-128"/>
                <a:cs typeface="ＭＳ Ｐゴシック"/>
              </a:rPr>
              <a:t>There are four main types of PTSD symptoms, and a diagnosis of PTSD may be made when these symptoms last longer than one month and are significantly impacting daily functioning:</a:t>
            </a:r>
          </a:p>
          <a:p>
            <a:pPr marL="0" indent="0">
              <a:buNone/>
            </a:pPr>
            <a:endParaRPr lang="en-US" sz="1200" kern="1200" baseline="0" dirty="0" smtClean="0">
              <a:solidFill>
                <a:schemeClr val="tx1"/>
              </a:solidFill>
              <a:latin typeface="Calibri" pitchFamily="34" charset="0"/>
              <a:ea typeface="ＭＳ Ｐゴシック" pitchFamily="1" charset="-128"/>
              <a:cs typeface="ＭＳ Ｐゴシック"/>
            </a:endParaRPr>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sz="1200" kern="1200" baseline="0" dirty="0" smtClean="0">
                <a:solidFill>
                  <a:schemeClr val="tx1"/>
                </a:solidFill>
                <a:latin typeface="Calibri" pitchFamily="34" charset="0"/>
                <a:ea typeface="ＭＳ Ｐゴシック" pitchFamily="1" charset="-128"/>
                <a:cs typeface="ＭＳ Ｐゴシック"/>
              </a:rPr>
              <a:t>First, the event may stay in a child’s mind in ways that cause them to feel like they are reliving or re-experiencing the event over and over – this may include nightmares, flashbacks, and intense reactions to trauma-related triggers. School-age children may get stuck in a pattern of repeating or re-enacting some aspect of the traumatic experience </a:t>
            </a:r>
            <a:r>
              <a:rPr lang="en-US" sz="1200" b="0" kern="1200" baseline="0" dirty="0" smtClean="0">
                <a:solidFill>
                  <a:schemeClr val="tx1"/>
                </a:solidFill>
                <a:latin typeface="Calibri" pitchFamily="34" charset="0"/>
                <a:ea typeface="ＭＳ Ｐゴシック" pitchFamily="1" charset="-128"/>
                <a:cs typeface="ＭＳ Ｐゴシック"/>
              </a:rPr>
              <a:t>through</a:t>
            </a:r>
            <a:r>
              <a:rPr lang="en-US" sz="1200" b="1" kern="1200" baseline="0" dirty="0" smtClean="0">
                <a:solidFill>
                  <a:schemeClr val="tx1"/>
                </a:solidFill>
                <a:latin typeface="Calibri" pitchFamily="34" charset="0"/>
                <a:ea typeface="ＭＳ Ｐゴシック" pitchFamily="1" charset="-128"/>
                <a:cs typeface="ＭＳ Ｐゴシック"/>
              </a:rPr>
              <a:t> </a:t>
            </a:r>
            <a:r>
              <a:rPr lang="en-US" sz="1200" kern="1200" baseline="0" dirty="0" smtClean="0">
                <a:solidFill>
                  <a:schemeClr val="tx1"/>
                </a:solidFill>
                <a:latin typeface="Calibri" pitchFamily="34" charset="0"/>
                <a:ea typeface="ＭＳ Ｐゴシック" pitchFamily="1" charset="-128"/>
                <a:cs typeface="ＭＳ Ｐゴシック"/>
              </a:rPr>
              <a:t>play, drawings, or conversation. </a:t>
            </a:r>
          </a:p>
          <a:p>
            <a:pPr marL="171450" indent="-171450">
              <a:buFont typeface="Arial"/>
              <a:buChar char="•"/>
            </a:pPr>
            <a:r>
              <a:rPr lang="en-US" sz="1200" kern="1200" baseline="0" dirty="0" smtClean="0">
                <a:solidFill>
                  <a:schemeClr val="tx1"/>
                </a:solidFill>
                <a:latin typeface="Calibri" pitchFamily="34" charset="0"/>
                <a:ea typeface="ＭＳ Ｐゴシック" pitchFamily="1" charset="-128"/>
                <a:cs typeface="ＭＳ Ｐゴシック"/>
              </a:rPr>
              <a:t>Second, a child may begin to avoid situations or feelings that remind them of the trauma until eventually this starts to impact all areas of their life. They may avoid locations, people, or reminders of the experience, and avoiding talking about or thinking about the experience. Eventually, they even stop doing things that they once enjoyed.</a:t>
            </a:r>
          </a:p>
          <a:p>
            <a:pPr marL="171450" indent="-171450">
              <a:buFont typeface="Arial"/>
              <a:buChar char="•"/>
            </a:pPr>
            <a:r>
              <a:rPr lang="en-US" sz="1200" kern="1200" baseline="0" dirty="0" smtClean="0">
                <a:solidFill>
                  <a:schemeClr val="tx1"/>
                </a:solidFill>
                <a:latin typeface="Calibri" pitchFamily="34" charset="0"/>
                <a:ea typeface="ＭＳ Ｐゴシック" pitchFamily="1" charset="-128"/>
                <a:cs typeface="ＭＳ Ｐゴシック"/>
              </a:rPr>
              <a:t>Children and adolescents with PTSD </a:t>
            </a:r>
            <a:r>
              <a:rPr lang="en-US" sz="1200" baseline="0" dirty="0" smtClean="0">
                <a:latin typeface="Calibri" pitchFamily="34" charset="0"/>
              </a:rPr>
              <a:t>also experience prolonged changes to their stress response system. The emotional brain becomes increasingly over-reactive and the thinking brain increasingly under-reactive so children may start to see danger everywhere and over-react as if they are constantly under attack. </a:t>
            </a:r>
            <a:r>
              <a:rPr lang="en-US" sz="1200" kern="1200" baseline="0" dirty="0" smtClean="0">
                <a:solidFill>
                  <a:schemeClr val="tx1"/>
                </a:solidFill>
                <a:latin typeface="Calibri" pitchFamily="34" charset="0"/>
                <a:ea typeface="ＭＳ Ｐゴシック" pitchFamily="1" charset="-128"/>
                <a:cs typeface="ＭＳ Ｐゴシック"/>
              </a:rPr>
              <a:t>This may look like always being on alert for danger, startling easily, feeling irritable and angry, and having a hard time concentrating. </a:t>
            </a:r>
            <a:r>
              <a:rPr lang="en-US" sz="1200" b="0" kern="1200" baseline="0" dirty="0" smtClean="0">
                <a:solidFill>
                  <a:schemeClr val="tx1"/>
                </a:solidFill>
                <a:latin typeface="Calibri" pitchFamily="34" charset="0"/>
                <a:ea typeface="ＭＳ Ｐゴシック" pitchFamily="1" charset="-128"/>
                <a:cs typeface="ＭＳ Ｐゴシック"/>
              </a:rPr>
              <a:t>Children</a:t>
            </a:r>
            <a:r>
              <a:rPr lang="en-US" sz="1200" b="1" kern="1200" baseline="0" dirty="0" smtClean="0">
                <a:solidFill>
                  <a:schemeClr val="tx1"/>
                </a:solidFill>
                <a:latin typeface="Calibri" pitchFamily="34" charset="0"/>
                <a:ea typeface="ＭＳ Ｐゴシック" pitchFamily="1" charset="-128"/>
                <a:cs typeface="ＭＳ Ｐゴシック"/>
              </a:rPr>
              <a:t> </a:t>
            </a:r>
            <a:r>
              <a:rPr lang="en-US" sz="1200" kern="1200" baseline="0" dirty="0" smtClean="0">
                <a:solidFill>
                  <a:schemeClr val="tx1"/>
                </a:solidFill>
                <a:latin typeface="Calibri" pitchFamily="34" charset="0"/>
                <a:ea typeface="ＭＳ Ｐゴシック" pitchFamily="1" charset="-128"/>
                <a:cs typeface="ＭＳ Ｐゴシック"/>
              </a:rPr>
              <a:t>in this overwhelmed state may exhibit freeze responses that look like day dreaming, appearing non-reactive or blank, and referring to places that they imagine going in their minds. </a:t>
            </a:r>
          </a:p>
          <a:p>
            <a:pPr marL="171450" indent="-171450">
              <a:buFont typeface="Arial"/>
              <a:buChar char="•"/>
            </a:pPr>
            <a:r>
              <a:rPr lang="en-US" sz="1200" kern="1200" baseline="0" dirty="0" smtClean="0">
                <a:solidFill>
                  <a:schemeClr val="tx1"/>
                </a:solidFill>
                <a:latin typeface="Calibri" pitchFamily="34" charset="0"/>
                <a:ea typeface="ＭＳ Ｐゴシック" pitchFamily="1" charset="-128"/>
                <a:cs typeface="ＭＳ Ｐゴシック"/>
              </a:rPr>
              <a:t>Finally, children and adolescents may experience negative changes in beliefs and mood including their perception of self and other. For example, a youth may start to view himself as a bad person or begin to believe that no one can be trusted and the world is a very unsafe place. </a:t>
            </a:r>
          </a:p>
          <a:p>
            <a:pPr marL="0" indent="0">
              <a:buFont typeface="Arial"/>
              <a:buNone/>
            </a:pPr>
            <a:endParaRPr lang="en-US" sz="1200" kern="1200" baseline="0" dirty="0" smtClean="0">
              <a:solidFill>
                <a:schemeClr val="tx1"/>
              </a:solidFill>
              <a:latin typeface="Calibri" pitchFamily="34" charset="0"/>
              <a:ea typeface="ＭＳ Ｐゴシック" pitchFamily="1" charset="-128"/>
              <a:cs typeface="ＭＳ Ｐゴシック"/>
            </a:endParaRPr>
          </a:p>
          <a:p>
            <a:pPr marL="0" indent="0">
              <a:buFont typeface="Arial"/>
              <a:buNone/>
            </a:pPr>
            <a:endParaRPr lang="en-US" sz="1200" kern="1200" baseline="0" dirty="0" smtClean="0">
              <a:solidFill>
                <a:schemeClr val="tx1"/>
              </a:solidFill>
              <a:latin typeface="Calibri" pitchFamily="34" charset="0"/>
              <a:ea typeface="ＭＳ Ｐゴシック" pitchFamily="1" charset="-128"/>
              <a:cs typeface="ＭＳ Ｐゴシック"/>
            </a:endParaRPr>
          </a:p>
          <a:p>
            <a:pPr marL="0" indent="0">
              <a:buFont typeface="Arial"/>
              <a:buNone/>
            </a:pPr>
            <a:endParaRPr lang="en-US" sz="1200" kern="1200" baseline="0" dirty="0" smtClean="0">
              <a:solidFill>
                <a:schemeClr val="tx1"/>
              </a:solidFill>
              <a:latin typeface="Calibri" pitchFamily="34" charset="0"/>
              <a:ea typeface="ＭＳ Ｐゴシック" pitchFamily="1" charset="-128"/>
              <a:cs typeface="ＭＳ Ｐゴシック"/>
            </a:endParaRPr>
          </a:p>
          <a:p>
            <a:pPr marL="0" indent="0">
              <a:buFont typeface="Arial"/>
              <a:buNone/>
            </a:pPr>
            <a:endParaRPr lang="en-US" sz="1200" kern="1200" baseline="0" dirty="0" smtClean="0">
              <a:solidFill>
                <a:schemeClr val="tx1"/>
              </a:solidFill>
              <a:latin typeface="Calibri" pitchFamily="34" charset="0"/>
              <a:ea typeface="ＭＳ Ｐゴシック" pitchFamily="1" charset="-128"/>
              <a:cs typeface="ＭＳ Ｐゴシック"/>
            </a:endParaRPr>
          </a:p>
          <a:p>
            <a:pPr marL="0" indent="0">
              <a:buFont typeface="Arial"/>
              <a:buNone/>
            </a:pPr>
            <a:endParaRPr lang="en-US" sz="1200" kern="1200" baseline="0" dirty="0" smtClean="0">
              <a:solidFill>
                <a:schemeClr val="tx1"/>
              </a:solidFill>
              <a:latin typeface="Calibri" pitchFamily="34" charset="0"/>
              <a:ea typeface="ＭＳ Ｐゴシック" pitchFamily="1" charset="-128"/>
              <a:cs typeface="ＭＳ Ｐゴシック"/>
            </a:endParaRPr>
          </a:p>
          <a:p>
            <a:pPr marL="0" indent="0">
              <a:buFont typeface="Arial"/>
              <a:buNone/>
            </a:pPr>
            <a:endParaRPr lang="en-US" sz="1200" kern="1200" baseline="0" dirty="0" smtClean="0">
              <a:solidFill>
                <a:schemeClr val="tx1"/>
              </a:solidFill>
              <a:latin typeface="Calibri" pitchFamily="34" charset="0"/>
              <a:ea typeface="ＭＳ Ｐゴシック" pitchFamily="1" charset="-128"/>
              <a:cs typeface="ＭＳ Ｐゴシック"/>
            </a:endParaRPr>
          </a:p>
          <a:p>
            <a:pPr marL="0" indent="0">
              <a:buFont typeface="Arial"/>
              <a:buNone/>
            </a:pPr>
            <a:r>
              <a:rPr lang="en-US" sz="1200" kern="1200" baseline="0" dirty="0" smtClean="0">
                <a:solidFill>
                  <a:schemeClr val="tx1"/>
                </a:solidFill>
                <a:latin typeface="Calibri" pitchFamily="34" charset="0"/>
                <a:ea typeface="ＭＳ Ｐゴシック" pitchFamily="1" charset="-128"/>
                <a:cs typeface="ＭＳ Ｐゴシック"/>
              </a:rPr>
              <a:t>Resource: National Center on PTSD; DSM</a:t>
            </a:r>
          </a:p>
          <a:p>
            <a:pPr marL="228600" indent="-228600">
              <a:buAutoNum type="arabicPeriod"/>
            </a:pPr>
            <a:endParaRPr lang="en-US" sz="1200" kern="1200" baseline="0" dirty="0" smtClean="0">
              <a:solidFill>
                <a:schemeClr val="tx1"/>
              </a:solidFill>
              <a:latin typeface="Calibri" pitchFamily="34" charset="0"/>
              <a:ea typeface="ＭＳ Ｐゴシック" pitchFamily="1" charset="-128"/>
              <a:cs typeface="ＭＳ Ｐゴシック"/>
            </a:endParaRPr>
          </a:p>
          <a:p>
            <a:endParaRPr lang="en-US" sz="1200" kern="1200" baseline="0" dirty="0" smtClean="0">
              <a:solidFill>
                <a:schemeClr val="tx1"/>
              </a:solidFill>
              <a:latin typeface="Calibri" pitchFamily="34" charset="0"/>
              <a:ea typeface="ＭＳ Ｐゴシック" pitchFamily="1" charset="-128"/>
              <a:cs typeface="ＭＳ Ｐゴシック"/>
            </a:endParaRPr>
          </a:p>
          <a:p>
            <a:endParaRPr lang="en-US" sz="1200" kern="1200" baseline="0" dirty="0" smtClean="0">
              <a:solidFill>
                <a:schemeClr val="tx1"/>
              </a:solidFill>
              <a:latin typeface="Calibri" pitchFamily="34" charset="0"/>
              <a:ea typeface="ＭＳ Ｐゴシック" pitchFamily="1" charset="-128"/>
              <a:cs typeface="ＭＳ Ｐゴシック"/>
            </a:endParaRPr>
          </a:p>
          <a:p>
            <a:endParaRPr lang="en-US" sz="1200" kern="1200" dirty="0" smtClean="0">
              <a:solidFill>
                <a:schemeClr val="tx1"/>
              </a:solidFill>
              <a:latin typeface="Calibri" pitchFamily="34" charset="0"/>
              <a:ea typeface="ＭＳ Ｐゴシック" pitchFamily="1" charset="-128"/>
              <a:cs typeface="ＭＳ Ｐゴシック"/>
            </a:endParaRPr>
          </a:p>
          <a:p>
            <a:endParaRPr lang="en-US" sz="1200" b="0" kern="1200" dirty="0" smtClean="0">
              <a:solidFill>
                <a:schemeClr val="tx1"/>
              </a:solidFill>
              <a:latin typeface="Calibri" pitchFamily="34" charset="0"/>
              <a:ea typeface="ＭＳ Ｐゴシック" pitchFamily="1" charset="-128"/>
              <a:cs typeface="ＭＳ Ｐゴシック"/>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ＭＳ Ｐゴシック" pitchFamily="1" charset="-128"/>
                <a:cs typeface="ＭＳ Ｐゴシック"/>
              </a:rPr>
              <a:t>It is important to be aware of possible</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cultural differences</a:t>
            </a:r>
            <a:r>
              <a:rPr lang="en-US" sz="1200" kern="1200" baseline="0" dirty="0" smtClean="0">
                <a:solidFill>
                  <a:schemeClr val="tx1"/>
                </a:solidFill>
                <a:effectLst/>
                <a:latin typeface="Calibri" pitchFamily="34" charset="0"/>
                <a:ea typeface="ＭＳ Ｐゴシック" pitchFamily="1" charset="-128"/>
                <a:cs typeface="ＭＳ Ｐゴシック"/>
              </a:rPr>
              <a:t> in how PTSD may be expressed. </a:t>
            </a:r>
            <a:r>
              <a:rPr lang="en-US" sz="1200" kern="1200" dirty="0" smtClean="0">
                <a:solidFill>
                  <a:schemeClr val="tx1"/>
                </a:solidFill>
                <a:effectLst/>
                <a:latin typeface="Calibri" pitchFamily="34" charset="0"/>
                <a:ea typeface="ＭＳ Ｐゴシック" pitchFamily="1" charset="-128"/>
                <a:cs typeface="ＭＳ Ｐゴシック"/>
              </a:rPr>
              <a:t>Current criteria for diagnosing PTSD may not capture all cultural variations. Some cultures may not meet</a:t>
            </a:r>
            <a:r>
              <a:rPr lang="en-US" sz="1200" kern="1200" baseline="0" dirty="0" smtClean="0">
                <a:solidFill>
                  <a:schemeClr val="tx1"/>
                </a:solidFill>
                <a:effectLst/>
                <a:latin typeface="Calibri" pitchFamily="34" charset="0"/>
                <a:ea typeface="ＭＳ Ｐゴシック" pitchFamily="1" charset="-128"/>
                <a:cs typeface="ＭＳ Ｐゴシック"/>
              </a:rPr>
              <a:t> all of the included criteria for PTSD or others may express different symptoms not currently included in the criteria. </a:t>
            </a:r>
            <a:r>
              <a:rPr lang="en-US" sz="1200" kern="1200" dirty="0" smtClean="0">
                <a:solidFill>
                  <a:schemeClr val="tx1"/>
                </a:solidFill>
                <a:effectLst/>
                <a:latin typeface="Calibri" pitchFamily="34" charset="0"/>
                <a:ea typeface="ＭＳ Ｐゴシック" pitchFamily="1" charset="-128"/>
                <a:cs typeface="ＭＳ Ｐゴシック"/>
              </a:rPr>
              <a:t>For example, in non-western</a:t>
            </a:r>
            <a:r>
              <a:rPr lang="en-US" sz="1200" kern="1200" baseline="0" dirty="0" smtClean="0">
                <a:solidFill>
                  <a:schemeClr val="tx1"/>
                </a:solidFill>
                <a:effectLst/>
                <a:latin typeface="Calibri" pitchFamily="34" charset="0"/>
                <a:ea typeface="ＭＳ Ｐゴシック" pitchFamily="1" charset="-128"/>
                <a:cs typeface="ＭＳ Ｐゴシック"/>
              </a:rPr>
              <a:t> cultures, somatic or body symptoms are a common response to trauma not currently included in the main criteria for PTSD. If you are a mental health professional, it is important to explore how various cultures may respond to trauma when assessing for mental health issues like PTSD. </a:t>
            </a:r>
            <a:r>
              <a:rPr lang="en-US" sz="1200" kern="1200" dirty="0" smtClean="0">
                <a:solidFill>
                  <a:schemeClr val="tx1"/>
                </a:solidFill>
                <a:effectLst/>
                <a:latin typeface="Calibri" pitchFamily="34" charset="0"/>
                <a:ea typeface="ＭＳ Ｐゴシック" pitchFamily="1" charset="-128"/>
                <a:cs typeface="ＭＳ Ｐゴシック"/>
              </a:rPr>
              <a:t>Without awareness of these cultural variations, mental health providers may miss critical information that helps them to make an accurate diagnosis. (Hinton &amp; </a:t>
            </a:r>
            <a:r>
              <a:rPr lang="en-US" sz="1200" kern="1200" dirty="0" err="1" smtClean="0">
                <a:solidFill>
                  <a:schemeClr val="tx1"/>
                </a:solidFill>
                <a:effectLst/>
                <a:latin typeface="Calibri" pitchFamily="34" charset="0"/>
                <a:ea typeface="ＭＳ Ｐゴシック" pitchFamily="1" charset="-128"/>
                <a:cs typeface="ＭＳ Ｐゴシック"/>
              </a:rPr>
              <a:t>Lewis-Fernández</a:t>
            </a:r>
            <a:r>
              <a:rPr lang="en-US" sz="1200" kern="1200" dirty="0" smtClean="0">
                <a:solidFill>
                  <a:schemeClr val="tx1"/>
                </a:solidFill>
                <a:effectLst/>
                <a:latin typeface="Calibri" pitchFamily="34" charset="0"/>
                <a:ea typeface="ＭＳ Ｐゴシック" pitchFamily="1" charset="-128"/>
                <a:cs typeface="ＭＳ Ｐゴシック"/>
              </a:rPr>
              <a:t>, 2010; Wilson &amp; So-</a:t>
            </a:r>
            <a:r>
              <a:rPr lang="en-US" sz="1200" kern="1200" dirty="0" err="1" smtClean="0">
                <a:solidFill>
                  <a:schemeClr val="tx1"/>
                </a:solidFill>
                <a:effectLst/>
                <a:latin typeface="Calibri" pitchFamily="34" charset="0"/>
                <a:ea typeface="ＭＳ Ｐゴシック" pitchFamily="1" charset="-128"/>
                <a:cs typeface="ＭＳ Ｐゴシック"/>
              </a:rPr>
              <a:t>Kum</a:t>
            </a:r>
            <a:r>
              <a:rPr lang="en-US" sz="1200" kern="1200" dirty="0" smtClean="0">
                <a:solidFill>
                  <a:schemeClr val="tx1"/>
                </a:solidFill>
                <a:effectLst/>
                <a:latin typeface="Calibri" pitchFamily="34" charset="0"/>
                <a:ea typeface="ＭＳ Ｐゴシック" pitchFamily="1" charset="-128"/>
                <a:cs typeface="ＭＳ Ｐゴシック"/>
              </a:rPr>
              <a:t> Tang, 2007; </a:t>
            </a:r>
            <a:r>
              <a:rPr lang="en-US" sz="1200" kern="1200" dirty="0" err="1" smtClean="0">
                <a:solidFill>
                  <a:schemeClr val="tx1"/>
                </a:solidFill>
                <a:effectLst/>
                <a:latin typeface="Calibri" pitchFamily="34" charset="0"/>
                <a:ea typeface="ＭＳ Ｐゴシック" pitchFamily="1" charset="-128"/>
                <a:cs typeface="ＭＳ Ｐゴシック"/>
              </a:rPr>
              <a:t>Scheeringa</a:t>
            </a:r>
            <a:r>
              <a:rPr lang="en-US" sz="1200" kern="1200" dirty="0" smtClean="0">
                <a:solidFill>
                  <a:schemeClr val="tx1"/>
                </a:solidFill>
                <a:effectLst/>
                <a:latin typeface="Calibri" pitchFamily="34" charset="0"/>
                <a:ea typeface="ＭＳ Ｐゴシック" pitchFamily="1" charset="-128"/>
                <a:cs typeface="ＭＳ Ｐゴシック"/>
              </a:rPr>
              <a:t>, Wright, Hunt, &amp; </a:t>
            </a:r>
            <a:r>
              <a:rPr lang="en-US" sz="1200" kern="1200" dirty="0" err="1" smtClean="0">
                <a:solidFill>
                  <a:schemeClr val="tx1"/>
                </a:solidFill>
                <a:effectLst/>
                <a:latin typeface="Calibri" pitchFamily="34" charset="0"/>
                <a:ea typeface="ＭＳ Ｐゴシック" pitchFamily="1" charset="-128"/>
                <a:cs typeface="ＭＳ Ｐゴシック"/>
              </a:rPr>
              <a:t>Zeanah</a:t>
            </a:r>
            <a:r>
              <a:rPr lang="en-US" sz="1200" kern="1200" dirty="0" smtClean="0">
                <a:solidFill>
                  <a:schemeClr val="tx1"/>
                </a:solidFill>
                <a:effectLst/>
                <a:latin typeface="Calibri" pitchFamily="34" charset="0"/>
                <a:ea typeface="ＭＳ Ｐゴシック" pitchFamily="1" charset="-128"/>
                <a:cs typeface="ＭＳ Ｐゴシック"/>
              </a:rPr>
              <a:t>, 2006)</a:t>
            </a:r>
            <a:endParaRPr lang="en-US" sz="1200" kern="1200" baseline="0" dirty="0" smtClean="0">
              <a:solidFill>
                <a:schemeClr val="tx1"/>
              </a:solidFill>
              <a:latin typeface="Calibri" pitchFamily="34" charset="0"/>
              <a:ea typeface="ＭＳ Ｐゴシック" pitchFamily="1" charset="-128"/>
              <a:cs typeface="ＭＳ Ｐゴシック"/>
            </a:endParaRPr>
          </a:p>
          <a:p>
            <a:pPr marL="0" indent="0">
              <a:buFont typeface="Arial"/>
              <a:buNone/>
            </a:pPr>
            <a:endParaRPr lang="en-US" sz="1200" kern="1200" baseline="0" dirty="0" smtClean="0">
              <a:solidFill>
                <a:schemeClr val="tx1"/>
              </a:solidFill>
              <a:latin typeface="Calibri" pitchFamily="34" charset="0"/>
              <a:ea typeface="ＭＳ Ｐゴシック" pitchFamily="1" charset="-128"/>
              <a:cs typeface="ＭＳ Ｐゴシック"/>
            </a:endParaRPr>
          </a:p>
          <a:p>
            <a:endParaRPr lang="en-US" dirty="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35</a:t>
            </a:fld>
            <a:endParaRPr lang="en-US"/>
          </a:p>
        </p:txBody>
      </p:sp>
    </p:spTree>
    <p:extLst>
      <p:ext uri="{BB962C8B-B14F-4D97-AF65-F5344CB8AC3E}">
        <p14:creationId xmlns:p14="http://schemas.microsoft.com/office/powerpoint/2010/main" val="32922935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B097A9-87E6-4A50-8F36-156823D33F71}" type="slidenum">
              <a:rPr lang="en-US">
                <a:solidFill>
                  <a:prstClr val="black"/>
                </a:solidFill>
              </a:rPr>
              <a:pPr/>
              <a:t>36</a:t>
            </a:fld>
            <a:endParaRPr lang="en-US">
              <a:solidFill>
                <a:prstClr val="black"/>
              </a:solidFill>
            </a:endParaRPr>
          </a:p>
        </p:txBody>
      </p:sp>
      <p:sp>
        <p:nvSpPr>
          <p:cNvPr id="889858" name="Rectangle 2"/>
          <p:cNvSpPr>
            <a:spLocks noGrp="1" noRot="1" noChangeAspect="1" noChangeArrowheads="1" noTextEdit="1"/>
          </p:cNvSpPr>
          <p:nvPr>
            <p:ph type="sldImg"/>
          </p:nvPr>
        </p:nvSpPr>
        <p:spPr>
          <a:xfrm>
            <a:off x="3127375" y="381000"/>
            <a:ext cx="3541713" cy="2655888"/>
          </a:xfrm>
          <a:ln/>
        </p:spPr>
      </p:sp>
      <p:sp>
        <p:nvSpPr>
          <p:cNvPr id="889859" name="Rectangle 3"/>
          <p:cNvSpPr>
            <a:spLocks noGrp="1"/>
          </p:cNvSpPr>
          <p:nvPr>
            <p:ph type="body" idx="1"/>
          </p:nvPr>
        </p:nvSpPr>
        <p:spPr>
          <a:xfrm>
            <a:off x="304800" y="2590800"/>
            <a:ext cx="6400800" cy="4183063"/>
          </a:xfrm>
          <a:noFill/>
          <a:ln/>
        </p:spPr>
        <p:txBody>
          <a:bodyPr lIns="92441" tIns="46221" rIns="92441" bIns="46221"/>
          <a:lstStyle/>
          <a:p>
            <a:pPr marL="0" indent="0">
              <a:buFont typeface="Arial"/>
              <a:buNone/>
            </a:pPr>
            <a:r>
              <a:rPr lang="en-US" sz="1200" i="0" baseline="0" dirty="0" smtClean="0">
                <a:latin typeface="Calibri" pitchFamily="34" charset="0"/>
              </a:rPr>
              <a:t>With the right support, many youth do not develop PTSD. This means that adult caregivers and others – including school personnel – play an important role in preventing further distress based on awareness of trauma and level of response. </a:t>
            </a:r>
            <a:r>
              <a:rPr lang="en-US" sz="1200" baseline="0" dirty="0" smtClean="0">
                <a:latin typeface="Calibri" pitchFamily="34" charset="0"/>
              </a:rPr>
              <a:t>Research on percentage of children and youth who do develop PTSD varies considerably. In a national survey of over 10,000 adolescents age 13 to 18, approximately 5% met the criteria for PTSD in their lifetime. Rates are higher for girls at 8% than boys at about 2.3%. (</a:t>
            </a:r>
            <a:r>
              <a:rPr lang="en-US" sz="1200" kern="1200" dirty="0" err="1" smtClean="0">
                <a:solidFill>
                  <a:schemeClr val="tx1"/>
                </a:solidFill>
                <a:latin typeface="Calibri" pitchFamily="34" charset="0"/>
                <a:ea typeface="ＭＳ Ｐゴシック" pitchFamily="1" charset="-128"/>
                <a:cs typeface="ＭＳ Ｐゴシック"/>
              </a:rPr>
              <a:t>Merikangas</a:t>
            </a:r>
            <a:r>
              <a:rPr lang="en-US" sz="1200" kern="1200" dirty="0" smtClean="0">
                <a:solidFill>
                  <a:schemeClr val="tx1"/>
                </a:solidFill>
                <a:latin typeface="Calibri" pitchFamily="34" charset="0"/>
                <a:ea typeface="ＭＳ Ｐゴシック" pitchFamily="1" charset="-128"/>
                <a:cs typeface="ＭＳ Ｐゴシック"/>
              </a:rPr>
              <a:t>, K. et al.,</a:t>
            </a:r>
            <a:r>
              <a:rPr lang="en-US" sz="1200" kern="1200" baseline="0" dirty="0" smtClean="0">
                <a:solidFill>
                  <a:schemeClr val="tx1"/>
                </a:solidFill>
                <a:latin typeface="Calibri" pitchFamily="34" charset="0"/>
                <a:ea typeface="ＭＳ Ｐゴシック" pitchFamily="1" charset="-128"/>
                <a:cs typeface="ＭＳ Ｐゴシック"/>
              </a:rPr>
              <a:t> 2010)</a:t>
            </a:r>
            <a:r>
              <a:rPr lang="en-US" sz="1200" i="0" kern="1200" dirty="0" smtClean="0">
                <a:solidFill>
                  <a:schemeClr val="tx1"/>
                </a:solidFill>
                <a:latin typeface="Calibri" pitchFamily="34" charset="0"/>
                <a:ea typeface="ＭＳ Ｐゴシック" pitchFamily="1" charset="-128"/>
                <a:cs typeface="ＭＳ Ｐゴシック"/>
              </a:rPr>
              <a:t>.</a:t>
            </a:r>
            <a:r>
              <a:rPr lang="en-US" sz="1200" i="0" kern="1200" baseline="0" dirty="0" smtClean="0">
                <a:solidFill>
                  <a:schemeClr val="tx1"/>
                </a:solidFill>
                <a:latin typeface="Calibri" pitchFamily="34" charset="0"/>
                <a:ea typeface="ＭＳ Ｐゴシック" pitchFamily="1" charset="-128"/>
                <a:cs typeface="ＭＳ Ｐゴシック"/>
              </a:rPr>
              <a:t> </a:t>
            </a:r>
            <a:r>
              <a:rPr lang="en-US" sz="1200" kern="1200" dirty="0" smtClean="0">
                <a:solidFill>
                  <a:schemeClr val="tx1"/>
                </a:solidFill>
                <a:latin typeface="Calibri" pitchFamily="34" charset="0"/>
                <a:ea typeface="ＭＳ Ｐゴシック" pitchFamily="1" charset="-128"/>
                <a:cs typeface="ＭＳ Ｐゴシック"/>
              </a:rPr>
              <a:t>In another community sample of older adolescents, 14.5 percent of those who had experienced a serious trauma developed PTSD</a:t>
            </a:r>
            <a:r>
              <a:rPr lang="en-US" sz="1200" kern="1200" baseline="0" dirty="0" smtClean="0">
                <a:solidFill>
                  <a:schemeClr val="tx1"/>
                </a:solidFill>
                <a:latin typeface="Calibri" pitchFamily="34" charset="0"/>
                <a:ea typeface="ＭＳ Ｐゴシック" pitchFamily="1" charset="-128"/>
                <a:cs typeface="ＭＳ Ｐゴシック"/>
              </a:rPr>
              <a:t> (</a:t>
            </a:r>
            <a:r>
              <a:rPr lang="en-US" sz="1200" kern="1200" dirty="0" err="1" smtClean="0">
                <a:solidFill>
                  <a:schemeClr val="tx1"/>
                </a:solidFill>
                <a:latin typeface="Calibri" pitchFamily="34" charset="0"/>
                <a:ea typeface="ＭＳ Ｐゴシック" pitchFamily="1" charset="-128"/>
                <a:cs typeface="ＭＳ Ｐゴシック"/>
              </a:rPr>
              <a:t>Giaconia</a:t>
            </a:r>
            <a:r>
              <a:rPr lang="en-US" sz="1200" kern="1200" dirty="0" smtClean="0">
                <a:solidFill>
                  <a:schemeClr val="tx1"/>
                </a:solidFill>
                <a:latin typeface="Calibri" pitchFamily="34" charset="0"/>
                <a:ea typeface="ＭＳ Ｐゴシック" pitchFamily="1" charset="-128"/>
                <a:cs typeface="ＭＳ Ｐゴシック"/>
              </a:rPr>
              <a:t>, et al.,</a:t>
            </a:r>
            <a:r>
              <a:rPr lang="en-US" sz="1200" kern="1200" baseline="0" dirty="0" smtClean="0">
                <a:solidFill>
                  <a:schemeClr val="tx1"/>
                </a:solidFill>
                <a:latin typeface="Calibri" pitchFamily="34" charset="0"/>
                <a:ea typeface="ＭＳ Ｐゴシック" pitchFamily="1" charset="-128"/>
                <a:cs typeface="ＭＳ Ｐゴシック"/>
              </a:rPr>
              <a:t> </a:t>
            </a:r>
            <a:r>
              <a:rPr lang="en-US" sz="1200" kern="1200" dirty="0" smtClean="0">
                <a:solidFill>
                  <a:schemeClr val="tx1"/>
                </a:solidFill>
                <a:latin typeface="Calibri" pitchFamily="34" charset="0"/>
                <a:ea typeface="ＭＳ Ｐゴシック" pitchFamily="1" charset="-128"/>
                <a:cs typeface="ＭＳ Ｐゴシック"/>
              </a:rPr>
              <a:t>1995). </a:t>
            </a:r>
          </a:p>
          <a:p>
            <a:pPr marL="0" indent="0">
              <a:buFont typeface="Arial"/>
              <a:buNone/>
            </a:pPr>
            <a:endParaRPr lang="en-US" sz="1200" kern="1200" dirty="0" smtClean="0">
              <a:solidFill>
                <a:schemeClr val="tx1"/>
              </a:solidFill>
              <a:latin typeface="Calibri" pitchFamily="34" charset="0"/>
              <a:ea typeface="ＭＳ Ｐゴシック" pitchFamily="1" charset="-128"/>
              <a:cs typeface="ＭＳ Ｐゴシック"/>
            </a:endParaRPr>
          </a:p>
          <a:p>
            <a:pPr marL="0" indent="0">
              <a:buFont typeface="Arial"/>
              <a:buNone/>
            </a:pPr>
            <a:r>
              <a:rPr lang="en-US" sz="1200" kern="1200" dirty="0" smtClean="0">
                <a:solidFill>
                  <a:schemeClr val="tx1"/>
                </a:solidFill>
                <a:latin typeface="Calibri" pitchFamily="34" charset="0"/>
                <a:ea typeface="ＭＳ Ｐゴシック" pitchFamily="1" charset="-128"/>
                <a:cs typeface="ＭＳ Ｐゴシック"/>
              </a:rPr>
              <a:t>A review of research on children exposed to specific traumas found wide ranges in rates of PTSD</a:t>
            </a:r>
            <a:r>
              <a:rPr lang="en-US" sz="1200" kern="1200" baseline="0" dirty="0" smtClean="0">
                <a:solidFill>
                  <a:schemeClr val="tx1"/>
                </a:solidFill>
                <a:latin typeface="Calibri" pitchFamily="34" charset="0"/>
                <a:ea typeface="ＭＳ Ｐゴシック" pitchFamily="1" charset="-128"/>
                <a:cs typeface="ＭＳ Ｐゴシック"/>
              </a:rPr>
              <a:t> that included:</a:t>
            </a:r>
            <a:endParaRPr lang="en-US" sz="1200" kern="1200" dirty="0" smtClean="0">
              <a:solidFill>
                <a:schemeClr val="tx1"/>
              </a:solidFill>
              <a:latin typeface="Calibri" pitchFamily="34" charset="0"/>
              <a:ea typeface="ＭＳ Ｐゴシック" pitchFamily="1" charset="-128"/>
              <a:cs typeface="ＭＳ Ｐゴシック"/>
            </a:endParaRPr>
          </a:p>
          <a:p>
            <a:r>
              <a:rPr lang="en-US" sz="1200" kern="1200" dirty="0" smtClean="0">
                <a:solidFill>
                  <a:schemeClr val="tx1"/>
                </a:solidFill>
                <a:latin typeface="Calibri" pitchFamily="34" charset="0"/>
                <a:ea typeface="ＭＳ Ｐゴシック" pitchFamily="1" charset="-128"/>
                <a:cs typeface="ＭＳ Ｐゴシック"/>
              </a:rPr>
              <a:t>20 percent to 63 percent in survivors of child maltreatment;</a:t>
            </a:r>
          </a:p>
          <a:p>
            <a:r>
              <a:rPr lang="en-US" sz="1200" kern="1200" dirty="0" smtClean="0">
                <a:solidFill>
                  <a:schemeClr val="tx1"/>
                </a:solidFill>
                <a:latin typeface="Calibri" pitchFamily="34" charset="0"/>
                <a:ea typeface="ＭＳ Ｐゴシック" pitchFamily="1" charset="-128"/>
                <a:cs typeface="ＭＳ Ｐゴシック"/>
              </a:rPr>
              <a:t>12 percent to 53 percent in the medically ill; and</a:t>
            </a:r>
          </a:p>
          <a:p>
            <a:r>
              <a:rPr lang="en-US" sz="1200" kern="1200" dirty="0" smtClean="0">
                <a:solidFill>
                  <a:schemeClr val="tx1"/>
                </a:solidFill>
                <a:latin typeface="Calibri" pitchFamily="34" charset="0"/>
                <a:ea typeface="ＭＳ Ｐゴシック" pitchFamily="1" charset="-128"/>
                <a:cs typeface="ＭＳ Ｐゴシック"/>
              </a:rPr>
              <a:t>5 percent to 95 percent in disaster survivors</a:t>
            </a:r>
            <a:r>
              <a:rPr lang="en-US" sz="1200" kern="1200" baseline="0" dirty="0" smtClean="0">
                <a:solidFill>
                  <a:schemeClr val="tx1"/>
                </a:solidFill>
                <a:latin typeface="Calibri" pitchFamily="34" charset="0"/>
                <a:ea typeface="ＭＳ Ｐゴシック" pitchFamily="1" charset="-128"/>
                <a:cs typeface="ＭＳ Ｐゴシック"/>
              </a:rPr>
              <a:t> </a:t>
            </a:r>
            <a:r>
              <a:rPr lang="en-US" sz="1200" kern="1200" dirty="0" smtClean="0">
                <a:solidFill>
                  <a:schemeClr val="tx1"/>
                </a:solidFill>
                <a:latin typeface="Calibri" pitchFamily="34" charset="0"/>
                <a:ea typeface="ＭＳ Ｐゴシック" pitchFamily="1" charset="-128"/>
                <a:cs typeface="ＭＳ Ｐゴシック"/>
              </a:rPr>
              <a:t>(</a:t>
            </a:r>
            <a:r>
              <a:rPr lang="en-US" sz="1200" kern="1200" dirty="0" err="1" smtClean="0">
                <a:solidFill>
                  <a:schemeClr val="tx1"/>
                </a:solidFill>
                <a:latin typeface="Calibri" pitchFamily="34" charset="0"/>
                <a:ea typeface="ＭＳ Ｐゴシック" pitchFamily="1" charset="-128"/>
                <a:cs typeface="ＭＳ Ｐゴシック"/>
              </a:rPr>
              <a:t>Gabbay</a:t>
            </a:r>
            <a:r>
              <a:rPr lang="en-US" sz="1200" kern="1200" dirty="0" smtClean="0">
                <a:solidFill>
                  <a:schemeClr val="tx1"/>
                </a:solidFill>
                <a:latin typeface="Calibri" pitchFamily="34" charset="0"/>
                <a:ea typeface="ＭＳ Ｐゴシック" pitchFamily="1" charset="-128"/>
                <a:cs typeface="ＭＳ Ｐゴシック"/>
              </a:rPr>
              <a:t> et al., 2004).</a:t>
            </a:r>
          </a:p>
          <a:p>
            <a:endParaRPr lang="en-US" sz="1200" kern="1200" dirty="0" smtClean="0">
              <a:solidFill>
                <a:schemeClr val="tx1"/>
              </a:solidFill>
              <a:latin typeface="Calibri" pitchFamily="34" charset="0"/>
              <a:ea typeface="ＭＳ Ｐゴシック" pitchFamily="1" charset="-128"/>
              <a:cs typeface="ＭＳ Ｐゴシック"/>
            </a:endParaRPr>
          </a:p>
          <a:p>
            <a:endParaRPr lang="en-US" sz="1200" kern="1200" dirty="0" smtClean="0">
              <a:solidFill>
                <a:schemeClr val="tx1"/>
              </a:solidFill>
              <a:latin typeface="Calibri" pitchFamily="34" charset="0"/>
              <a:ea typeface="ＭＳ Ｐゴシック" pitchFamily="1" charset="-128"/>
              <a:cs typeface="ＭＳ Ｐゴシック"/>
            </a:endParaRPr>
          </a:p>
          <a:p>
            <a:r>
              <a:rPr lang="en-US" sz="1200" kern="1200" dirty="0" smtClean="0">
                <a:solidFill>
                  <a:schemeClr val="tx1"/>
                </a:solidFill>
                <a:latin typeface="Calibri" pitchFamily="34" charset="0"/>
                <a:ea typeface="ＭＳ Ｐゴシック" pitchFamily="1" charset="-128"/>
                <a:cs typeface="ＭＳ Ｐゴシック"/>
              </a:rPr>
              <a:t>Resources:</a:t>
            </a:r>
          </a:p>
          <a:p>
            <a:r>
              <a:rPr lang="en-US" sz="1200" kern="1200" dirty="0" smtClean="0">
                <a:solidFill>
                  <a:schemeClr val="tx1"/>
                </a:solidFill>
                <a:latin typeface="Calibri" pitchFamily="34" charset="0"/>
                <a:ea typeface="ＭＳ Ｐゴシック" pitchFamily="1" charset="-128"/>
                <a:cs typeface="ＭＳ Ｐゴシック"/>
              </a:rPr>
              <a:t>(</a:t>
            </a:r>
            <a:r>
              <a:rPr lang="en-US" sz="1200" kern="1200" dirty="0" err="1" smtClean="0">
                <a:solidFill>
                  <a:schemeClr val="tx1"/>
                </a:solidFill>
                <a:latin typeface="Calibri" pitchFamily="34" charset="0"/>
                <a:ea typeface="ＭＳ Ｐゴシック" pitchFamily="1" charset="-128"/>
                <a:cs typeface="ＭＳ Ｐゴシック"/>
              </a:rPr>
              <a:t>Gabbay</a:t>
            </a:r>
            <a:r>
              <a:rPr lang="en-US" sz="1200" kern="1200" dirty="0" smtClean="0">
                <a:solidFill>
                  <a:schemeClr val="tx1"/>
                </a:solidFill>
                <a:latin typeface="Calibri" pitchFamily="34" charset="0"/>
                <a:ea typeface="ＭＳ Ｐゴシック" pitchFamily="1" charset="-128"/>
                <a:cs typeface="ＭＳ Ｐゴシック"/>
              </a:rPr>
              <a:t>, V., </a:t>
            </a:r>
            <a:r>
              <a:rPr lang="en-US" sz="1200" kern="1200" dirty="0" err="1" smtClean="0">
                <a:solidFill>
                  <a:schemeClr val="tx1"/>
                </a:solidFill>
                <a:latin typeface="Calibri" pitchFamily="34" charset="0"/>
                <a:ea typeface="ＭＳ Ｐゴシック" pitchFamily="1" charset="-128"/>
                <a:cs typeface="ＭＳ Ｐゴシック"/>
              </a:rPr>
              <a:t>Oatis</a:t>
            </a:r>
            <a:r>
              <a:rPr lang="en-US" sz="1200" kern="1200" dirty="0" smtClean="0">
                <a:solidFill>
                  <a:schemeClr val="tx1"/>
                </a:solidFill>
                <a:latin typeface="Calibri" pitchFamily="34" charset="0"/>
                <a:ea typeface="ＭＳ Ｐゴシック" pitchFamily="1" charset="-128"/>
                <a:cs typeface="ＭＳ Ｐゴシック"/>
              </a:rPr>
              <a:t>, M.D,, Silva, R.R. &amp; Hirsch, G. (2004). Epidemiological aspects of PTSD in children and adolescents. In Raul R. Silva (Ed.), </a:t>
            </a:r>
            <a:r>
              <a:rPr lang="en-US" sz="1200" i="1" kern="1200" dirty="0" smtClean="0">
                <a:solidFill>
                  <a:schemeClr val="tx1"/>
                </a:solidFill>
                <a:latin typeface="Calibri" pitchFamily="34" charset="0"/>
                <a:ea typeface="ＭＳ Ｐゴシック" pitchFamily="1" charset="-128"/>
                <a:cs typeface="ＭＳ Ｐゴシック"/>
              </a:rPr>
              <a:t>Posttraumatic stress disorder in children and adolescents: Handbook.</a:t>
            </a:r>
            <a:r>
              <a:rPr lang="en-US" sz="1200" i="0" kern="1200" dirty="0" smtClean="0">
                <a:solidFill>
                  <a:schemeClr val="tx1"/>
                </a:solidFill>
                <a:latin typeface="Calibri" pitchFamily="34" charset="0"/>
                <a:ea typeface="ＭＳ Ｐゴシック" pitchFamily="1" charset="-128"/>
                <a:cs typeface="ＭＳ Ｐゴシック"/>
              </a:rPr>
              <a:t> (1-17). New York: Norton.)</a:t>
            </a:r>
          </a:p>
          <a:p>
            <a:r>
              <a:rPr lang="en-US" sz="1200" kern="1200" dirty="0" err="1" smtClean="0">
                <a:solidFill>
                  <a:schemeClr val="tx1"/>
                </a:solidFill>
                <a:latin typeface="Calibri" pitchFamily="34" charset="0"/>
                <a:ea typeface="ＭＳ Ｐゴシック" pitchFamily="1" charset="-128"/>
                <a:cs typeface="ＭＳ Ｐゴシック"/>
              </a:rPr>
              <a:t>Merikangas</a:t>
            </a:r>
            <a:r>
              <a:rPr lang="en-US" sz="1200" kern="1200" dirty="0" smtClean="0">
                <a:solidFill>
                  <a:schemeClr val="tx1"/>
                </a:solidFill>
                <a:latin typeface="Calibri" pitchFamily="34" charset="0"/>
                <a:ea typeface="ＭＳ Ｐゴシック" pitchFamily="1" charset="-128"/>
                <a:cs typeface="ＭＳ Ｐゴシック"/>
              </a:rPr>
              <a:t>, K. et al. (2010). Lifetime prevalence of mental disorders in the U.S. Adolescent Comorbidity Survey Replication-Adolescent Sample. </a:t>
            </a:r>
            <a:r>
              <a:rPr lang="en-US" sz="1200" i="1" kern="1200" dirty="0" smtClean="0">
                <a:solidFill>
                  <a:schemeClr val="tx1"/>
                </a:solidFill>
                <a:latin typeface="Calibri" pitchFamily="34" charset="0"/>
                <a:ea typeface="ＭＳ Ｐゴシック" pitchFamily="1" charset="-128"/>
                <a:cs typeface="ＭＳ Ｐゴシック"/>
              </a:rPr>
              <a:t>Journal of the American Academy of Child and Adolescent Psychiatry, 49</a:t>
            </a:r>
            <a:r>
              <a:rPr lang="en-US" sz="1200" i="0" kern="1200" dirty="0" smtClean="0">
                <a:solidFill>
                  <a:schemeClr val="tx1"/>
                </a:solidFill>
                <a:latin typeface="Calibri" pitchFamily="34" charset="0"/>
                <a:ea typeface="ＭＳ Ｐゴシック" pitchFamily="1" charset="-128"/>
                <a:cs typeface="ＭＳ Ｐゴシック"/>
              </a:rPr>
              <a:t>, 980-988</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err="1" smtClean="0">
                <a:solidFill>
                  <a:schemeClr val="tx1"/>
                </a:solidFill>
                <a:latin typeface="Calibri" pitchFamily="34" charset="0"/>
                <a:ea typeface="ＭＳ Ｐゴシック" pitchFamily="1" charset="-128"/>
                <a:cs typeface="ＭＳ Ｐゴシック"/>
              </a:rPr>
              <a:t>Giaconia</a:t>
            </a:r>
            <a:r>
              <a:rPr lang="en-US" sz="1200" kern="1200" dirty="0" smtClean="0">
                <a:solidFill>
                  <a:schemeClr val="tx1"/>
                </a:solidFill>
                <a:latin typeface="Calibri" pitchFamily="34" charset="0"/>
                <a:ea typeface="ＭＳ Ｐゴシック" pitchFamily="1" charset="-128"/>
                <a:cs typeface="ＭＳ Ｐゴシック"/>
              </a:rPr>
              <a:t>, R., </a:t>
            </a:r>
            <a:r>
              <a:rPr lang="en-US" sz="1200" kern="1200" dirty="0" err="1" smtClean="0">
                <a:solidFill>
                  <a:schemeClr val="tx1"/>
                </a:solidFill>
                <a:latin typeface="Calibri" pitchFamily="34" charset="0"/>
                <a:ea typeface="ＭＳ Ｐゴシック" pitchFamily="1" charset="-128"/>
                <a:cs typeface="ＭＳ Ｐゴシック"/>
              </a:rPr>
              <a:t>Reinherz</a:t>
            </a:r>
            <a:r>
              <a:rPr lang="en-US" sz="1200" kern="1200" dirty="0" smtClean="0">
                <a:solidFill>
                  <a:schemeClr val="tx1"/>
                </a:solidFill>
                <a:latin typeface="Calibri" pitchFamily="34" charset="0"/>
                <a:ea typeface="ＭＳ Ｐゴシック" pitchFamily="1" charset="-128"/>
                <a:cs typeface="ＭＳ Ｐゴシック"/>
              </a:rPr>
              <a:t>, H., Silverman, A., Bilge, P., Frost, A. &amp; Cohen, E. (1995) Traumas and posttraumatic stress disorder in a community population of older adolescents. Journal of the American Academy of Child and Adolescent Psychiatry. 34: 1369-1380).</a:t>
            </a:r>
          </a:p>
          <a:p>
            <a:endParaRPr lang="en-US" sz="1200" i="0" kern="1200" dirty="0" smtClean="0">
              <a:solidFill>
                <a:schemeClr val="tx1"/>
              </a:solidFill>
              <a:latin typeface="Calibri" pitchFamily="34" charset="0"/>
              <a:ea typeface="ＭＳ Ｐゴシック" pitchFamily="1" charset="-128"/>
              <a:cs typeface="ＭＳ Ｐゴシック"/>
            </a:endParaRPr>
          </a:p>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1" name="Rectangle 2"/>
          <p:cNvSpPr>
            <a:spLocks noGrp="1" noRot="1" noChangeAspect="1" noChangeArrowheads="1" noTextEdit="1"/>
          </p:cNvSpPr>
          <p:nvPr>
            <p:ph type="sldImg"/>
          </p:nvPr>
        </p:nvSpPr>
        <p:spPr>
          <a:xfrm>
            <a:off x="1181100" y="696913"/>
            <a:ext cx="4648200" cy="3486150"/>
          </a:xfrm>
          <a:ln/>
        </p:spPr>
      </p:sp>
      <p:sp>
        <p:nvSpPr>
          <p:cNvPr id="491522" name="Rectangle 3"/>
          <p:cNvSpPr>
            <a:spLocks noGrp="1" noChangeArrowheads="1"/>
          </p:cNvSpPr>
          <p:nvPr>
            <p:ph type="body" idx="1"/>
          </p:nvPr>
        </p:nvSpPr>
        <p:spPr>
          <a:xfrm>
            <a:off x="701675" y="4416425"/>
            <a:ext cx="5607050" cy="4183063"/>
          </a:xfrm>
          <a:noFill/>
          <a:ln/>
        </p:spPr>
        <p:txBody>
          <a:bodyPr/>
          <a:lstStyle/>
          <a:p>
            <a:pPr marL="0" marR="0" indent="0" algn="l" defTabSz="457200" rtl="0" eaLnBrk="1" fontAlgn="base" latinLnBrk="0" hangingPunct="1">
              <a:lnSpc>
                <a:spcPct val="100000"/>
              </a:lnSpc>
              <a:spcBef>
                <a:spcPct val="30000"/>
              </a:spcBef>
              <a:spcAft>
                <a:spcPct val="0"/>
              </a:spcAft>
              <a:buClrTx/>
              <a:buSzTx/>
              <a:buFont typeface="Arial"/>
              <a:buNone/>
              <a:tabLst/>
              <a:defRPr/>
            </a:pPr>
            <a:r>
              <a:rPr lang="en-US" i="0" baseline="0" dirty="0" smtClean="0">
                <a:ea typeface="ＭＳ Ｐゴシック"/>
              </a:rPr>
              <a:t>So why are some children resilient in the face of trauma, while others struggle with more significant challenges like PTSD? The answer is complicated. </a:t>
            </a:r>
            <a:r>
              <a:rPr lang="en-US" baseline="0" dirty="0" smtClean="0">
                <a:ea typeface="ＭＳ Ｐゴシック"/>
              </a:rPr>
              <a:t>Resilience </a:t>
            </a:r>
            <a:r>
              <a:rPr lang="en-US" b="0" baseline="0" dirty="0" smtClean="0">
                <a:ea typeface="ＭＳ Ｐゴシック"/>
              </a:rPr>
              <a:t>is</a:t>
            </a:r>
            <a:r>
              <a:rPr lang="en-US" baseline="0" dirty="0" smtClean="0">
                <a:ea typeface="ＭＳ Ｐゴシック"/>
              </a:rPr>
              <a:t> an ongoing process of gathering resources that will help a child positively adapt to life experiences. How well a child is able to cope and positively adjust to stressful events is influenced by a combination of “risk” and “protective” factors and the complex interaction between these factors as children move through different stages of development. We can think of these factors as caravans – or clusters of experiences - that accompany children as they move through life. New groups of risk and protective factors will emerge and interact with each other at different stages of development. For example younger children have fewer internal resources to cope with stress, while adolescents have greater ability to self-regulate; however, older children pick up new stressors such as peer pressure, exposure to violence, and family strain that may increase their health risks. Resilience in children is influenced by interactions between a number of systems such as individual biology, family relationships, cultural belief systems and community-level experiences. </a:t>
            </a:r>
          </a:p>
          <a:p>
            <a:pPr marL="0" marR="0" indent="0" algn="l" defTabSz="457200" rtl="0" eaLnBrk="1" fontAlgn="base" latinLnBrk="0" hangingPunct="1">
              <a:lnSpc>
                <a:spcPct val="100000"/>
              </a:lnSpc>
              <a:spcBef>
                <a:spcPct val="30000"/>
              </a:spcBef>
              <a:spcAft>
                <a:spcPct val="0"/>
              </a:spcAft>
              <a:buClrTx/>
              <a:buSzTx/>
              <a:buFont typeface="Arial"/>
              <a:buNone/>
              <a:tabLst/>
              <a:defRPr/>
            </a:pPr>
            <a:endParaRPr lang="en-US" baseline="0" dirty="0" smtClean="0">
              <a:ea typeface="ＭＳ Ｐゴシック"/>
            </a:endParaRPr>
          </a:p>
          <a:p>
            <a:pPr marL="0" marR="0" indent="0" algn="l" defTabSz="457200" rtl="0" eaLnBrk="1" fontAlgn="base" latinLnBrk="0" hangingPunct="1">
              <a:lnSpc>
                <a:spcPct val="100000"/>
              </a:lnSpc>
              <a:spcBef>
                <a:spcPct val="30000"/>
              </a:spcBef>
              <a:spcAft>
                <a:spcPct val="0"/>
              </a:spcAft>
              <a:buClrTx/>
              <a:buSzTx/>
              <a:buFont typeface="Arial"/>
              <a:buNone/>
              <a:tabLst/>
              <a:defRPr/>
            </a:pPr>
            <a:r>
              <a:rPr lang="en-US" baseline="0" dirty="0" smtClean="0">
                <a:ea typeface="ＭＳ Ｐゴシック"/>
              </a:rPr>
              <a:t>Resources: </a:t>
            </a:r>
            <a:r>
              <a:rPr lang="en-US" baseline="0" dirty="0" err="1" smtClean="0">
                <a:ea typeface="ＭＳ Ｐゴシック"/>
              </a:rPr>
              <a:t>Masten</a:t>
            </a:r>
            <a:r>
              <a:rPr lang="en-US" baseline="0" dirty="0" smtClean="0">
                <a:ea typeface="ＭＳ Ｐゴシック"/>
              </a:rPr>
              <a:t>, 2014; </a:t>
            </a:r>
            <a:r>
              <a:rPr lang="en-US" sz="1200" baseline="0" dirty="0" err="1" smtClean="0">
                <a:solidFill>
                  <a:schemeClr val="bg1"/>
                </a:solidFill>
                <a:latin typeface="Calibri" pitchFamily="34" charset="0"/>
              </a:rPr>
              <a:t>Brom</a:t>
            </a:r>
            <a:r>
              <a:rPr lang="en-US" sz="1200" baseline="0" dirty="0" smtClean="0">
                <a:solidFill>
                  <a:schemeClr val="bg1"/>
                </a:solidFill>
                <a:latin typeface="Calibri" pitchFamily="34" charset="0"/>
              </a:rPr>
              <a:t>, Pat-</a:t>
            </a:r>
            <a:r>
              <a:rPr lang="en-US" sz="1200" baseline="0" dirty="0" err="1" smtClean="0">
                <a:solidFill>
                  <a:schemeClr val="bg1"/>
                </a:solidFill>
                <a:latin typeface="Calibri" pitchFamily="34" charset="0"/>
              </a:rPr>
              <a:t>Horenczyk</a:t>
            </a:r>
            <a:r>
              <a:rPr lang="en-US" sz="1200" baseline="0" dirty="0" smtClean="0">
                <a:solidFill>
                  <a:schemeClr val="bg1"/>
                </a:solidFill>
                <a:latin typeface="Calibri" pitchFamily="34" charset="0"/>
              </a:rPr>
              <a:t>, Ford (2009). </a:t>
            </a:r>
            <a:r>
              <a:rPr lang="en-US" sz="1200" baseline="0" smtClean="0">
                <a:solidFill>
                  <a:schemeClr val="bg1"/>
                </a:solidFill>
                <a:latin typeface="Calibri" pitchFamily="34" charset="0"/>
              </a:rPr>
              <a:t>Treating Traumatized Children: Risk, Resilience, Recovery.</a:t>
            </a:r>
          </a:p>
          <a:p>
            <a:pPr marL="0" marR="0" indent="0" algn="l" defTabSz="457200" rtl="0" eaLnBrk="1" fontAlgn="base" latinLnBrk="0" hangingPunct="1">
              <a:lnSpc>
                <a:spcPct val="100000"/>
              </a:lnSpc>
              <a:spcBef>
                <a:spcPct val="30000"/>
              </a:spcBef>
              <a:spcAft>
                <a:spcPct val="0"/>
              </a:spcAft>
              <a:buClrTx/>
              <a:buSzTx/>
              <a:buFont typeface="Arial"/>
              <a:buNone/>
              <a:tabLst/>
              <a:defRPr/>
            </a:pPr>
            <a:endParaRPr lang="en-US" baseline="0" dirty="0" smtClean="0">
              <a:ea typeface="ＭＳ Ｐゴシック"/>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1" name="Rectangle 2"/>
          <p:cNvSpPr>
            <a:spLocks noGrp="1" noRot="1" noChangeAspect="1" noChangeArrowheads="1" noTextEdit="1"/>
          </p:cNvSpPr>
          <p:nvPr>
            <p:ph type="sldImg"/>
          </p:nvPr>
        </p:nvSpPr>
        <p:spPr>
          <a:xfrm>
            <a:off x="1181100" y="696913"/>
            <a:ext cx="4648200" cy="3486150"/>
          </a:xfrm>
          <a:ln/>
        </p:spPr>
      </p:sp>
      <p:sp>
        <p:nvSpPr>
          <p:cNvPr id="491522" name="Rectangle 3"/>
          <p:cNvSpPr>
            <a:spLocks noGrp="1" noChangeArrowheads="1"/>
          </p:cNvSpPr>
          <p:nvPr>
            <p:ph type="body" idx="1"/>
          </p:nvPr>
        </p:nvSpPr>
        <p:spPr>
          <a:xfrm>
            <a:off x="701675" y="4416425"/>
            <a:ext cx="5607050" cy="4183063"/>
          </a:xfrm>
          <a:noFill/>
          <a:ln/>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r>
              <a:rPr lang="en-US" i="1" dirty="0" smtClean="0">
                <a:latin typeface="Arial" charset="0"/>
                <a:ea typeface="ＭＳ Ｐゴシック"/>
                <a:cs typeface="ＭＳ Ｐゴシック"/>
              </a:rPr>
              <a:t>[Slide</a:t>
            </a:r>
            <a:r>
              <a:rPr lang="en-US" i="1" baseline="0" dirty="0" smtClean="0">
                <a:latin typeface="Arial" charset="0"/>
                <a:ea typeface="ＭＳ Ｐゴシック"/>
                <a:cs typeface="ＭＳ Ｐゴシック"/>
              </a:rPr>
              <a:t> will be interactive – will walk people through each concept individually.]</a:t>
            </a:r>
            <a:endParaRPr lang="en-US" i="1" dirty="0" smtClean="0">
              <a:latin typeface="Arial" charset="0"/>
              <a:ea typeface="ＭＳ Ｐゴシック"/>
              <a:cs typeface="ＭＳ Ｐゴシック"/>
            </a:endParaRPr>
          </a:p>
          <a:p>
            <a:pPr marL="0" marR="0" indent="0" algn="l" defTabSz="457200" rtl="0" eaLnBrk="1" fontAlgn="base" latinLnBrk="0" hangingPunct="1">
              <a:lnSpc>
                <a:spcPct val="100000"/>
              </a:lnSpc>
              <a:spcBef>
                <a:spcPct val="30000"/>
              </a:spcBef>
              <a:spcAft>
                <a:spcPct val="0"/>
              </a:spcAft>
              <a:buClrTx/>
              <a:buSzTx/>
              <a:buFontTx/>
              <a:buNone/>
              <a:tabLst/>
              <a:defRPr/>
            </a:pPr>
            <a:endParaRPr lang="en-US" dirty="0" smtClean="0">
              <a:ea typeface="ＭＳ Ｐゴシック"/>
            </a:endParaRPr>
          </a:p>
          <a:p>
            <a:pPr marL="0" marR="0" indent="0" algn="l" defTabSz="457200" rtl="0" eaLnBrk="1" fontAlgn="base" latinLnBrk="0" hangingPunct="1">
              <a:lnSpc>
                <a:spcPct val="100000"/>
              </a:lnSpc>
              <a:spcBef>
                <a:spcPct val="30000"/>
              </a:spcBef>
              <a:spcAft>
                <a:spcPct val="0"/>
              </a:spcAft>
              <a:buClrTx/>
              <a:buSzTx/>
              <a:buFontTx/>
              <a:buNone/>
              <a:tabLst/>
              <a:defRPr/>
            </a:pPr>
            <a:endParaRPr lang="en-US" dirty="0" smtClean="0">
              <a:ea typeface="ＭＳ Ｐゴシック"/>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dirty="0" smtClean="0">
                <a:ea typeface="ＭＳ Ｐゴシック"/>
              </a:rPr>
              <a:t>There are a number of environmental and contextual</a:t>
            </a:r>
            <a:r>
              <a:rPr lang="en-US" baseline="0" dirty="0" smtClean="0">
                <a:ea typeface="ＭＳ Ｐゴシック"/>
              </a:rPr>
              <a:t> factors that influence a child’s response to a traumatic event.</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baseline="0" dirty="0" smtClean="0">
              <a:ea typeface="ＭＳ Ｐゴシック"/>
            </a:endParaRPr>
          </a:p>
          <a:p>
            <a:pPr marL="171450" marR="0" indent="-171450" algn="l" defTabSz="457200" rtl="0" eaLnBrk="1" fontAlgn="base" latinLnBrk="0" hangingPunct="1">
              <a:lnSpc>
                <a:spcPct val="100000"/>
              </a:lnSpc>
              <a:spcBef>
                <a:spcPct val="30000"/>
              </a:spcBef>
              <a:spcAft>
                <a:spcPct val="0"/>
              </a:spcAft>
              <a:buClrTx/>
              <a:buSzTx/>
              <a:buFont typeface="Arial"/>
              <a:buChar char="•"/>
              <a:tabLst/>
              <a:defRPr/>
            </a:pPr>
            <a:r>
              <a:rPr lang="en-US" baseline="0" dirty="0" smtClean="0">
                <a:ea typeface="ＭＳ Ｐゴシック"/>
              </a:rPr>
              <a:t>The nature of the event itself can influence a child’s response. Experiences such as mass violence, human-made</a:t>
            </a:r>
            <a:r>
              <a:rPr lang="en-US" b="1" baseline="0" dirty="0" smtClean="0">
                <a:ea typeface="ＭＳ Ｐゴシック"/>
              </a:rPr>
              <a:t> </a:t>
            </a:r>
            <a:r>
              <a:rPr lang="en-US" b="0" baseline="0" dirty="0" smtClean="0">
                <a:ea typeface="ＭＳ Ｐゴシック"/>
              </a:rPr>
              <a:t>trauma such as war or terrorist attacks, </a:t>
            </a:r>
            <a:r>
              <a:rPr lang="en-US" baseline="0" dirty="0" smtClean="0">
                <a:ea typeface="ＭＳ Ｐゴシック"/>
              </a:rPr>
              <a:t>and interpersonal trauma seem to have a greater negative impact. </a:t>
            </a:r>
          </a:p>
          <a:p>
            <a:pPr marL="171450" marR="0" indent="-171450" algn="l" defTabSz="457200" rtl="0" eaLnBrk="1" fontAlgn="base" latinLnBrk="0" hangingPunct="1">
              <a:lnSpc>
                <a:spcPct val="100000"/>
              </a:lnSpc>
              <a:spcBef>
                <a:spcPct val="30000"/>
              </a:spcBef>
              <a:spcAft>
                <a:spcPct val="0"/>
              </a:spcAft>
              <a:buClrTx/>
              <a:buSzTx/>
              <a:buFont typeface="Arial"/>
              <a:buChar char="•"/>
              <a:tabLst/>
              <a:defRPr/>
            </a:pPr>
            <a:r>
              <a:rPr lang="en-US" baseline="0" dirty="0" smtClean="0">
                <a:ea typeface="ＭＳ Ｐゴシック"/>
              </a:rPr>
              <a:t>A child’s proximity to the traumatic event also plays a role. Closer and more direct exposure is associated with more intense post-trauma responses.</a:t>
            </a:r>
          </a:p>
          <a:p>
            <a:pPr marL="171450" marR="0" indent="-171450" algn="l" defTabSz="457200" rtl="0" eaLnBrk="1" fontAlgn="base" latinLnBrk="0" hangingPunct="1">
              <a:lnSpc>
                <a:spcPct val="100000"/>
              </a:lnSpc>
              <a:spcBef>
                <a:spcPct val="30000"/>
              </a:spcBef>
              <a:spcAft>
                <a:spcPct val="0"/>
              </a:spcAft>
              <a:buClrTx/>
              <a:buSzTx/>
              <a:buFont typeface="Arial"/>
              <a:buChar char="•"/>
              <a:tabLst/>
              <a:defRPr/>
            </a:pPr>
            <a:r>
              <a:rPr lang="en-US" baseline="0" dirty="0" smtClean="0">
                <a:ea typeface="ＭＳ Ｐゴシック"/>
              </a:rPr>
              <a:t>Culture and ethnicity can be a risk or protective factor depending on how a group </a:t>
            </a:r>
            <a:r>
              <a:rPr lang="en-US" b="0" baseline="0" dirty="0" smtClean="0">
                <a:ea typeface="ＭＳ Ｐゴシック"/>
              </a:rPr>
              <a:t>interprets a</a:t>
            </a:r>
            <a:r>
              <a:rPr lang="en-US" baseline="0" dirty="0" smtClean="0">
                <a:ea typeface="ＭＳ Ｐゴシック"/>
              </a:rPr>
              <a:t>nd responds to traumatic experiences such as sexual or physical abuse or violence and what cultural values and processes are available to support healing. </a:t>
            </a:r>
          </a:p>
          <a:p>
            <a:pPr marL="171450" marR="0" indent="-171450" algn="l" defTabSz="457200" rtl="0" eaLnBrk="1" fontAlgn="base" latinLnBrk="0" hangingPunct="1">
              <a:lnSpc>
                <a:spcPct val="100000"/>
              </a:lnSpc>
              <a:spcBef>
                <a:spcPct val="30000"/>
              </a:spcBef>
              <a:spcAft>
                <a:spcPct val="0"/>
              </a:spcAft>
              <a:buClrTx/>
              <a:buSzTx/>
              <a:buFont typeface="Arial"/>
              <a:buChar char="•"/>
              <a:tabLst/>
              <a:defRPr/>
            </a:pPr>
            <a:r>
              <a:rPr lang="en-US" baseline="0" dirty="0" smtClean="0">
                <a:ea typeface="ＭＳ Ｐゴシック"/>
              </a:rPr>
              <a:t>Presence of social support after a traumatic experience is important, and potentially one of the strongest protective factors. More research in the area of social support for children and adolescents is needed, but schools hold a prominent place this support network. Extent of resources and social networks at the community-level is important to consider.</a:t>
            </a:r>
          </a:p>
          <a:p>
            <a:pPr marL="171450" marR="0" indent="-171450" algn="l" defTabSz="457200" rtl="0" eaLnBrk="1" fontAlgn="base" latinLnBrk="0" hangingPunct="1">
              <a:lnSpc>
                <a:spcPct val="100000"/>
              </a:lnSpc>
              <a:spcBef>
                <a:spcPct val="30000"/>
              </a:spcBef>
              <a:spcAft>
                <a:spcPct val="0"/>
              </a:spcAft>
              <a:buClrTx/>
              <a:buSzTx/>
              <a:buFont typeface="Arial"/>
              <a:buChar char="•"/>
              <a:tabLst/>
              <a:defRPr/>
            </a:pPr>
            <a:r>
              <a:rPr lang="en-US" baseline="0" dirty="0" smtClean="0">
                <a:ea typeface="ＭＳ Ｐゴシック"/>
              </a:rPr>
              <a:t>Parent-child relationships, parental mental health and parental history of trauma have a significant influence on a child’s response to adversity. A strong relationship with a caring, positive adult is the most important protective factor for children. Secure attachment to an adult provides a critical buffer in the face of stress. Caregivers help a child feel secure and this presence helps to calm and regulate a child’s stress response system. When for whatever reason, caregivers are not available to soothe and protect, the results can be devastating. Not surprisingly, high rates of parental PTSD are related to higher rates of child PTSD. When children are exposed to their parents’ trauma stories and post-trauma responses, they begin to show similar behaviors.</a:t>
            </a:r>
          </a:p>
          <a:p>
            <a:pPr marL="171450" marR="0" indent="-171450" algn="l" defTabSz="457200" rtl="0" eaLnBrk="1" fontAlgn="base" latinLnBrk="0" hangingPunct="1">
              <a:lnSpc>
                <a:spcPct val="100000"/>
              </a:lnSpc>
              <a:spcBef>
                <a:spcPct val="30000"/>
              </a:spcBef>
              <a:spcAft>
                <a:spcPct val="0"/>
              </a:spcAft>
              <a:buClrTx/>
              <a:buSzTx/>
              <a:buFont typeface="Arial"/>
              <a:buChar char="•"/>
              <a:tabLst/>
              <a:defRPr/>
            </a:pPr>
            <a:endParaRPr lang="en-US" baseline="0" dirty="0" smtClean="0">
              <a:ea typeface="ＭＳ Ｐゴシック"/>
            </a:endParaRPr>
          </a:p>
          <a:p>
            <a:pPr marL="0" marR="0" indent="0" algn="l" defTabSz="457200" rtl="0" eaLnBrk="1" fontAlgn="base" latinLnBrk="0" hangingPunct="1">
              <a:lnSpc>
                <a:spcPct val="100000"/>
              </a:lnSpc>
              <a:spcBef>
                <a:spcPct val="30000"/>
              </a:spcBef>
              <a:spcAft>
                <a:spcPct val="0"/>
              </a:spcAft>
              <a:buClrTx/>
              <a:buSzTx/>
              <a:buFont typeface="Arial"/>
              <a:buNone/>
              <a:tabLst/>
              <a:defRPr/>
            </a:pPr>
            <a:endParaRPr lang="en-US" baseline="0" dirty="0" smtClean="0">
              <a:ea typeface="ＭＳ Ｐゴシック"/>
            </a:endParaRPr>
          </a:p>
          <a:p>
            <a:pPr marL="0" marR="0" indent="0" algn="l" defTabSz="457200" rtl="0" eaLnBrk="1" fontAlgn="base" latinLnBrk="0" hangingPunct="1">
              <a:lnSpc>
                <a:spcPct val="100000"/>
              </a:lnSpc>
              <a:spcBef>
                <a:spcPct val="30000"/>
              </a:spcBef>
              <a:spcAft>
                <a:spcPct val="0"/>
              </a:spcAft>
              <a:buClrTx/>
              <a:buSzTx/>
              <a:buFont typeface="Arial"/>
              <a:buNone/>
              <a:tabLst/>
              <a:defRPr/>
            </a:pPr>
            <a:endParaRPr lang="en-US" baseline="0" dirty="0" smtClean="0">
              <a:ea typeface="ＭＳ Ｐゴシック"/>
            </a:endParaRPr>
          </a:p>
          <a:p>
            <a:pPr marL="0" marR="0" indent="0" algn="l" defTabSz="457200" rtl="0" eaLnBrk="1" fontAlgn="base" latinLnBrk="0" hangingPunct="1">
              <a:lnSpc>
                <a:spcPct val="100000"/>
              </a:lnSpc>
              <a:spcBef>
                <a:spcPct val="30000"/>
              </a:spcBef>
              <a:spcAft>
                <a:spcPct val="0"/>
              </a:spcAft>
              <a:buClrTx/>
              <a:buSzTx/>
              <a:buFont typeface="Arial"/>
              <a:buNone/>
              <a:tabLst/>
              <a:defRPr/>
            </a:pPr>
            <a:r>
              <a:rPr lang="en-US" sz="1200" baseline="0" dirty="0" smtClean="0">
                <a:solidFill>
                  <a:schemeClr val="bg1"/>
                </a:solidFill>
                <a:latin typeface="Calibri" pitchFamily="34" charset="0"/>
              </a:rPr>
              <a:t>Resources: </a:t>
            </a:r>
            <a:r>
              <a:rPr lang="en-US" sz="1200" baseline="0" dirty="0" err="1" smtClean="0">
                <a:solidFill>
                  <a:schemeClr val="bg1"/>
                </a:solidFill>
                <a:latin typeface="Calibri" pitchFamily="34" charset="0"/>
              </a:rPr>
              <a:t>Brom</a:t>
            </a:r>
            <a:r>
              <a:rPr lang="en-US" sz="1200" baseline="0" dirty="0" smtClean="0">
                <a:solidFill>
                  <a:schemeClr val="bg1"/>
                </a:solidFill>
                <a:latin typeface="Calibri" pitchFamily="34" charset="0"/>
              </a:rPr>
              <a:t>, Pat-</a:t>
            </a:r>
            <a:r>
              <a:rPr lang="en-US" sz="1200" baseline="0" dirty="0" err="1" smtClean="0">
                <a:solidFill>
                  <a:schemeClr val="bg1"/>
                </a:solidFill>
                <a:latin typeface="Calibri" pitchFamily="34" charset="0"/>
              </a:rPr>
              <a:t>Horenczyk</a:t>
            </a:r>
            <a:r>
              <a:rPr lang="en-US" sz="1200" baseline="0" dirty="0" smtClean="0">
                <a:solidFill>
                  <a:schemeClr val="bg1"/>
                </a:solidFill>
                <a:latin typeface="Calibri" pitchFamily="34" charset="0"/>
              </a:rPr>
              <a:t>, Ford (2009). Treating Traumatized Children: Risk, Resilience, Recovery.</a:t>
            </a:r>
          </a:p>
          <a:p>
            <a:pPr marL="0" marR="0" indent="0" algn="l" defTabSz="457200" rtl="0" eaLnBrk="1" fontAlgn="base" latinLnBrk="0" hangingPunct="1">
              <a:lnSpc>
                <a:spcPct val="100000"/>
              </a:lnSpc>
              <a:spcBef>
                <a:spcPct val="30000"/>
              </a:spcBef>
              <a:spcAft>
                <a:spcPct val="0"/>
              </a:spcAft>
              <a:buClrTx/>
              <a:buSzTx/>
              <a:buFont typeface="Arial"/>
              <a:buNone/>
              <a:tabLst/>
              <a:defRPr/>
            </a:pPr>
            <a:endParaRPr lang="en-US" baseline="0" dirty="0" smtClean="0">
              <a:ea typeface="ＭＳ Ｐゴシック"/>
            </a:endParaRPr>
          </a:p>
          <a:p>
            <a:pPr eaLnBrk="1" hangingPunct="1">
              <a:spcBef>
                <a:spcPts val="625"/>
              </a:spcBef>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171450" marR="0" indent="-171450" algn="l" defTabSz="457200" rtl="0" eaLnBrk="1" fontAlgn="base" latinLnBrk="0" hangingPunct="1">
              <a:lnSpc>
                <a:spcPct val="100000"/>
              </a:lnSpc>
              <a:spcBef>
                <a:spcPct val="30000"/>
              </a:spcBef>
              <a:spcAft>
                <a:spcPct val="0"/>
              </a:spcAft>
              <a:buClrTx/>
              <a:buSzTx/>
              <a:buFont typeface="Arial"/>
              <a:buChar char="•"/>
              <a:tabLst/>
              <a:defRPr/>
            </a:pPr>
            <a:endParaRPr lang="en-US" baseline="0" dirty="0" smtClean="0">
              <a:ea typeface="ＭＳ Ｐゴシック"/>
            </a:endParaRPr>
          </a:p>
          <a:p>
            <a:pPr marL="0" marR="0" indent="0" algn="l" defTabSz="457200" rtl="0" eaLnBrk="1" fontAlgn="base" latinLnBrk="0" hangingPunct="1">
              <a:lnSpc>
                <a:spcPct val="100000"/>
              </a:lnSpc>
              <a:spcBef>
                <a:spcPct val="30000"/>
              </a:spcBef>
              <a:spcAft>
                <a:spcPct val="0"/>
              </a:spcAft>
              <a:buClrTx/>
              <a:buSzTx/>
              <a:buFontTx/>
              <a:buNone/>
              <a:tabLst/>
              <a:defRPr/>
            </a:pPr>
            <a:endParaRPr lang="en-US" baseline="0" dirty="0" smtClean="0">
              <a:ea typeface="ＭＳ Ｐゴシック"/>
            </a:endParaRPr>
          </a:p>
          <a:p>
            <a:pPr marL="0" marR="0" indent="0" algn="l" defTabSz="457200" rtl="0" eaLnBrk="1" fontAlgn="base" latinLnBrk="0" hangingPunct="1">
              <a:lnSpc>
                <a:spcPct val="100000"/>
              </a:lnSpc>
              <a:spcBef>
                <a:spcPct val="30000"/>
              </a:spcBef>
              <a:spcAft>
                <a:spcPct val="0"/>
              </a:spcAft>
              <a:buClrTx/>
              <a:buSzTx/>
              <a:buFontTx/>
              <a:buNone/>
              <a:tabLst/>
              <a:defRPr/>
            </a:pPr>
            <a:endParaRPr lang="en-US" dirty="0" smtClean="0">
              <a:ea typeface="ＭＳ Ｐゴシック"/>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1" name="Rectangle 2"/>
          <p:cNvSpPr>
            <a:spLocks noGrp="1" noRot="1" noChangeAspect="1" noChangeArrowheads="1" noTextEdit="1"/>
          </p:cNvSpPr>
          <p:nvPr>
            <p:ph type="sldImg"/>
          </p:nvPr>
        </p:nvSpPr>
        <p:spPr>
          <a:xfrm>
            <a:off x="1181100" y="696913"/>
            <a:ext cx="4648200" cy="3486150"/>
          </a:xfrm>
          <a:ln/>
        </p:spPr>
      </p:sp>
      <p:sp>
        <p:nvSpPr>
          <p:cNvPr id="491522" name="Rectangle 3"/>
          <p:cNvSpPr>
            <a:spLocks noGrp="1" noChangeArrowheads="1"/>
          </p:cNvSpPr>
          <p:nvPr>
            <p:ph type="body" idx="1"/>
          </p:nvPr>
        </p:nvSpPr>
        <p:spPr>
          <a:xfrm>
            <a:off x="701675" y="4416425"/>
            <a:ext cx="5607050" cy="4183063"/>
          </a:xfrm>
          <a:noFill/>
          <a:ln/>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r>
              <a:rPr lang="en-US" i="1" dirty="0" smtClean="0">
                <a:latin typeface="Arial" charset="0"/>
                <a:ea typeface="ＭＳ Ｐゴシック"/>
                <a:cs typeface="ＭＳ Ｐゴシック"/>
              </a:rPr>
              <a:t>[Slide</a:t>
            </a:r>
            <a:r>
              <a:rPr lang="en-US" i="1" baseline="0" dirty="0" smtClean="0">
                <a:latin typeface="Arial" charset="0"/>
                <a:ea typeface="ＭＳ Ｐゴシック"/>
                <a:cs typeface="ＭＳ Ｐゴシック"/>
              </a:rPr>
              <a:t> will be interactive – will walk people through each concept individually.]</a:t>
            </a:r>
            <a:endParaRPr lang="en-US" i="1" dirty="0" smtClean="0">
              <a:latin typeface="Arial" charset="0"/>
              <a:ea typeface="ＭＳ Ｐゴシック"/>
              <a:cs typeface="ＭＳ Ｐゴシック"/>
            </a:endParaRPr>
          </a:p>
          <a:p>
            <a:pPr marL="0" marR="0" indent="0" algn="l" defTabSz="457200" rtl="0" eaLnBrk="1" fontAlgn="base" latinLnBrk="0" hangingPunct="1">
              <a:lnSpc>
                <a:spcPct val="100000"/>
              </a:lnSpc>
              <a:spcBef>
                <a:spcPct val="30000"/>
              </a:spcBef>
              <a:spcAft>
                <a:spcPct val="0"/>
              </a:spcAft>
              <a:buClrTx/>
              <a:buSzTx/>
              <a:buFontTx/>
              <a:buNone/>
              <a:tabLst/>
              <a:defRPr/>
            </a:pPr>
            <a:endParaRPr lang="en-US" dirty="0" smtClean="0">
              <a:ea typeface="ＭＳ Ｐゴシック"/>
            </a:endParaRPr>
          </a:p>
          <a:p>
            <a:pPr marL="0" marR="0" indent="0" algn="l" defTabSz="457200" rtl="0" eaLnBrk="1" fontAlgn="base" latinLnBrk="0" hangingPunct="1">
              <a:lnSpc>
                <a:spcPct val="100000"/>
              </a:lnSpc>
              <a:spcBef>
                <a:spcPct val="30000"/>
              </a:spcBef>
              <a:spcAft>
                <a:spcPct val="0"/>
              </a:spcAft>
              <a:buClrTx/>
              <a:buSzTx/>
              <a:buFontTx/>
              <a:buNone/>
              <a:tabLst/>
              <a:defRPr/>
            </a:pPr>
            <a:endParaRPr lang="en-US" dirty="0" smtClean="0">
              <a:ea typeface="ＭＳ Ｐゴシック"/>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dirty="0" smtClean="0">
                <a:ea typeface="ＭＳ Ｐゴシック"/>
              </a:rPr>
              <a:t>Individual factors related to risk for more significant</a:t>
            </a:r>
            <a:r>
              <a:rPr lang="en-US" baseline="0" dirty="0" smtClean="0">
                <a:ea typeface="ＭＳ Ｐゴシック"/>
              </a:rPr>
              <a:t> distress after a traumatic event range from age and gender to how the brain and body are wired to respond to stress.</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baseline="0" dirty="0" smtClean="0">
              <a:ea typeface="ＭＳ Ｐゴシック"/>
            </a:endParaRPr>
          </a:p>
          <a:p>
            <a:pPr marL="171450" marR="0" indent="-171450" algn="l" defTabSz="457200" rtl="0" eaLnBrk="1" fontAlgn="base" latinLnBrk="0" hangingPunct="1">
              <a:lnSpc>
                <a:spcPct val="100000"/>
              </a:lnSpc>
              <a:spcBef>
                <a:spcPct val="30000"/>
              </a:spcBef>
              <a:spcAft>
                <a:spcPct val="0"/>
              </a:spcAft>
              <a:buClrTx/>
              <a:buSzTx/>
              <a:buFont typeface="Arial"/>
              <a:buChar char="•"/>
              <a:tabLst/>
              <a:defRPr/>
            </a:pPr>
            <a:r>
              <a:rPr lang="en-US" baseline="0" dirty="0" smtClean="0">
                <a:ea typeface="ＭＳ Ｐゴシック"/>
              </a:rPr>
              <a:t>History of previous exposure to trauma influences how a child responds to subsequent traumatic events. The more traumatic experiences a child has endured, the greater the risk for developing more significant distress, including PTSD.</a:t>
            </a:r>
          </a:p>
          <a:p>
            <a:pPr marL="171450" marR="0" indent="-171450" algn="l" defTabSz="457200" rtl="0" eaLnBrk="1" fontAlgn="base" latinLnBrk="0" hangingPunct="1">
              <a:lnSpc>
                <a:spcPct val="100000"/>
              </a:lnSpc>
              <a:spcBef>
                <a:spcPct val="30000"/>
              </a:spcBef>
              <a:spcAft>
                <a:spcPct val="0"/>
              </a:spcAft>
              <a:buClrTx/>
              <a:buSzTx/>
              <a:buFont typeface="Arial"/>
              <a:buChar char="•"/>
              <a:tabLst/>
              <a:defRPr/>
            </a:pPr>
            <a:r>
              <a:rPr lang="en-US" baseline="0" dirty="0" smtClean="0">
                <a:ea typeface="ＭＳ Ｐゴシック"/>
              </a:rPr>
              <a:t>Age alone is not itself a risk or protective factor but can interact with other factors. For example, an adolescent who is exposed to trauma at an older age may have had more time to develop the cognitive skills and coping mechanisms to face that experience; however, if they have already been exposed to trauma early in life, they may not have gained the skills needed to adapt to this experience.</a:t>
            </a:r>
          </a:p>
          <a:p>
            <a:pPr marL="171450" marR="0" indent="-171450" algn="l" defTabSz="457200" rtl="0" eaLnBrk="1" fontAlgn="base" latinLnBrk="0" hangingPunct="1">
              <a:lnSpc>
                <a:spcPct val="100000"/>
              </a:lnSpc>
              <a:spcBef>
                <a:spcPct val="30000"/>
              </a:spcBef>
              <a:spcAft>
                <a:spcPct val="0"/>
              </a:spcAft>
              <a:buClrTx/>
              <a:buSzTx/>
              <a:buFont typeface="Arial"/>
              <a:buChar char="•"/>
              <a:tabLst/>
              <a:defRPr/>
            </a:pPr>
            <a:r>
              <a:rPr lang="en-US" baseline="0" dirty="0" smtClean="0">
                <a:ea typeface="ＭＳ Ｐゴシック"/>
              </a:rPr>
              <a:t>The role of gender in response to trauma remains unclear. Studies have shown that in the general population, women have higher rates of PTSD than men. This may be due in part to increased effects of particular types of trauma, such as sexual assault and child sexual abuse or being more likely to exhibit symptoms related to PTSD criteria. </a:t>
            </a:r>
          </a:p>
          <a:p>
            <a:pPr marL="171450" marR="0" indent="-171450" algn="l" defTabSz="457200" rtl="0" eaLnBrk="1" fontAlgn="base" latinLnBrk="0" hangingPunct="1">
              <a:lnSpc>
                <a:spcPct val="100000"/>
              </a:lnSpc>
              <a:spcBef>
                <a:spcPct val="30000"/>
              </a:spcBef>
              <a:spcAft>
                <a:spcPct val="0"/>
              </a:spcAft>
              <a:buClrTx/>
              <a:buSzTx/>
              <a:buFont typeface="Arial"/>
              <a:buChar char="•"/>
              <a:tabLst/>
              <a:defRPr/>
            </a:pPr>
            <a:r>
              <a:rPr lang="en-US" baseline="0" dirty="0" smtClean="0">
                <a:ea typeface="ＭＳ Ｐゴシック"/>
              </a:rPr>
              <a:t>Research suggests that cognitive ability plays a role in risk for developing PTSD, and higher IQ seems to be a protective factor.</a:t>
            </a:r>
          </a:p>
          <a:p>
            <a:pPr marL="171450" marR="0" indent="-171450" algn="l" defTabSz="457200" rtl="0" eaLnBrk="1" fontAlgn="base" latinLnBrk="0" hangingPunct="1">
              <a:lnSpc>
                <a:spcPct val="100000"/>
              </a:lnSpc>
              <a:spcBef>
                <a:spcPct val="30000"/>
              </a:spcBef>
              <a:spcAft>
                <a:spcPct val="0"/>
              </a:spcAft>
              <a:buClrTx/>
              <a:buSzTx/>
              <a:buFont typeface="Arial"/>
              <a:buChar char="•"/>
              <a:tabLst/>
              <a:defRPr/>
            </a:pPr>
            <a:r>
              <a:rPr lang="en-US" baseline="0" dirty="0" smtClean="0">
                <a:ea typeface="ＭＳ Ｐゴシック"/>
              </a:rPr>
              <a:t>Self-efficacy, or belief in one’s ability to deal with situations, seems to be a significant protective factor in the face of trauma.</a:t>
            </a:r>
          </a:p>
          <a:p>
            <a:pPr marL="171450" marR="0" indent="-171450" algn="l" defTabSz="457200" rtl="0" eaLnBrk="1" fontAlgn="base" latinLnBrk="0" hangingPunct="1">
              <a:lnSpc>
                <a:spcPct val="100000"/>
              </a:lnSpc>
              <a:spcBef>
                <a:spcPct val="30000"/>
              </a:spcBef>
              <a:spcAft>
                <a:spcPct val="0"/>
              </a:spcAft>
              <a:buClrTx/>
              <a:buSzTx/>
              <a:buFont typeface="Arial"/>
              <a:buChar char="•"/>
              <a:tabLst/>
              <a:defRPr/>
            </a:pPr>
            <a:r>
              <a:rPr lang="en-US" baseline="0" dirty="0" smtClean="0">
                <a:ea typeface="ＭＳ Ｐゴシック"/>
              </a:rPr>
              <a:t>Finally, biological factors including flexibility in thinking and emotional regulation play a role in risk for PTSD. It is important to consider how prior history of trauma impacts brain structure and hormone activity and future responses to trauma. We will discuss the impact of chronic early trauma next.</a:t>
            </a:r>
          </a:p>
          <a:p>
            <a:pPr marL="171450" marR="0" indent="-171450" algn="l" defTabSz="457200" rtl="0" eaLnBrk="1" fontAlgn="base" latinLnBrk="0" hangingPunct="1">
              <a:lnSpc>
                <a:spcPct val="100000"/>
              </a:lnSpc>
              <a:spcBef>
                <a:spcPct val="30000"/>
              </a:spcBef>
              <a:spcAft>
                <a:spcPct val="0"/>
              </a:spcAft>
              <a:buClrTx/>
              <a:buSzTx/>
              <a:buFont typeface="Arial"/>
              <a:buChar char="•"/>
              <a:tabLst/>
              <a:defRPr/>
            </a:pPr>
            <a:endParaRPr lang="en-US" baseline="0" dirty="0" smtClean="0">
              <a:ea typeface="ＭＳ Ｐゴシック"/>
            </a:endParaRPr>
          </a:p>
          <a:p>
            <a:pPr marL="171450" marR="0" indent="-171450" algn="l" defTabSz="457200" rtl="0" eaLnBrk="1" fontAlgn="base" latinLnBrk="0" hangingPunct="1">
              <a:lnSpc>
                <a:spcPct val="100000"/>
              </a:lnSpc>
              <a:spcBef>
                <a:spcPct val="30000"/>
              </a:spcBef>
              <a:spcAft>
                <a:spcPct val="0"/>
              </a:spcAft>
              <a:buClrTx/>
              <a:buSzTx/>
              <a:buFont typeface="Arial"/>
              <a:buChar char="•"/>
              <a:tabLst/>
              <a:defRPr/>
            </a:pPr>
            <a:endParaRPr lang="en-US" baseline="0" dirty="0" smtClean="0">
              <a:ea typeface="ＭＳ Ｐゴシック"/>
            </a:endParaRPr>
          </a:p>
          <a:p>
            <a:pPr marL="0" marR="0" indent="0" algn="l" defTabSz="457200" rtl="0" eaLnBrk="1" fontAlgn="base" latinLnBrk="0" hangingPunct="1">
              <a:lnSpc>
                <a:spcPct val="100000"/>
              </a:lnSpc>
              <a:spcBef>
                <a:spcPct val="30000"/>
              </a:spcBef>
              <a:spcAft>
                <a:spcPct val="0"/>
              </a:spcAft>
              <a:buClrTx/>
              <a:buSzTx/>
              <a:buFont typeface="Arial"/>
              <a:buNone/>
              <a:tabLst/>
              <a:defRPr/>
            </a:pPr>
            <a:r>
              <a:rPr lang="en-US" sz="1200" baseline="0" dirty="0" smtClean="0">
                <a:solidFill>
                  <a:schemeClr val="bg1"/>
                </a:solidFill>
                <a:latin typeface="Calibri" pitchFamily="34" charset="0"/>
              </a:rPr>
              <a:t>Resources: </a:t>
            </a:r>
            <a:r>
              <a:rPr lang="en-US" sz="1200" baseline="0" dirty="0" err="1" smtClean="0">
                <a:solidFill>
                  <a:schemeClr val="bg1"/>
                </a:solidFill>
                <a:latin typeface="Calibri" pitchFamily="34" charset="0"/>
              </a:rPr>
              <a:t>Brom</a:t>
            </a:r>
            <a:r>
              <a:rPr lang="en-US" sz="1200" baseline="0" dirty="0" smtClean="0">
                <a:solidFill>
                  <a:schemeClr val="bg1"/>
                </a:solidFill>
                <a:latin typeface="Calibri" pitchFamily="34" charset="0"/>
              </a:rPr>
              <a:t>, Pat-</a:t>
            </a:r>
            <a:r>
              <a:rPr lang="en-US" sz="1200" baseline="0" dirty="0" err="1" smtClean="0">
                <a:solidFill>
                  <a:schemeClr val="bg1"/>
                </a:solidFill>
                <a:latin typeface="Calibri" pitchFamily="34" charset="0"/>
              </a:rPr>
              <a:t>Horenczyk</a:t>
            </a:r>
            <a:r>
              <a:rPr lang="en-US" sz="1200" baseline="0" dirty="0" smtClean="0">
                <a:solidFill>
                  <a:schemeClr val="bg1"/>
                </a:solidFill>
                <a:latin typeface="Calibri" pitchFamily="34" charset="0"/>
              </a:rPr>
              <a:t>, Ford (2009). Treating Traumatized Children: Risk, Resilience, Recovery.</a:t>
            </a:r>
          </a:p>
          <a:p>
            <a:pPr marL="0" marR="0" indent="0" algn="l" defTabSz="457200" rtl="0" eaLnBrk="1" fontAlgn="base" latinLnBrk="0" hangingPunct="1">
              <a:lnSpc>
                <a:spcPct val="100000"/>
              </a:lnSpc>
              <a:spcBef>
                <a:spcPct val="30000"/>
              </a:spcBef>
              <a:spcAft>
                <a:spcPct val="0"/>
              </a:spcAft>
              <a:buClrTx/>
              <a:buSzTx/>
              <a:buFont typeface="Arial"/>
              <a:buNone/>
              <a:tabLst/>
              <a:defRPr/>
            </a:pPr>
            <a:endParaRPr lang="en-US" baseline="0" dirty="0" smtClean="0">
              <a:ea typeface="ＭＳ Ｐゴシック"/>
            </a:endParaRPr>
          </a:p>
          <a:p>
            <a:pPr marL="171450" marR="0" indent="-171450" algn="l" defTabSz="457200" rtl="0" eaLnBrk="1" fontAlgn="base" latinLnBrk="0" hangingPunct="1">
              <a:lnSpc>
                <a:spcPct val="100000"/>
              </a:lnSpc>
              <a:spcBef>
                <a:spcPct val="30000"/>
              </a:spcBef>
              <a:spcAft>
                <a:spcPct val="0"/>
              </a:spcAft>
              <a:buClrTx/>
              <a:buSzTx/>
              <a:buFont typeface="Arial"/>
              <a:buChar char="•"/>
              <a:tabLst/>
              <a:defRPr/>
            </a:pPr>
            <a:endParaRPr lang="en-US" baseline="0" dirty="0" smtClean="0">
              <a:ea typeface="ＭＳ Ｐゴシック"/>
            </a:endParaRPr>
          </a:p>
          <a:p>
            <a:pPr marL="0" marR="0" indent="0" algn="l" defTabSz="457200" rtl="0" eaLnBrk="1" fontAlgn="base" latinLnBrk="0" hangingPunct="1">
              <a:lnSpc>
                <a:spcPct val="100000"/>
              </a:lnSpc>
              <a:spcBef>
                <a:spcPct val="30000"/>
              </a:spcBef>
              <a:spcAft>
                <a:spcPct val="0"/>
              </a:spcAft>
              <a:buClrTx/>
              <a:buSzTx/>
              <a:buFont typeface="Arial"/>
              <a:buNone/>
              <a:tabLst/>
              <a:defRPr/>
            </a:pPr>
            <a:endParaRPr lang="en-US" baseline="0" dirty="0" smtClean="0">
              <a:ea typeface="ＭＳ Ｐゴシック"/>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7"/>
          <p:cNvSpPr txBox="1">
            <a:spLocks noGrp="1"/>
          </p:cNvSpPr>
          <p:nvPr/>
        </p:nvSpPr>
        <p:spPr bwMode="auto">
          <a:xfrm>
            <a:off x="3972560" y="8831580"/>
            <a:ext cx="3037840" cy="464820"/>
          </a:xfrm>
          <a:prstGeom prst="rect">
            <a:avLst/>
          </a:prstGeom>
          <a:noFill/>
          <a:ln w="25400">
            <a:noFill/>
            <a:miter lim="800000"/>
            <a:headEnd/>
            <a:tailEnd/>
          </a:ln>
        </p:spPr>
        <p:txBody>
          <a:bodyPr lIns="93912" tIns="46957" rIns="93912" bIns="46957" anchor="b"/>
          <a:lstStyle/>
          <a:p>
            <a:pPr algn="r" defTabSz="939862"/>
            <a:fld id="{EFEB8E45-4F9C-4D01-9871-617A9B34C0E8}" type="slidenum">
              <a:rPr lang="en-US" sz="1200">
                <a:latin typeface="Gill Sans"/>
                <a:ea typeface="ヒラギノ角ゴ Pro W3"/>
                <a:cs typeface="ヒラギノ角ゴ Pro W3"/>
                <a:sym typeface="Gill Sans"/>
              </a:rPr>
              <a:pPr algn="r" defTabSz="939862"/>
              <a:t>4</a:t>
            </a:fld>
            <a:endParaRPr lang="en-US" sz="1200" dirty="0">
              <a:latin typeface="Gill Sans"/>
              <a:ea typeface="ヒラギノ角ゴ Pro W3"/>
              <a:cs typeface="ヒラギノ角ゴ Pro W3"/>
              <a:sym typeface="Gill Sans"/>
            </a:endParaRPr>
          </a:p>
        </p:txBody>
      </p:sp>
      <p:sp>
        <p:nvSpPr>
          <p:cNvPr id="141314" name="Rectangle 2"/>
          <p:cNvSpPr>
            <a:spLocks noGrp="1" noRot="1" noChangeAspect="1" noChangeArrowheads="1" noTextEdit="1"/>
          </p:cNvSpPr>
          <p:nvPr>
            <p:ph type="sldImg"/>
          </p:nvPr>
        </p:nvSpPr>
        <p:spPr>
          <a:xfrm>
            <a:off x="1274763" y="609600"/>
            <a:ext cx="4471987" cy="3352800"/>
          </a:xfrm>
          <a:ln/>
        </p:spPr>
      </p:sp>
      <p:sp>
        <p:nvSpPr>
          <p:cNvPr id="141315" name="Rectangle 3"/>
          <p:cNvSpPr>
            <a:spLocks noGrp="1"/>
          </p:cNvSpPr>
          <p:nvPr>
            <p:ph type="body" idx="1"/>
          </p:nvPr>
        </p:nvSpPr>
        <p:spPr>
          <a:xfrm>
            <a:off x="702664" y="3581375"/>
            <a:ext cx="5605074" cy="4496488"/>
          </a:xfrm>
          <a:noFill/>
          <a:ln/>
        </p:spPr>
        <p:txBody>
          <a:bodyPr lIns="93912" tIns="46957" rIns="93912" bIns="46957"/>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Arial" pitchFamily="-107" charset="0"/>
                <a:ea typeface="ＭＳ Ｐゴシック" charset="-128"/>
                <a:cs typeface="ＭＳ Ｐゴシック" charset="-128"/>
              </a:rPr>
              <a:t>Stress refers to any </a:t>
            </a:r>
            <a:r>
              <a:rPr lang="en-US" sz="1200" dirty="0" smtClean="0">
                <a:solidFill>
                  <a:schemeClr val="bg1"/>
                </a:solidFill>
                <a:latin typeface="Calibri" pitchFamily="34" charset="0"/>
                <a:cs typeface="Calibri" pitchFamily="34" charset="0"/>
              </a:rPr>
              <a:t>type of change that causes physical, emotional, or psychological strain.</a:t>
            </a:r>
            <a:r>
              <a:rPr lang="en-US" sz="1200" baseline="0" dirty="0" smtClean="0">
                <a:solidFill>
                  <a:srgbClr val="FFFF00"/>
                </a:solidFill>
                <a:latin typeface="Calibri" pitchFamily="34" charset="0"/>
                <a:cs typeface="Calibri" pitchFamily="34" charset="0"/>
              </a:rPr>
              <a:t> </a:t>
            </a:r>
            <a:r>
              <a:rPr lang="en-US" sz="1200" b="0" i="0" u="none" strike="noStrike" kern="1200" baseline="0" dirty="0" smtClean="0">
                <a:solidFill>
                  <a:schemeClr val="tx1"/>
                </a:solidFill>
                <a:latin typeface="Arial" pitchFamily="-107" charset="0"/>
                <a:ea typeface="ＭＳ Ｐゴシック" charset="-128"/>
                <a:cs typeface="ＭＳ Ｐゴシック" charset="-128"/>
              </a:rPr>
              <a:t>We all experience some level of stress on a regular basis, whether at work or at home. Daily stressors such as deadlines, meetings, traffic, and juggling family needs are common for most of us. We also face more intense experiences like illness, caring for an aging parent, ongoing stress at work, financial pressures, or dealing with a major loss. Even positive experiences like getting married, moving, or starting a new job can cause some level of strain. In many cases, we have the capacity to cope with a range of life experiences, expected or unexpected, mild or intense.</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0" i="0" u="none" strike="noStrike" kern="1200" baseline="0" dirty="0" smtClean="0">
              <a:solidFill>
                <a:schemeClr val="tx1"/>
              </a:solidFill>
              <a:latin typeface="Arial" pitchFamily="-107" charset="0"/>
              <a:ea typeface="ＭＳ Ｐゴシック" charset="-128"/>
              <a:cs typeface="ＭＳ Ｐゴシック" charset="-128"/>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The</a:t>
            </a:r>
            <a:r>
              <a:rPr lang="en-US" sz="1200" kern="1200" baseline="0" dirty="0" smtClean="0">
                <a:solidFill>
                  <a:schemeClr val="tx1"/>
                </a:solidFill>
                <a:effectLst/>
                <a:latin typeface="Calibri" pitchFamily="34" charset="0"/>
                <a:ea typeface="ＭＳ Ｐゴシック" pitchFamily="1" charset="-128"/>
                <a:cs typeface="ＭＳ Ｐゴシック"/>
              </a:rPr>
              <a:t> term trauma is used to describe an experience that overwhelms our body’s system for coping with stress and leaves people feeling fearful, helpless, vulnerable, and out of control. Traumatic experiences can lead to fundamental changes in how we view ourselves, others, and the world around us (</a:t>
            </a:r>
            <a:r>
              <a:rPr lang="en-US" sz="1200" kern="1200" dirty="0" smtClean="0">
                <a:solidFill>
                  <a:schemeClr val="tx1"/>
                </a:solidFill>
                <a:effectLst/>
                <a:latin typeface="Calibri" pitchFamily="34" charset="0"/>
                <a:ea typeface="ＭＳ Ｐゴシック" pitchFamily="1" charset="-128"/>
                <a:cs typeface="ＭＳ Ｐゴシック"/>
              </a:rPr>
              <a:t>SAMHSA, 2014; Herman, 1992; Macy, Behar, Paulson, </a:t>
            </a:r>
            <a:r>
              <a:rPr lang="en-US" sz="1200" kern="1200" dirty="0" err="1" smtClean="0">
                <a:solidFill>
                  <a:schemeClr val="tx1"/>
                </a:solidFill>
                <a:effectLst/>
                <a:latin typeface="Calibri" pitchFamily="34" charset="0"/>
                <a:ea typeface="ＭＳ Ｐゴシック" pitchFamily="1" charset="-128"/>
                <a:cs typeface="ＭＳ Ｐゴシック"/>
              </a:rPr>
              <a:t>Delman</a:t>
            </a:r>
            <a:r>
              <a:rPr lang="en-US" sz="1200" kern="1200" dirty="0" smtClean="0">
                <a:solidFill>
                  <a:schemeClr val="tx1"/>
                </a:solidFill>
                <a:effectLst/>
                <a:latin typeface="Calibri" pitchFamily="34" charset="0"/>
                <a:ea typeface="ＭＳ Ｐゴシック" pitchFamily="1" charset="-128"/>
                <a:cs typeface="ＭＳ Ｐゴシック"/>
              </a:rPr>
              <a:t>, &amp; </a:t>
            </a:r>
            <a:r>
              <a:rPr lang="en-US" sz="1200" kern="1200" dirty="0" err="1" smtClean="0">
                <a:solidFill>
                  <a:schemeClr val="tx1"/>
                </a:solidFill>
                <a:effectLst/>
                <a:latin typeface="Calibri" pitchFamily="34" charset="0"/>
                <a:ea typeface="ＭＳ Ｐゴシック" pitchFamily="1" charset="-128"/>
                <a:cs typeface="ＭＳ Ｐゴシック"/>
              </a:rPr>
              <a:t>Schmid</a:t>
            </a:r>
            <a:r>
              <a:rPr lang="en-US" sz="1200" kern="1200" dirty="0" smtClean="0">
                <a:solidFill>
                  <a:schemeClr val="tx1"/>
                </a:solidFill>
                <a:effectLst/>
                <a:latin typeface="Calibri" pitchFamily="34" charset="0"/>
                <a:ea typeface="ＭＳ Ｐゴシック" pitchFamily="1" charset="-128"/>
                <a:cs typeface="ＭＳ Ｐゴシック"/>
              </a:rPr>
              <a:t>, 2004; American Psychological Association (APA)). Whether an event is “traumatic” depends on less on what the event</a:t>
            </a:r>
            <a:r>
              <a:rPr lang="en-US" sz="1200" kern="1200" baseline="0" dirty="0" smtClean="0">
                <a:solidFill>
                  <a:schemeClr val="tx1"/>
                </a:solidFill>
                <a:effectLst/>
                <a:latin typeface="Calibri" pitchFamily="34" charset="0"/>
                <a:ea typeface="ＭＳ Ｐゴシック" pitchFamily="1" charset="-128"/>
                <a:cs typeface="ＭＳ Ｐゴシック"/>
              </a:rPr>
              <a:t> is and more on </a:t>
            </a:r>
            <a:r>
              <a:rPr lang="en-US" sz="1200" kern="1200" dirty="0" smtClean="0">
                <a:solidFill>
                  <a:schemeClr val="tx1"/>
                </a:solidFill>
                <a:effectLst/>
                <a:latin typeface="Calibri" pitchFamily="34" charset="0"/>
                <a:ea typeface="ＭＳ Ｐゴシック" pitchFamily="1" charset="-128"/>
                <a:cs typeface="ＭＳ Ｐゴシック"/>
              </a:rPr>
              <a:t>how it is experienced at</a:t>
            </a:r>
            <a:r>
              <a:rPr lang="en-US" sz="1200" kern="1200" baseline="0" dirty="0" smtClean="0">
                <a:solidFill>
                  <a:schemeClr val="tx1"/>
                </a:solidFill>
                <a:effectLst/>
                <a:latin typeface="Calibri" pitchFamily="34" charset="0"/>
                <a:ea typeface="ＭＳ Ｐゴシック" pitchFamily="1" charset="-128"/>
                <a:cs typeface="ＭＳ Ｐゴシック"/>
              </a:rPr>
              <a:t> the time </a:t>
            </a:r>
            <a:r>
              <a:rPr lang="en-US" sz="1200" kern="1200" dirty="0" smtClean="0">
                <a:solidFill>
                  <a:schemeClr val="tx1"/>
                </a:solidFill>
                <a:effectLst/>
                <a:latin typeface="Calibri" pitchFamily="34" charset="0"/>
                <a:ea typeface="ＭＳ Ｐゴシック" pitchFamily="1" charset="-128"/>
                <a:cs typeface="ＭＳ Ｐゴシック"/>
              </a:rPr>
              <a:t>by the individual involved.</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We cannot say that a particular experience, witnessing a violent</a:t>
            </a:r>
            <a:r>
              <a:rPr lang="en-US" sz="1200" kern="1200" baseline="0" dirty="0" smtClean="0">
                <a:solidFill>
                  <a:schemeClr val="tx1"/>
                </a:solidFill>
                <a:effectLst/>
                <a:latin typeface="Calibri" pitchFamily="34" charset="0"/>
                <a:ea typeface="ＭＳ Ｐゴシック" pitchFamily="1" charset="-128"/>
                <a:cs typeface="ＭＳ Ｐゴシック"/>
              </a:rPr>
              <a:t> event</a:t>
            </a:r>
            <a:r>
              <a:rPr lang="en-US" sz="1200" kern="1200" dirty="0" smtClean="0">
                <a:solidFill>
                  <a:schemeClr val="tx1"/>
                </a:solidFill>
                <a:effectLst/>
                <a:latin typeface="Calibri" pitchFamily="34" charset="0"/>
                <a:ea typeface="ＭＳ Ｐゴシック" pitchFamily="1" charset="-128"/>
                <a:cs typeface="ＭＳ Ｐゴシック"/>
              </a:rPr>
              <a:t> for example,</a:t>
            </a:r>
            <a:r>
              <a:rPr lang="en-US" sz="1200" kern="1200" baseline="0" dirty="0" smtClean="0">
                <a:solidFill>
                  <a:schemeClr val="tx1"/>
                </a:solidFill>
                <a:effectLst/>
                <a:latin typeface="Calibri" pitchFamily="34" charset="0"/>
                <a:ea typeface="ＭＳ Ｐゴシック" pitchFamily="1" charset="-128"/>
                <a:cs typeface="ＭＳ Ｐゴシック"/>
              </a:rPr>
              <a:t> is always traumatic for everyone; </a:t>
            </a:r>
            <a:r>
              <a:rPr lang="en-US" sz="1200" u="none" kern="1200" baseline="0" dirty="0" smtClean="0">
                <a:solidFill>
                  <a:schemeClr val="tx1"/>
                </a:solidFill>
                <a:effectLst/>
                <a:latin typeface="Calibri" pitchFamily="34" charset="0"/>
                <a:ea typeface="ＭＳ Ｐゴシック" pitchFamily="1" charset="-128"/>
                <a:cs typeface="ＭＳ Ｐゴシック"/>
              </a:rPr>
              <a:t>however, we have learned more about the types of situations or events that may be experienced as traumatic, especially for youth. Traumatic experiences come in many forms and range from one-time events to experiences that are passed down across generations.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u="none"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u="none"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smtClean="0">
              <a:effectLst/>
            </a:endParaRPr>
          </a:p>
          <a:p>
            <a:pPr defTabSz="822325"/>
            <a:endParaRPr lang="en-US" sz="1200" dirty="0" smtClean="0">
              <a:latin typeface="Times New Roman" pitchFamily="18" charset="0"/>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smtClean="0"/>
          </a:p>
          <a:p>
            <a:endParaRPr lang="en-US" sz="1200" b="0" i="0" u="none" strike="noStrike" kern="1200" baseline="0" dirty="0" smtClean="0">
              <a:solidFill>
                <a:schemeClr val="tx1"/>
              </a:solidFill>
              <a:latin typeface="Arial" pitchFamily="-107" charset="0"/>
              <a:ea typeface="ＭＳ Ｐゴシック" charset="-128"/>
              <a:cs typeface="ＭＳ Ｐゴシック" charset="-128"/>
            </a:endParaRPr>
          </a:p>
          <a:p>
            <a:endParaRPr lang="en-US" sz="1200" b="0" i="0" u="none" strike="noStrike" kern="1200" baseline="0" dirty="0" smtClean="0">
              <a:solidFill>
                <a:schemeClr val="tx1"/>
              </a:solidFill>
              <a:latin typeface="Arial" pitchFamily="-107" charset="0"/>
              <a:ea typeface="ＭＳ Ｐゴシック" charset="-128"/>
              <a:cs typeface="ＭＳ Ｐゴシック"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7"/>
          <p:cNvSpPr txBox="1">
            <a:spLocks noGrp="1"/>
          </p:cNvSpPr>
          <p:nvPr/>
        </p:nvSpPr>
        <p:spPr bwMode="auto">
          <a:xfrm>
            <a:off x="3972560" y="8831580"/>
            <a:ext cx="3037840" cy="464820"/>
          </a:xfrm>
          <a:prstGeom prst="rect">
            <a:avLst/>
          </a:prstGeom>
          <a:noFill/>
          <a:ln w="25400">
            <a:noFill/>
            <a:miter lim="800000"/>
            <a:headEnd/>
            <a:tailEnd/>
          </a:ln>
        </p:spPr>
        <p:txBody>
          <a:bodyPr lIns="93912" tIns="46957" rIns="93912" bIns="46957" anchor="b"/>
          <a:lstStyle/>
          <a:p>
            <a:pPr algn="r" defTabSz="939862"/>
            <a:fld id="{6D336D6A-8879-444A-A01B-F7550CA77F11}" type="slidenum">
              <a:rPr lang="en-US" sz="1200">
                <a:latin typeface="Gill Sans"/>
                <a:ea typeface="ヒラギノ角ゴ Pro W3"/>
                <a:cs typeface="ヒラギノ角ゴ Pro W3"/>
                <a:sym typeface="Gill Sans"/>
              </a:rPr>
              <a:pPr algn="r" defTabSz="939862"/>
              <a:t>40</a:t>
            </a:fld>
            <a:endParaRPr lang="en-US" sz="1200" dirty="0">
              <a:latin typeface="Gill Sans"/>
              <a:ea typeface="ヒラギノ角ゴ Pro W3"/>
              <a:cs typeface="ヒラギノ角ゴ Pro W3"/>
              <a:sym typeface="Gill Sans"/>
            </a:endParaRPr>
          </a:p>
        </p:txBody>
      </p:sp>
      <p:sp>
        <p:nvSpPr>
          <p:cNvPr id="162818" name="Rectangle 2"/>
          <p:cNvSpPr>
            <a:spLocks noGrp="1" noRot="1" noChangeAspect="1" noChangeArrowheads="1" noTextEdit="1"/>
          </p:cNvSpPr>
          <p:nvPr>
            <p:ph type="sldImg"/>
          </p:nvPr>
        </p:nvSpPr>
        <p:spPr>
          <a:xfrm>
            <a:off x="1350963" y="711200"/>
            <a:ext cx="4232275" cy="3175000"/>
          </a:xfrm>
          <a:ln/>
        </p:spPr>
      </p:sp>
      <p:sp>
        <p:nvSpPr>
          <p:cNvPr id="162819" name="Rectangle 3"/>
          <p:cNvSpPr>
            <a:spLocks noGrp="1"/>
          </p:cNvSpPr>
          <p:nvPr>
            <p:ph type="body" idx="1"/>
          </p:nvPr>
        </p:nvSpPr>
        <p:spPr>
          <a:xfrm>
            <a:off x="155787" y="3408680"/>
            <a:ext cx="6546286" cy="5887720"/>
          </a:xfrm>
          <a:noFill/>
          <a:ln/>
        </p:spPr>
        <p:txBody>
          <a:bodyPr lIns="93912" tIns="46957" rIns="93912" bIns="46957"/>
          <a:lstStyle/>
          <a:p>
            <a:pPr marL="0" marR="0" indent="0" algn="l" defTabSz="457200" rtl="0" eaLnBrk="0" fontAlgn="base" latinLnBrk="0" hangingPunct="0">
              <a:lnSpc>
                <a:spcPct val="80000"/>
              </a:lnSpc>
              <a:spcBef>
                <a:spcPct val="30000"/>
              </a:spcBef>
              <a:spcAft>
                <a:spcPct val="0"/>
              </a:spcAft>
              <a:buClrTx/>
              <a:buSzTx/>
              <a:buFontTx/>
              <a:buNone/>
              <a:tabLst/>
              <a:defRPr/>
            </a:pPr>
            <a:r>
              <a:rPr lang="en-US" i="0" dirty="0" smtClean="0">
                <a:latin typeface="Arial" charset="0"/>
                <a:ea typeface="ＭＳ Ｐゴシック"/>
                <a:cs typeface="ＭＳ Ｐゴシック"/>
              </a:rPr>
              <a:t>So</a:t>
            </a:r>
            <a:r>
              <a:rPr lang="en-US" i="0" baseline="0" dirty="0" smtClean="0">
                <a:latin typeface="Arial" charset="0"/>
                <a:ea typeface="ＭＳ Ｐゴシック"/>
                <a:cs typeface="ＭＳ Ｐゴシック"/>
              </a:rPr>
              <a:t> far, in part three of this module, we have talked about different pathways that children and adolescents may take in their attempts to adjust after a traumatic experience, what it looks like when children experience more significant distress, including PTSD, and factors that influence likelihood of further challenges after a traumatic event. </a:t>
            </a:r>
          </a:p>
          <a:p>
            <a:pPr marL="0" marR="0" indent="0" algn="l" defTabSz="457200" rtl="0" eaLnBrk="0" fontAlgn="base" latinLnBrk="0" hangingPunct="0">
              <a:lnSpc>
                <a:spcPct val="80000"/>
              </a:lnSpc>
              <a:spcBef>
                <a:spcPct val="30000"/>
              </a:spcBef>
              <a:spcAft>
                <a:spcPct val="0"/>
              </a:spcAft>
              <a:buClrTx/>
              <a:buSzTx/>
              <a:buFontTx/>
              <a:buNone/>
              <a:tabLst/>
              <a:defRPr/>
            </a:pPr>
            <a:endParaRPr lang="en-US" i="0" baseline="0" dirty="0" smtClean="0">
              <a:latin typeface="Arial" charset="0"/>
              <a:ea typeface="ＭＳ Ｐゴシック"/>
              <a:cs typeface="ＭＳ Ｐゴシック"/>
            </a:endParaRPr>
          </a:p>
          <a:p>
            <a:pPr marL="0" marR="0" indent="0" algn="l" defTabSz="457200" rtl="0" eaLnBrk="0" fontAlgn="base" latinLnBrk="0" hangingPunct="0">
              <a:lnSpc>
                <a:spcPct val="80000"/>
              </a:lnSpc>
              <a:spcBef>
                <a:spcPct val="30000"/>
              </a:spcBef>
              <a:spcAft>
                <a:spcPct val="0"/>
              </a:spcAft>
              <a:buClrTx/>
              <a:buSzTx/>
              <a:buFontTx/>
              <a:buNone/>
              <a:tabLst/>
              <a:defRPr/>
            </a:pPr>
            <a:r>
              <a:rPr lang="en-US" i="0" baseline="0" dirty="0" smtClean="0">
                <a:latin typeface="Arial" charset="0"/>
                <a:ea typeface="ＭＳ Ｐゴシック"/>
                <a:cs typeface="ＭＳ Ｐゴシック"/>
              </a:rPr>
              <a:t>Because schools are working with youth during critical periods of brain development, we need to take some time to talk about what happens when exposure to trauma starts early, within caregiving relationships, and continues across childhood and adolescence. At the beginning of this module, we referred to this type of experience as “complex trauma.” </a:t>
            </a:r>
            <a:r>
              <a:rPr lang="en-US" dirty="0" smtClean="0">
                <a:latin typeface="Arial" charset="0"/>
                <a:ea typeface="ＭＳ Ｐゴシック"/>
                <a:cs typeface="ＭＳ Ｐゴシック"/>
              </a:rPr>
              <a:t>When children are exposed to chronic,</a:t>
            </a:r>
            <a:r>
              <a:rPr lang="en-US" baseline="0" dirty="0" smtClean="0">
                <a:latin typeface="Arial" charset="0"/>
                <a:ea typeface="ＭＳ Ｐゴシック"/>
                <a:cs typeface="ＭＳ Ｐゴシック"/>
              </a:rPr>
              <a:t> interpersonal trauma </a:t>
            </a:r>
            <a:r>
              <a:rPr lang="en-US" dirty="0" smtClean="0">
                <a:latin typeface="Arial" charset="0"/>
                <a:ea typeface="ＭＳ Ｐゴシック"/>
                <a:cs typeface="ＭＳ Ｐゴシック"/>
              </a:rPr>
              <a:t>while the brain is still developing, the</a:t>
            </a:r>
            <a:r>
              <a:rPr lang="en-US" baseline="0" dirty="0" smtClean="0">
                <a:latin typeface="Arial" charset="0"/>
                <a:ea typeface="ＭＳ Ｐゴシック"/>
                <a:cs typeface="ＭＳ Ｐゴシック"/>
              </a:rPr>
              <a:t>se experiences can become embedded in the brain in ways that impact on all areas of functioning and go well beyond the symptoms of PTSD. Survival responses can appear so much a part of who a child is that it can be difficult for school staff to recognize them as adaptations to trauma. </a:t>
            </a:r>
          </a:p>
          <a:p>
            <a:pPr marL="0" marR="0" indent="0" algn="l" defTabSz="457200" rtl="0" eaLnBrk="0" fontAlgn="base" latinLnBrk="0" hangingPunct="0">
              <a:lnSpc>
                <a:spcPct val="80000"/>
              </a:lnSpc>
              <a:spcBef>
                <a:spcPct val="30000"/>
              </a:spcBef>
              <a:spcAft>
                <a:spcPct val="0"/>
              </a:spcAft>
              <a:buClrTx/>
              <a:buSzTx/>
              <a:buFontTx/>
              <a:buNone/>
              <a:tabLst/>
              <a:defRPr/>
            </a:pPr>
            <a:endParaRPr lang="en-US" baseline="0" dirty="0" smtClean="0">
              <a:latin typeface="Arial" charset="0"/>
              <a:ea typeface="ＭＳ Ｐゴシック"/>
              <a:cs typeface="ＭＳ Ｐゴシック"/>
            </a:endParaRPr>
          </a:p>
          <a:p>
            <a:pPr marL="0" marR="0" indent="0" algn="l" defTabSz="457200" rtl="0" eaLnBrk="0" fontAlgn="base" latinLnBrk="0" hangingPunct="0">
              <a:lnSpc>
                <a:spcPct val="80000"/>
              </a:lnSpc>
              <a:spcBef>
                <a:spcPct val="30000"/>
              </a:spcBef>
              <a:spcAft>
                <a:spcPct val="0"/>
              </a:spcAft>
              <a:buClrTx/>
              <a:buSzTx/>
              <a:buFontTx/>
              <a:buNone/>
              <a:tabLst/>
              <a:defRPr/>
            </a:pPr>
            <a:r>
              <a:rPr lang="en-US" baseline="0" dirty="0" smtClean="0">
                <a:latin typeface="Arial" charset="0"/>
                <a:ea typeface="ＭＳ Ｐゴシック"/>
                <a:cs typeface="ＭＳ Ｐゴシック"/>
              </a:rPr>
              <a:t>To understand the impact of early trauma, we will review key concepts related to early brain development and how this development is altered by chronic exposure to threat.</a:t>
            </a:r>
          </a:p>
          <a:p>
            <a:pPr marL="0" marR="0" indent="0" algn="l" defTabSz="457200" rtl="0" eaLnBrk="0" fontAlgn="base" latinLnBrk="0" hangingPunct="0">
              <a:lnSpc>
                <a:spcPct val="80000"/>
              </a:lnSpc>
              <a:spcBef>
                <a:spcPct val="30000"/>
              </a:spcBef>
              <a:spcAft>
                <a:spcPct val="0"/>
              </a:spcAft>
              <a:buClrTx/>
              <a:buSzTx/>
              <a:buFontTx/>
              <a:buNone/>
              <a:tabLst/>
              <a:defRPr/>
            </a:pPr>
            <a:endParaRPr lang="en-US" baseline="0" dirty="0" smtClean="0">
              <a:latin typeface="Arial" charset="0"/>
              <a:ea typeface="ＭＳ Ｐゴシック"/>
              <a:cs typeface="ＭＳ Ｐゴシック"/>
            </a:endParaRPr>
          </a:p>
          <a:p>
            <a:pPr marL="0" marR="0" indent="0" algn="l" defTabSz="457200" rtl="0" eaLnBrk="0" fontAlgn="base" latinLnBrk="0" hangingPunct="0">
              <a:lnSpc>
                <a:spcPct val="80000"/>
              </a:lnSpc>
              <a:spcBef>
                <a:spcPct val="30000"/>
              </a:spcBef>
              <a:spcAft>
                <a:spcPct val="0"/>
              </a:spcAft>
              <a:buClrTx/>
              <a:buSzTx/>
              <a:buFontTx/>
              <a:buNone/>
              <a:tabLst/>
              <a:defRPr/>
            </a:pPr>
            <a:endParaRPr lang="en-US" baseline="0" dirty="0" smtClean="0">
              <a:latin typeface="Arial" charset="0"/>
              <a:ea typeface="ＭＳ Ｐゴシック"/>
              <a:cs typeface="ＭＳ Ｐゴシック"/>
            </a:endParaRPr>
          </a:p>
          <a:p>
            <a:pPr marL="0" marR="0" indent="0" algn="l" defTabSz="457200" rtl="0" eaLnBrk="0" fontAlgn="base" latinLnBrk="0" hangingPunct="0">
              <a:lnSpc>
                <a:spcPct val="80000"/>
              </a:lnSpc>
              <a:spcBef>
                <a:spcPct val="30000"/>
              </a:spcBef>
              <a:spcAft>
                <a:spcPct val="0"/>
              </a:spcAft>
              <a:buClrTx/>
              <a:buSzTx/>
              <a:buFontTx/>
              <a:buNone/>
              <a:tabLst/>
              <a:defRPr/>
            </a:pPr>
            <a:r>
              <a:rPr lang="en-US" sz="1200" dirty="0" smtClean="0">
                <a:solidFill>
                  <a:srgbClr val="BBE0E3"/>
                </a:solidFill>
                <a:latin typeface="Calibri" pitchFamily="34" charset="0"/>
              </a:rPr>
              <a:t>Center for the Developing Child</a:t>
            </a:r>
            <a:endParaRPr lang="en-US" baseline="0" dirty="0" smtClean="0">
              <a:latin typeface="Arial" charset="0"/>
              <a:ea typeface="ＭＳ Ｐゴシック"/>
              <a:cs typeface="ＭＳ Ｐゴシック"/>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smtClean="0"/>
              <a:t>Let’s return to the three main areas of the brain</a:t>
            </a:r>
            <a:r>
              <a:rPr lang="en-US" sz="1200" baseline="0" dirty="0" smtClean="0"/>
              <a:t> that we discussed earlier and review how each develops over time. </a:t>
            </a:r>
            <a:r>
              <a:rPr lang="en-US" sz="1200" dirty="0" smtClean="0"/>
              <a:t>The brain develops</a:t>
            </a:r>
            <a:r>
              <a:rPr lang="en-US" sz="1200" baseline="0" dirty="0" smtClean="0"/>
              <a:t> from the bottom to the top, beginning with the brain stem and continuing to the cortex. </a:t>
            </a:r>
            <a:r>
              <a:rPr lang="en-US" sz="1200" baseline="0" dirty="0" smtClean="0">
                <a:solidFill>
                  <a:srgbClr val="FFFFFF"/>
                </a:solidFill>
                <a:latin typeface="Calibri" pitchFamily="34" charset="0"/>
              </a:rPr>
              <a:t>The first few years of life is a time of rapid growth in the size and connections between neurons in the brain. By age 5, the brain has grown to 90% of its adult size (zero to three). Over time, the brain becomes faster and more efficient at communicating information across different areas, and through a process called “pruning” the brain reorganizes and streamlines connections, eliminating those that are the least useful. The thinking brain is still developing and reorganizing through adolescence and is </a:t>
            </a:r>
            <a:r>
              <a:rPr lang="en-US" baseline="0" dirty="0" smtClean="0"/>
              <a:t>not fully developed until at least the mid-20’s.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smtClean="0">
                <a:solidFill>
                  <a:schemeClr val="bg1"/>
                </a:solidFill>
                <a:latin typeface="Calibri"/>
                <a:cs typeface="Calibri"/>
              </a:rPr>
              <a:t>The</a:t>
            </a:r>
            <a:r>
              <a:rPr lang="en-US" sz="1200" baseline="0" dirty="0" smtClean="0">
                <a:solidFill>
                  <a:schemeClr val="bg1"/>
                </a:solidFill>
                <a:latin typeface="Calibri"/>
                <a:cs typeface="Calibri"/>
              </a:rPr>
              <a:t> concept of brain plasticity refers to t</a:t>
            </a:r>
            <a:r>
              <a:rPr lang="en-US" sz="1200" dirty="0" smtClean="0">
                <a:solidFill>
                  <a:schemeClr val="bg1"/>
                </a:solidFill>
                <a:latin typeface="Calibri"/>
                <a:cs typeface="Calibri"/>
              </a:rPr>
              <a:t>he ability of the brain to adapt and change and acquire new learning based on available</a:t>
            </a:r>
            <a:r>
              <a:rPr lang="en-US" sz="1200" baseline="0" dirty="0" smtClean="0">
                <a:solidFill>
                  <a:schemeClr val="bg1"/>
                </a:solidFill>
                <a:latin typeface="Calibri"/>
                <a:cs typeface="Calibri"/>
              </a:rPr>
              <a:t> experiences. </a:t>
            </a:r>
            <a:r>
              <a:rPr lang="en-US" sz="1200" baseline="0" dirty="0" smtClean="0">
                <a:solidFill>
                  <a:srgbClr val="BBE0E3"/>
                </a:solidFill>
                <a:latin typeface="Calibri" pitchFamily="34" charset="0"/>
              </a:rPr>
              <a:t>We are born with the potential to develop a range of skills that help us to survive and thrive. Our genes supply the basic plans for how the brain is wired, including forming brain cells and building networks related to particular skills like hearing, vision, language, and social-emotional development. </a:t>
            </a:r>
            <a:r>
              <a:rPr lang="en-US" sz="1200" baseline="0" dirty="0" smtClean="0">
                <a:solidFill>
                  <a:schemeClr val="bg1"/>
                </a:solidFill>
                <a:latin typeface="Calibri"/>
                <a:cs typeface="Calibri"/>
              </a:rPr>
              <a:t>Whether these networks operate at their full potential </a:t>
            </a:r>
            <a:r>
              <a:rPr lang="en-US" sz="1200" baseline="0" dirty="0" smtClean="0">
                <a:solidFill>
                  <a:srgbClr val="BBE0E3"/>
                </a:solidFill>
                <a:latin typeface="Calibri" pitchFamily="34" charset="0"/>
              </a:rPr>
              <a:t>is impacted by environmental conditions and personal experiences, particularly those that happen in early childhood. </a:t>
            </a:r>
            <a:endParaRPr lang="en-US"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r>
              <a:rPr lang="en-US" sz="800" dirty="0" smtClean="0">
                <a:solidFill>
                  <a:srgbClr val="BBE0E3"/>
                </a:solidFill>
                <a:latin typeface="Calibri" pitchFamily="34" charset="0"/>
              </a:rPr>
              <a:t>Resources: (Center for the Developing Child, working paper  5) (Center for the Developing Child, working paper  5 and Reconceptualizing the Health Dimension of Early Childhood Policy</a:t>
            </a:r>
            <a:r>
              <a:rPr lang="en-US" sz="800" baseline="0" dirty="0" smtClean="0">
                <a:solidFill>
                  <a:srgbClr val="BBE0E3"/>
                </a:solidFill>
                <a:latin typeface="Calibri" pitchFamily="34" charset="0"/>
              </a:rPr>
              <a:t> </a:t>
            </a:r>
            <a:r>
              <a:rPr lang="en-US" sz="800" dirty="0" smtClean="0">
                <a:solidFill>
                  <a:srgbClr val="BBE0E3"/>
                </a:solidFill>
                <a:latin typeface="Calibri" pitchFamily="34" charset="0"/>
              </a:rPr>
              <a:t>) </a:t>
            </a:r>
            <a:r>
              <a:rPr lang="en-US" sz="800" dirty="0" err="1" smtClean="0">
                <a:solidFill>
                  <a:srgbClr val="BBE0E3"/>
                </a:solidFill>
                <a:latin typeface="Calibri" pitchFamily="34" charset="0"/>
              </a:rPr>
              <a:t>Ludy</a:t>
            </a:r>
            <a:r>
              <a:rPr lang="en-US" sz="800" dirty="0" smtClean="0">
                <a:solidFill>
                  <a:srgbClr val="BBE0E3"/>
                </a:solidFill>
                <a:latin typeface="Calibri" pitchFamily="34" charset="0"/>
              </a:rPr>
              <a:t>-Dobson and Perry In </a:t>
            </a:r>
            <a:r>
              <a:rPr lang="en-US" sz="800" i="1" dirty="0" smtClean="0">
                <a:solidFill>
                  <a:srgbClr val="BBE0E3"/>
                </a:solidFill>
                <a:latin typeface="Calibri" pitchFamily="34" charset="0"/>
              </a:rPr>
              <a:t>Working with Children to Heal Interpersonal Trauma: The Power of Play.</a:t>
            </a:r>
            <a:r>
              <a:rPr lang="en-US" sz="800" i="1" baseline="0" dirty="0" smtClean="0">
                <a:solidFill>
                  <a:srgbClr val="BBE0E3"/>
                </a:solidFill>
                <a:latin typeface="Calibri" pitchFamily="34" charset="0"/>
              </a:rPr>
              <a:t> </a:t>
            </a:r>
            <a:r>
              <a:rPr lang="en-US" sz="800" i="0" baseline="0" dirty="0" smtClean="0">
                <a:solidFill>
                  <a:srgbClr val="BBE0E3"/>
                </a:solidFill>
                <a:latin typeface="Calibri" pitchFamily="34" charset="0"/>
              </a:rPr>
              <a:t>Edited by </a:t>
            </a:r>
            <a:r>
              <a:rPr lang="en-US" sz="800" i="0" baseline="0" dirty="0" err="1" smtClean="0">
                <a:solidFill>
                  <a:srgbClr val="BBE0E3"/>
                </a:solidFill>
                <a:latin typeface="Calibri" pitchFamily="34" charset="0"/>
              </a:rPr>
              <a:t>Eliana</a:t>
            </a:r>
            <a:r>
              <a:rPr lang="en-US" sz="800" i="0" baseline="0" dirty="0" smtClean="0">
                <a:solidFill>
                  <a:srgbClr val="BBE0E3"/>
                </a:solidFill>
                <a:latin typeface="Calibri" pitchFamily="34" charset="0"/>
              </a:rPr>
              <a:t> Gil. 2010. The Guilford Press’ zero to three)</a:t>
            </a:r>
            <a:endParaRPr lang="en-US" sz="800" dirty="0" smtClean="0">
              <a:solidFill>
                <a:srgbClr val="BBE0E3"/>
              </a:solidFill>
              <a:latin typeface="Calibri" pitchFamily="34" charset="0"/>
            </a:endParaRPr>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41</a:t>
            </a:fld>
            <a:endParaRPr lang="en-US"/>
          </a:p>
        </p:txBody>
      </p:sp>
    </p:spTree>
    <p:extLst>
      <p:ext uri="{BB962C8B-B14F-4D97-AF65-F5344CB8AC3E}">
        <p14:creationId xmlns:p14="http://schemas.microsoft.com/office/powerpoint/2010/main" val="13163268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7"/>
          <p:cNvSpPr txBox="1">
            <a:spLocks noGrp="1"/>
          </p:cNvSpPr>
          <p:nvPr/>
        </p:nvSpPr>
        <p:spPr bwMode="auto">
          <a:xfrm>
            <a:off x="3972560" y="8831580"/>
            <a:ext cx="3037840" cy="464820"/>
          </a:xfrm>
          <a:prstGeom prst="rect">
            <a:avLst/>
          </a:prstGeom>
          <a:noFill/>
          <a:ln w="25400">
            <a:noFill/>
            <a:miter lim="800000"/>
            <a:headEnd/>
            <a:tailEnd/>
          </a:ln>
        </p:spPr>
        <p:txBody>
          <a:bodyPr lIns="93907" tIns="46955" rIns="93907" bIns="46955" anchor="b"/>
          <a:lstStyle/>
          <a:p>
            <a:pPr algn="r" defTabSz="939810"/>
            <a:fld id="{852A58F3-BBD4-44C8-AF7B-D12A372EEB20}" type="slidenum">
              <a:rPr lang="en-US" sz="1200">
                <a:latin typeface="Gill Sans"/>
                <a:ea typeface="ヒラギノ角ゴ Pro W3"/>
                <a:cs typeface="ヒラギノ角ゴ Pro W3"/>
                <a:sym typeface="Gill Sans"/>
              </a:rPr>
              <a:pPr algn="r" defTabSz="939810"/>
              <a:t>42</a:t>
            </a:fld>
            <a:endParaRPr lang="en-US" sz="1200">
              <a:latin typeface="Gill Sans"/>
              <a:ea typeface="ヒラギノ角ゴ Pro W3"/>
              <a:cs typeface="ヒラギノ角ゴ Pro W3"/>
              <a:sym typeface="Gill Sans"/>
            </a:endParaRPr>
          </a:p>
        </p:txBody>
      </p:sp>
      <p:sp>
        <p:nvSpPr>
          <p:cNvPr id="145410" name="Rectangle 2"/>
          <p:cNvSpPr>
            <a:spLocks noGrp="1" noRot="1" noChangeAspect="1" noChangeArrowheads="1" noTextEdit="1"/>
          </p:cNvSpPr>
          <p:nvPr>
            <p:ph type="sldImg"/>
          </p:nvPr>
        </p:nvSpPr>
        <p:spPr>
          <a:xfrm>
            <a:off x="1352550" y="533400"/>
            <a:ext cx="4368800" cy="3276600"/>
          </a:xfrm>
          <a:ln/>
        </p:spPr>
      </p:sp>
      <p:sp>
        <p:nvSpPr>
          <p:cNvPr id="145411" name="Rectangle 3"/>
          <p:cNvSpPr>
            <a:spLocks noGrp="1"/>
          </p:cNvSpPr>
          <p:nvPr>
            <p:ph type="body" idx="1"/>
          </p:nvPr>
        </p:nvSpPr>
        <p:spPr>
          <a:xfrm>
            <a:off x="761083" y="4343162"/>
            <a:ext cx="5606697" cy="4183380"/>
          </a:xfrm>
          <a:noFill/>
          <a:ln/>
        </p:spPr>
        <p:txBody>
          <a:bodyPr lIns="93907" tIns="46955" rIns="93907" bIns="46955"/>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smtClean="0">
                <a:solidFill>
                  <a:schemeClr val="bg1"/>
                </a:solidFill>
                <a:latin typeface="Calibri"/>
                <a:cs typeface="Calibri"/>
              </a:rPr>
              <a:t>Early childhood</a:t>
            </a:r>
            <a:r>
              <a:rPr lang="en-US" sz="1200" baseline="0" dirty="0" smtClean="0">
                <a:solidFill>
                  <a:schemeClr val="bg1"/>
                </a:solidFill>
                <a:latin typeface="Calibri"/>
                <a:cs typeface="Calibri"/>
              </a:rPr>
              <a:t> through adolescence is a period of increased brain plasticity and sensitivity to the effects of environment and experience, either positive or negative. The brain develops based on these experiences. </a:t>
            </a:r>
            <a:r>
              <a:rPr lang="en-US" sz="1200" baseline="0" dirty="0" smtClean="0">
                <a:solidFill>
                  <a:schemeClr val="bg1"/>
                </a:solidFill>
                <a:latin typeface="Calibri" pitchFamily="34" charset="0"/>
                <a:cs typeface="Calibri" pitchFamily="34" charset="0"/>
              </a:rPr>
              <a:t>The connections that are used the most are the ones that remain</a:t>
            </a:r>
            <a:r>
              <a:rPr lang="en-US" sz="1200" baseline="0" dirty="0" smtClean="0">
                <a:solidFill>
                  <a:srgbClr val="BBE0E3"/>
                </a:solidFill>
                <a:latin typeface="Calibri" pitchFamily="34" charset="0"/>
              </a:rPr>
              <a:t>, or as the saying goes, “cells that fire together, wire together.”</a:t>
            </a:r>
          </a:p>
          <a:p>
            <a:pPr marL="0" marR="0" indent="0" algn="l" defTabSz="457200" rtl="0" eaLnBrk="0" fontAlgn="auto" latinLnBrk="0" hangingPunct="0">
              <a:lnSpc>
                <a:spcPct val="100000"/>
              </a:lnSpc>
              <a:spcBef>
                <a:spcPts val="0"/>
              </a:spcBef>
              <a:spcAft>
                <a:spcPts val="0"/>
              </a:spcAft>
              <a:buClrTx/>
              <a:buSzTx/>
              <a:buFontTx/>
              <a:buNone/>
              <a:tabLst/>
              <a:defRPr/>
            </a:pPr>
            <a:endParaRPr lang="en-US" sz="1200" baseline="0" dirty="0" smtClean="0">
              <a:solidFill>
                <a:srgbClr val="BBE0E3"/>
              </a:solidFill>
              <a:latin typeface="Calibri" pitchFamily="34" charset="0"/>
            </a:endParaRPr>
          </a:p>
          <a:p>
            <a:pPr algn="l" fontAlgn="auto">
              <a:spcBef>
                <a:spcPts val="0"/>
              </a:spcBef>
              <a:spcAft>
                <a:spcPts val="0"/>
              </a:spcAft>
            </a:pPr>
            <a:r>
              <a:rPr lang="en-US" sz="1200" dirty="0" smtClean="0">
                <a:solidFill>
                  <a:schemeClr val="bg1"/>
                </a:solidFill>
                <a:latin typeface="Calibri"/>
                <a:cs typeface="Calibri"/>
              </a:rPr>
              <a:t>Positive</a:t>
            </a:r>
            <a:r>
              <a:rPr lang="en-US" sz="1200" baseline="0" dirty="0" smtClean="0">
                <a:solidFill>
                  <a:schemeClr val="bg1"/>
                </a:solidFill>
                <a:latin typeface="Calibri"/>
                <a:cs typeface="Calibri"/>
              </a:rPr>
              <a:t> brain development is supported by a</a:t>
            </a:r>
            <a:r>
              <a:rPr lang="en-US" sz="1200" dirty="0" smtClean="0">
                <a:solidFill>
                  <a:schemeClr val="bg1"/>
                </a:solidFill>
                <a:latin typeface="Calibri"/>
                <a:cs typeface="Calibri"/>
              </a:rPr>
              <a:t> healthy physical</a:t>
            </a:r>
            <a:r>
              <a:rPr lang="en-US" sz="1200" baseline="0" dirty="0" smtClean="0">
                <a:solidFill>
                  <a:schemeClr val="bg1"/>
                </a:solidFill>
                <a:latin typeface="Calibri"/>
                <a:cs typeface="Calibri"/>
              </a:rPr>
              <a:t> environment and </a:t>
            </a:r>
            <a:r>
              <a:rPr lang="en-US" sz="1200" baseline="0" dirty="0" smtClean="0">
                <a:solidFill>
                  <a:srgbClr val="BBE0E3"/>
                </a:solidFill>
                <a:latin typeface="Calibri" pitchFamily="34" charset="0"/>
              </a:rPr>
              <a:t>access to safe, stable relationships with caregivers who are tuned-in to a child’s needs and can respond in caring, consistent, and nurturing ways to </a:t>
            </a:r>
            <a:r>
              <a:rPr lang="en-US" sz="1200" dirty="0" smtClean="0">
                <a:solidFill>
                  <a:schemeClr val="bg1"/>
                </a:solidFill>
                <a:latin typeface="Calibri"/>
                <a:cs typeface="Calibri"/>
              </a:rPr>
              <a:t>protect children from threat and</a:t>
            </a:r>
            <a:r>
              <a:rPr lang="en-US" sz="1200" baseline="0" dirty="0" smtClean="0">
                <a:solidFill>
                  <a:schemeClr val="bg1"/>
                </a:solidFill>
                <a:latin typeface="Calibri"/>
                <a:cs typeface="Calibri"/>
              </a:rPr>
              <a:t> help them to tolerate stress.</a:t>
            </a:r>
            <a:r>
              <a:rPr lang="en-US" sz="1200" dirty="0" smtClean="0">
                <a:solidFill>
                  <a:schemeClr val="bg1"/>
                </a:solidFill>
                <a:latin typeface="Calibri"/>
                <a:cs typeface="Calibri"/>
              </a:rPr>
              <a:t> </a:t>
            </a:r>
            <a:r>
              <a:rPr lang="en-US" sz="1200" baseline="0" dirty="0" smtClean="0">
                <a:solidFill>
                  <a:schemeClr val="bg1"/>
                </a:solidFill>
                <a:latin typeface="Calibri"/>
                <a:cs typeface="Calibri"/>
              </a:rPr>
              <a:t>Under the right conditions, </a:t>
            </a:r>
            <a:r>
              <a:rPr lang="en-US" sz="1200" dirty="0" smtClean="0">
                <a:solidFill>
                  <a:srgbClr val="FFFFFF"/>
                </a:solidFill>
                <a:latin typeface="Calibri" pitchFamily="34" charset="0"/>
                <a:cs typeface="Calibri" pitchFamily="34" charset="0"/>
                <a:sym typeface="Arial" charset="0"/>
              </a:rPr>
              <a:t>the emotional brain and the thinking</a:t>
            </a:r>
            <a:r>
              <a:rPr lang="en-US" sz="1200" baseline="0" dirty="0" smtClean="0">
                <a:solidFill>
                  <a:srgbClr val="FFFFFF"/>
                </a:solidFill>
                <a:latin typeface="Calibri" pitchFamily="34" charset="0"/>
                <a:cs typeface="Calibri" pitchFamily="34" charset="0"/>
                <a:sym typeface="Arial" charset="0"/>
              </a:rPr>
              <a:t> brain become more sophisticated and better coordinated as children learn how to use </a:t>
            </a:r>
            <a:r>
              <a:rPr lang="en-US" sz="1200" dirty="0" smtClean="0">
                <a:solidFill>
                  <a:schemeClr val="bg1"/>
                </a:solidFill>
                <a:latin typeface="Calibri" pitchFamily="34" charset="0"/>
                <a:cs typeface="Calibri" pitchFamily="34" charset="0"/>
              </a:rPr>
              <a:t>cognitive skills to manage emotional reactions</a:t>
            </a:r>
            <a:r>
              <a:rPr lang="en-US" sz="1200" baseline="0" dirty="0" smtClean="0">
                <a:solidFill>
                  <a:schemeClr val="bg1"/>
                </a:solidFill>
                <a:latin typeface="Calibri" pitchFamily="34" charset="0"/>
                <a:cs typeface="Calibri" pitchFamily="34" charset="0"/>
              </a:rPr>
              <a:t> in ways that are critical to learning and academic success.</a:t>
            </a:r>
            <a:r>
              <a:rPr lang="en-US" sz="1200" baseline="0" dirty="0" smtClean="0">
                <a:solidFill>
                  <a:srgbClr val="BBE0E3"/>
                </a:solidFill>
                <a:latin typeface="Calibri" pitchFamily="34" charset="0"/>
                <a:cs typeface="ＭＳ Ｐゴシック"/>
              </a:rPr>
              <a:t> </a:t>
            </a:r>
            <a:r>
              <a:rPr lang="en-US" sz="1200" dirty="0" smtClean="0">
                <a:solidFill>
                  <a:schemeClr val="bg1"/>
                </a:solidFill>
                <a:latin typeface="Calibri"/>
                <a:cs typeface="Calibri"/>
              </a:rPr>
              <a:t>Exposure</a:t>
            </a:r>
            <a:r>
              <a:rPr lang="en-US" sz="1200" baseline="0" dirty="0" smtClean="0">
                <a:solidFill>
                  <a:schemeClr val="bg1"/>
                </a:solidFill>
                <a:latin typeface="Calibri"/>
                <a:cs typeface="Calibri"/>
              </a:rPr>
              <a:t> to trauma, particularly chronic trauma, during this period can alter the course of a child’s natural developmental trajectory.</a:t>
            </a:r>
            <a:endParaRPr lang="en-US" sz="1200" dirty="0" smtClean="0">
              <a:solidFill>
                <a:schemeClr val="bg1"/>
              </a:solidFill>
              <a:latin typeface="Calibri"/>
              <a:cs typeface="Calibri"/>
            </a:endParaRPr>
          </a:p>
          <a:p>
            <a:pPr marL="232930" indent="-232930">
              <a:lnSpc>
                <a:spcPct val="90000"/>
              </a:lnSpc>
            </a:pPr>
            <a:endParaRPr lang="en-US" dirty="0" smtClean="0">
              <a:latin typeface="Arial" charset="0"/>
              <a:ea typeface="ＭＳ Ｐゴシック"/>
              <a:cs typeface="ＭＳ Ｐゴシック"/>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7"/>
          <p:cNvSpPr txBox="1">
            <a:spLocks noGrp="1"/>
          </p:cNvSpPr>
          <p:nvPr/>
        </p:nvSpPr>
        <p:spPr bwMode="auto">
          <a:xfrm>
            <a:off x="3972560" y="8831580"/>
            <a:ext cx="3037840" cy="464820"/>
          </a:xfrm>
          <a:prstGeom prst="rect">
            <a:avLst/>
          </a:prstGeom>
          <a:noFill/>
          <a:ln w="25400">
            <a:noFill/>
            <a:miter lim="800000"/>
            <a:headEnd/>
            <a:tailEnd/>
          </a:ln>
        </p:spPr>
        <p:txBody>
          <a:bodyPr lIns="93907" tIns="46955" rIns="93907" bIns="46955" anchor="b"/>
          <a:lstStyle/>
          <a:p>
            <a:pPr algn="r" defTabSz="939810"/>
            <a:fld id="{852A58F3-BBD4-44C8-AF7B-D12A372EEB20}" type="slidenum">
              <a:rPr lang="en-US" sz="1200">
                <a:latin typeface="Gill Sans"/>
                <a:ea typeface="ヒラギノ角ゴ Pro W3"/>
                <a:cs typeface="ヒラギノ角ゴ Pro W3"/>
                <a:sym typeface="Gill Sans"/>
              </a:rPr>
              <a:pPr algn="r" defTabSz="939810"/>
              <a:t>43</a:t>
            </a:fld>
            <a:endParaRPr lang="en-US" sz="1200">
              <a:latin typeface="Gill Sans"/>
              <a:ea typeface="ヒラギノ角ゴ Pro W3"/>
              <a:cs typeface="ヒラギノ角ゴ Pro W3"/>
              <a:sym typeface="Gill Sans"/>
            </a:endParaRPr>
          </a:p>
        </p:txBody>
      </p:sp>
      <p:sp>
        <p:nvSpPr>
          <p:cNvPr id="145410" name="Rectangle 2"/>
          <p:cNvSpPr>
            <a:spLocks noGrp="1" noRot="1" noChangeAspect="1" noChangeArrowheads="1" noTextEdit="1"/>
          </p:cNvSpPr>
          <p:nvPr>
            <p:ph type="sldImg"/>
          </p:nvPr>
        </p:nvSpPr>
        <p:spPr>
          <a:xfrm>
            <a:off x="1350963" y="533400"/>
            <a:ext cx="4370387" cy="3276600"/>
          </a:xfrm>
          <a:ln/>
        </p:spPr>
      </p:sp>
      <p:sp>
        <p:nvSpPr>
          <p:cNvPr id="145411" name="Rectangle 3"/>
          <p:cNvSpPr>
            <a:spLocks noGrp="1"/>
          </p:cNvSpPr>
          <p:nvPr>
            <p:ph type="body" idx="1"/>
          </p:nvPr>
        </p:nvSpPr>
        <p:spPr>
          <a:xfrm>
            <a:off x="761083" y="4343162"/>
            <a:ext cx="5606697" cy="4183380"/>
          </a:xfrm>
          <a:noFill/>
          <a:ln/>
        </p:spPr>
        <p:txBody>
          <a:bodyPr lIns="93907" tIns="46955" rIns="93907" bIns="46955"/>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baseline="0" dirty="0" smtClean="0"/>
              <a:t>So what happens when a child faces constant threat during critical periods of development?</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Strong, frequent, and prolonged activation of a child’s stress response system without a chance to recover and without support from adult is referred to as “toxic stress.” Types of traumatic experiences that lead to a toxic stress response include recurrent </a:t>
            </a:r>
            <a:r>
              <a:rPr lang="en-US" sz="1200" dirty="0" smtClean="0">
                <a:latin typeface="Calibri"/>
                <a:cs typeface="Calibri"/>
              </a:rPr>
              <a:t>abuse, chronic neglect or deprivation,</a:t>
            </a:r>
            <a:r>
              <a:rPr lang="en-US" sz="1200" baseline="0" dirty="0" smtClean="0">
                <a:latin typeface="Calibri"/>
                <a:cs typeface="Calibri"/>
              </a:rPr>
              <a:t> and ongoing exposure to threat and violence within families or communities without adequate support. Under these circumstances, the brain and body are forced to adapt in ways that disrupt the natural course of brain development and alter genetic plans. Early exposure to trauma leaves its imprint on how the brain develops and organizes itself. The brain focuses on building pathways related survival at the expense of other skills. We see this most concretely in changes to brain size and structure. Chronic early trauma is related to the development of a smaller brain and smaller structures in the brain – including critical areas of the thinking brain like the prefrontal cortex. </a:t>
            </a:r>
            <a:r>
              <a:rPr lang="en-US" sz="1200" baseline="0" dirty="0" smtClean="0">
                <a:solidFill>
                  <a:srgbClr val="FFFF00"/>
                </a:solidFill>
                <a:latin typeface="Calibri" pitchFamily="34" charset="0"/>
                <a:ea typeface="ＭＳ Ｐゴシック"/>
                <a:cs typeface="ＭＳ Ｐゴシック"/>
              </a:rPr>
              <a:t>C</a:t>
            </a:r>
            <a:r>
              <a:rPr lang="en-US" sz="1200" dirty="0" smtClean="0">
                <a:solidFill>
                  <a:srgbClr val="FFFF00"/>
                </a:solidFill>
                <a:latin typeface="Calibri" pitchFamily="34" charset="0"/>
                <a:ea typeface="ＭＳ Ｐゴシック"/>
                <a:cs typeface="ＭＳ Ｐゴシック"/>
              </a:rPr>
              <a:t>hanges to the stress responses system include</a:t>
            </a:r>
            <a:r>
              <a:rPr lang="en-US" sz="1200" baseline="0" dirty="0" smtClean="0">
                <a:solidFill>
                  <a:srgbClr val="FFFF00"/>
                </a:solidFill>
                <a:latin typeface="Calibri" pitchFamily="34" charset="0"/>
                <a:ea typeface="ＭＳ Ｐゴシック"/>
                <a:cs typeface="ＭＳ Ｐゴシック"/>
              </a:rPr>
              <a:t> an over-reactive emotional brain that is always on a heightened state of alert and increased </a:t>
            </a:r>
            <a:r>
              <a:rPr lang="en-US" sz="1200" dirty="0" smtClean="0">
                <a:solidFill>
                  <a:srgbClr val="FFFF00"/>
                </a:solidFill>
                <a:latin typeface="Calibri" pitchFamily="34" charset="0"/>
                <a:ea typeface="ＭＳ Ｐゴシック"/>
                <a:cs typeface="ＭＳ Ｐゴシック"/>
              </a:rPr>
              <a:t>sensitivity and reaction to internal and external triggers. </a:t>
            </a:r>
            <a:r>
              <a:rPr lang="en-US" sz="1200" baseline="0" dirty="0" smtClean="0">
                <a:latin typeface="Calibri"/>
                <a:cs typeface="Calibri"/>
              </a:rPr>
              <a:t>As a result of these adaptations, we see deficits in </a:t>
            </a:r>
            <a:r>
              <a:rPr lang="en-US" sz="1200" i="0" baseline="0" dirty="0" smtClean="0">
                <a:solidFill>
                  <a:srgbClr val="FFFF00"/>
                </a:solidFill>
                <a:latin typeface="Calibri" pitchFamily="34" charset="0"/>
                <a:ea typeface="ＭＳ Ｐゴシック"/>
                <a:cs typeface="ＭＳ Ｐゴシック"/>
              </a:rPr>
              <a:t>areas that include working memory, attention, learning, and self-regulation that impact school success.</a:t>
            </a:r>
            <a:endParaRPr lang="en-US" sz="1200" baseline="0" dirty="0" smtClean="0">
              <a:solidFill>
                <a:srgbClr val="FFFF00"/>
              </a:solidFill>
              <a:latin typeface="Calibri" pitchFamily="34" charset="0"/>
              <a:ea typeface="ＭＳ Ｐゴシック"/>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i="0" baseline="0" dirty="0" smtClean="0">
              <a:latin typeface="Arial" charset="0"/>
              <a:ea typeface="ＭＳ Ｐゴシック"/>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i="0" baseline="0" dirty="0" smtClean="0">
                <a:latin typeface="Arial" charset="0"/>
                <a:ea typeface="ＭＳ Ｐゴシック"/>
                <a:cs typeface="ＭＳ Ｐゴシック"/>
              </a:rPr>
              <a:t>Children who experience this level of adversity look out at the world through a different set of glasses than those who have not been exposed to ongoing trauma. Children exposed to chronic trauma see a world that is full of threat where other people cannot be trusted and they have little value. Their focus is on survival at the expense of future thinking, creativity, empathy, and learning new skills.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i="0" baseline="0" dirty="0" smtClean="0">
              <a:latin typeface="Arial" charset="0"/>
              <a:ea typeface="ＭＳ Ｐゴシック"/>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i="1" baseline="0" dirty="0" smtClean="0">
              <a:latin typeface="Arial" charset="0"/>
              <a:ea typeface="ＭＳ Ｐゴシック"/>
              <a:cs typeface="ＭＳ Ｐゴシック"/>
            </a:endParaRPr>
          </a:p>
          <a:p>
            <a:pPr algn="l"/>
            <a:endParaRPr lang="en-US" baseline="0" dirty="0" smtClean="0"/>
          </a:p>
          <a:p>
            <a:pPr algn="l"/>
            <a:endParaRPr lang="en-US" baseline="0" dirty="0" smtClean="0"/>
          </a:p>
          <a:p>
            <a:endParaRPr lang="en-US" sz="2400" dirty="0" smtClean="0"/>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smtClean="0"/>
              <a:t>(Center for the Developing Child)</a:t>
            </a:r>
            <a:r>
              <a:rPr lang="en-US" sz="1200" kern="1200" dirty="0" smtClean="0">
                <a:solidFill>
                  <a:schemeClr val="tx1"/>
                </a:solidFill>
                <a:effectLst/>
                <a:latin typeface="Calibri" pitchFamily="34" charset="0"/>
                <a:ea typeface="ＭＳ Ｐゴシック" pitchFamily="1" charset="-128"/>
                <a:cs typeface="ＭＳ Ｐゴシック"/>
              </a:rPr>
              <a:t> Cohen, </a:t>
            </a:r>
            <a:r>
              <a:rPr lang="en-US" sz="1200" kern="1200" dirty="0" err="1" smtClean="0">
                <a:solidFill>
                  <a:schemeClr val="tx1"/>
                </a:solidFill>
                <a:effectLst/>
                <a:latin typeface="Calibri" pitchFamily="34" charset="0"/>
                <a:ea typeface="ＭＳ Ｐゴシック" pitchFamily="1" charset="-128"/>
                <a:cs typeface="ＭＳ Ｐゴシック"/>
              </a:rPr>
              <a:t>Perel</a:t>
            </a:r>
            <a:r>
              <a:rPr lang="en-US" sz="1200" kern="1200" dirty="0" smtClean="0">
                <a:solidFill>
                  <a:schemeClr val="tx1"/>
                </a:solidFill>
                <a:effectLst/>
                <a:latin typeface="Calibri" pitchFamily="34" charset="0"/>
                <a:ea typeface="ＭＳ Ｐゴシック" pitchFamily="1" charset="-128"/>
                <a:cs typeface="ＭＳ Ｐゴシック"/>
              </a:rPr>
              <a:t>, </a:t>
            </a:r>
            <a:r>
              <a:rPr lang="en-US" sz="1200" kern="1200" dirty="0" err="1" smtClean="0">
                <a:solidFill>
                  <a:schemeClr val="tx1"/>
                </a:solidFill>
                <a:effectLst/>
                <a:latin typeface="Calibri" pitchFamily="34" charset="0"/>
                <a:ea typeface="ＭＳ Ｐゴシック" pitchFamily="1" charset="-128"/>
                <a:cs typeface="ＭＳ Ｐゴシック"/>
              </a:rPr>
              <a:t>DeBellis</a:t>
            </a:r>
            <a:r>
              <a:rPr lang="en-US" sz="1200" kern="1200" dirty="0" smtClean="0">
                <a:solidFill>
                  <a:schemeClr val="tx1"/>
                </a:solidFill>
                <a:effectLst/>
                <a:latin typeface="Calibri" pitchFamily="34" charset="0"/>
                <a:ea typeface="ＭＳ Ｐゴシック" pitchFamily="1" charset="-128"/>
                <a:cs typeface="ＭＳ Ｐゴシック"/>
              </a:rPr>
              <a:t>, Friedman, &amp; Putnam, 2002; National Scientific Council on the Developing Child, 2005; Putnam, F., </a:t>
            </a:r>
            <a:r>
              <a:rPr lang="en-US" sz="1200" kern="1200" dirty="0" err="1" smtClean="0">
                <a:solidFill>
                  <a:schemeClr val="tx1"/>
                </a:solidFill>
                <a:effectLst/>
                <a:latin typeface="Calibri" pitchFamily="34" charset="0"/>
                <a:ea typeface="ＭＳ Ｐゴシック" pitchFamily="1" charset="-128"/>
                <a:cs typeface="ＭＳ Ｐゴシック"/>
              </a:rPr>
              <a:t>Olafson</a:t>
            </a:r>
            <a:r>
              <a:rPr lang="en-US" sz="1200" kern="1200" dirty="0" smtClean="0">
                <a:solidFill>
                  <a:schemeClr val="tx1"/>
                </a:solidFill>
                <a:effectLst/>
                <a:latin typeface="Calibri" pitchFamily="34" charset="0"/>
                <a:ea typeface="ＭＳ Ｐゴシック" pitchFamily="1" charset="-128"/>
                <a:cs typeface="ＭＳ Ｐゴシック"/>
              </a:rPr>
              <a:t>, E., Boat, B., &amp; Pearl, E. (2006); Perry, 2001; Perry, Pollard, Blakeley, Baker, &amp; </a:t>
            </a:r>
            <a:r>
              <a:rPr lang="en-US" sz="1200" kern="1200" dirty="0" err="1" smtClean="0">
                <a:solidFill>
                  <a:schemeClr val="tx1"/>
                </a:solidFill>
                <a:effectLst/>
                <a:latin typeface="Calibri" pitchFamily="34" charset="0"/>
                <a:ea typeface="ＭＳ Ｐゴシック" pitchFamily="1" charset="-128"/>
                <a:cs typeface="ＭＳ Ｐゴシック"/>
              </a:rPr>
              <a:t>Vigiliante</a:t>
            </a:r>
            <a:r>
              <a:rPr lang="en-US" sz="1200" kern="1200" dirty="0" smtClean="0">
                <a:solidFill>
                  <a:schemeClr val="tx1"/>
                </a:solidFill>
                <a:effectLst/>
                <a:latin typeface="Calibri" pitchFamily="34" charset="0"/>
                <a:ea typeface="ＭＳ Ｐゴシック" pitchFamily="1" charset="-128"/>
                <a:cs typeface="ＭＳ Ｐゴシック"/>
              </a:rPr>
              <a:t>, 1996; Saxe, Ellis, &amp; </a:t>
            </a:r>
            <a:r>
              <a:rPr lang="en-US" sz="1200" kern="1200" dirty="0" err="1" smtClean="0">
                <a:solidFill>
                  <a:schemeClr val="tx1"/>
                </a:solidFill>
                <a:effectLst/>
                <a:latin typeface="Calibri" pitchFamily="34" charset="0"/>
                <a:ea typeface="ＭＳ Ｐゴシック" pitchFamily="1" charset="-128"/>
                <a:cs typeface="ＭＳ Ｐゴシック"/>
              </a:rPr>
              <a:t>Kaplow</a:t>
            </a:r>
            <a:r>
              <a:rPr lang="en-US" sz="1200" kern="1200" dirty="0" smtClean="0">
                <a:solidFill>
                  <a:schemeClr val="tx1"/>
                </a:solidFill>
                <a:effectLst/>
                <a:latin typeface="Calibri" pitchFamily="34" charset="0"/>
                <a:ea typeface="ＭＳ Ｐゴシック" pitchFamily="1" charset="-128"/>
                <a:cs typeface="ＭＳ Ｐゴシック"/>
              </a:rPr>
              <a:t>, 2006) </a:t>
            </a:r>
            <a:endParaRPr lang="en-US" dirty="0" smtClean="0"/>
          </a:p>
          <a:p>
            <a:pPr algn="ctr"/>
            <a:endParaRPr lang="en-US" sz="1200"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baseline="0"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txBox="1">
            <a:spLocks noGrp="1"/>
          </p:cNvSpPr>
          <p:nvPr/>
        </p:nvSpPr>
        <p:spPr bwMode="auto">
          <a:xfrm>
            <a:off x="3971926" y="8831264"/>
            <a:ext cx="3038475" cy="465137"/>
          </a:xfrm>
          <a:prstGeom prst="rect">
            <a:avLst/>
          </a:prstGeom>
          <a:noFill/>
          <a:ln w="25400">
            <a:noFill/>
            <a:miter lim="800000"/>
            <a:headEnd/>
            <a:tailEnd/>
          </a:ln>
        </p:spPr>
        <p:txBody>
          <a:bodyPr lIns="93907" tIns="46955" rIns="93907" bIns="46955" anchor="b"/>
          <a:lstStyle/>
          <a:p>
            <a:pPr algn="r" defTabSz="939748"/>
            <a:fld id="{AB796A6B-B4FF-4C98-B94C-4A5F592098B7}" type="slidenum">
              <a:rPr lang="en-US" sz="1200">
                <a:latin typeface="Gill Sans"/>
                <a:ea typeface="ヒラギノ角ゴ Pro W3"/>
                <a:cs typeface="ヒラギノ角ゴ Pro W3"/>
                <a:sym typeface="Gill Sans"/>
              </a:rPr>
              <a:pPr algn="r" defTabSz="939748"/>
              <a:t>44</a:t>
            </a:fld>
            <a:endParaRPr lang="en-US" sz="1200">
              <a:latin typeface="Gill Sans"/>
              <a:ea typeface="ヒラギノ角ゴ Pro W3"/>
              <a:cs typeface="ヒラギノ角ゴ Pro W3"/>
              <a:sym typeface="Gill Sans"/>
            </a:endParaRPr>
          </a:p>
        </p:txBody>
      </p:sp>
      <p:sp>
        <p:nvSpPr>
          <p:cNvPr id="75778" name="Rectangle 2"/>
          <p:cNvSpPr>
            <a:spLocks noGrp="1" noRot="1" noChangeAspect="1" noChangeArrowheads="1" noTextEdit="1"/>
          </p:cNvSpPr>
          <p:nvPr>
            <p:ph type="sldImg"/>
          </p:nvPr>
        </p:nvSpPr>
        <p:spPr>
          <a:ln/>
        </p:spPr>
      </p:sp>
      <p:sp>
        <p:nvSpPr>
          <p:cNvPr id="75779" name="Rectangle 3"/>
          <p:cNvSpPr>
            <a:spLocks noGrp="1"/>
          </p:cNvSpPr>
          <p:nvPr>
            <p:ph type="body" idx="1"/>
          </p:nvPr>
        </p:nvSpPr>
        <p:spPr>
          <a:xfrm>
            <a:off x="703264" y="4416425"/>
            <a:ext cx="5603875" cy="4183063"/>
          </a:xfrm>
          <a:noFill/>
          <a:ln/>
        </p:spPr>
        <p:txBody>
          <a:bodyPr lIns="93907" tIns="46955" rIns="93907" bIns="46955"/>
          <a:lstStyle/>
          <a:p>
            <a:pPr>
              <a:lnSpc>
                <a:spcPct val="80000"/>
              </a:lnSpc>
            </a:pPr>
            <a:r>
              <a:rPr lang="en-US" i="1" dirty="0" smtClean="0">
                <a:latin typeface="Arial" charset="0"/>
                <a:ea typeface="ＭＳ Ｐゴシック"/>
                <a:cs typeface="ＭＳ Ｐゴシック"/>
              </a:rPr>
              <a:t>[Note: slides 43- 49 will be</a:t>
            </a:r>
            <a:r>
              <a:rPr lang="en-US" i="1" baseline="0" dirty="0" smtClean="0">
                <a:latin typeface="Arial" charset="0"/>
                <a:ea typeface="ＭＳ Ｐゴシック"/>
                <a:cs typeface="ＭＳ Ｐゴシック"/>
              </a:rPr>
              <a:t> combined into one, interactive slide. As you click on each area a new picture and audio will come up to explain each of the effects.]</a:t>
            </a:r>
          </a:p>
          <a:p>
            <a:pPr>
              <a:lnSpc>
                <a:spcPct val="80000"/>
              </a:lnSpc>
            </a:pPr>
            <a:endParaRPr lang="en-US" i="1" baseline="0" dirty="0" smtClean="0">
              <a:latin typeface="Arial" charset="0"/>
              <a:ea typeface="ＭＳ Ｐゴシック"/>
              <a:cs typeface="ＭＳ Ｐゴシック"/>
            </a:endParaRPr>
          </a:p>
          <a:p>
            <a:pPr>
              <a:lnSpc>
                <a:spcPct val="80000"/>
              </a:lnSpc>
            </a:pPr>
            <a:r>
              <a:rPr lang="en-US" dirty="0" smtClean="0">
                <a:latin typeface="Arial" charset="0"/>
                <a:ea typeface="ＭＳ Ｐゴシック"/>
                <a:cs typeface="ＭＳ Ｐゴシック"/>
              </a:rPr>
              <a:t>So what does chronic focus on survival look like? Children who experience</a:t>
            </a:r>
            <a:r>
              <a:rPr lang="en-US" baseline="0" dirty="0" smtClean="0">
                <a:latin typeface="Arial" charset="0"/>
                <a:ea typeface="ＭＳ Ｐゴシック"/>
                <a:cs typeface="ＭＳ Ｐゴシック"/>
              </a:rPr>
              <a:t> complex trauma develop mechanisms for surviving an unsafe world that become barriers to success in nonthreatening situations like the classroom. </a:t>
            </a:r>
            <a:r>
              <a:rPr lang="en-US" dirty="0" smtClean="0">
                <a:latin typeface="Arial" charset="0"/>
                <a:ea typeface="ＭＳ Ｐゴシック"/>
                <a:cs typeface="ＭＳ Ｐゴシック"/>
              </a:rPr>
              <a:t>Effects</a:t>
            </a:r>
            <a:r>
              <a:rPr lang="en-US" baseline="0" dirty="0" smtClean="0">
                <a:latin typeface="Arial" charset="0"/>
                <a:ea typeface="ＭＳ Ｐゴシック"/>
                <a:cs typeface="ＭＳ Ｐゴシック"/>
              </a:rPr>
              <a:t> of complex trauma can be seen across all areas of functioning and are even more far-reaching than symptoms related to PTSD. Effects in one area influence and exacerbate effects in another. For example, difficulties with emotional regulation can result in uncontrolled behaviors, which can impact a child’s ability to form relationships and develop a positive sense of self. Recognizing the signs of complex trauma allows school staff to adjust their responses and ways of thinking about students and connect youth to needed services. </a:t>
            </a:r>
          </a:p>
          <a:p>
            <a:pPr>
              <a:lnSpc>
                <a:spcPct val="80000"/>
              </a:lnSpc>
            </a:pPr>
            <a:endParaRPr lang="en-US" baseline="0" dirty="0" smtClean="0">
              <a:latin typeface="Arial" charset="0"/>
              <a:ea typeface="ＭＳ Ｐゴシック"/>
              <a:cs typeface="ＭＳ Ｐゴシック"/>
            </a:endParaRPr>
          </a:p>
          <a:p>
            <a:pPr>
              <a:lnSpc>
                <a:spcPct val="80000"/>
              </a:lnSpc>
            </a:pPr>
            <a:endParaRPr lang="en-US" baseline="0" dirty="0" smtClean="0">
              <a:latin typeface="Arial" charset="0"/>
              <a:ea typeface="ＭＳ Ｐゴシック"/>
              <a:cs typeface="ＭＳ Ｐゴシック"/>
            </a:endParaRPr>
          </a:p>
          <a:p>
            <a:pPr>
              <a:lnSpc>
                <a:spcPct val="80000"/>
              </a:lnSpc>
            </a:pPr>
            <a:r>
              <a:rPr lang="en-US" baseline="0" dirty="0" smtClean="0">
                <a:latin typeface="Arial" charset="0"/>
                <a:ea typeface="ＭＳ Ｐゴシック"/>
                <a:cs typeface="ＭＳ Ｐゴシック"/>
              </a:rPr>
              <a:t>Resources: NCTSN, Cook et al., Van der </a:t>
            </a:r>
            <a:r>
              <a:rPr lang="en-US" baseline="0" dirty="0" err="1" smtClean="0">
                <a:latin typeface="Arial" charset="0"/>
                <a:ea typeface="ＭＳ Ｐゴシック"/>
                <a:cs typeface="ＭＳ Ｐゴシック"/>
              </a:rPr>
              <a:t>Kolk</a:t>
            </a:r>
            <a:r>
              <a:rPr lang="en-US" baseline="0" dirty="0" smtClean="0">
                <a:latin typeface="Arial" charset="0"/>
                <a:ea typeface="ＭＳ Ｐゴシック"/>
                <a:cs typeface="ＭＳ Ｐゴシック"/>
              </a:rPr>
              <a:t>, 2014</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txBox="1">
            <a:spLocks noGrp="1"/>
          </p:cNvSpPr>
          <p:nvPr/>
        </p:nvSpPr>
        <p:spPr bwMode="auto">
          <a:xfrm>
            <a:off x="3971926" y="8831264"/>
            <a:ext cx="3038475" cy="465137"/>
          </a:xfrm>
          <a:prstGeom prst="rect">
            <a:avLst/>
          </a:prstGeom>
          <a:noFill/>
          <a:ln w="25400">
            <a:noFill/>
            <a:miter lim="800000"/>
            <a:headEnd/>
            <a:tailEnd/>
          </a:ln>
        </p:spPr>
        <p:txBody>
          <a:bodyPr lIns="93907" tIns="46955" rIns="93907" bIns="46955" anchor="b"/>
          <a:lstStyle/>
          <a:p>
            <a:pPr algn="r" defTabSz="939748"/>
            <a:fld id="{AB796A6B-B4FF-4C98-B94C-4A5F592098B7}" type="slidenum">
              <a:rPr lang="en-US" sz="1200">
                <a:latin typeface="Gill Sans"/>
                <a:ea typeface="ヒラギノ角ゴ Pro W3"/>
                <a:cs typeface="ヒラギノ角ゴ Pro W3"/>
                <a:sym typeface="Gill Sans"/>
              </a:rPr>
              <a:pPr algn="r" defTabSz="939748"/>
              <a:t>45</a:t>
            </a:fld>
            <a:endParaRPr lang="en-US" sz="1200">
              <a:latin typeface="Gill Sans"/>
              <a:ea typeface="ヒラギノ角ゴ Pro W3"/>
              <a:cs typeface="ヒラギノ角ゴ Pro W3"/>
              <a:sym typeface="Gill Sans"/>
            </a:endParaRPr>
          </a:p>
        </p:txBody>
      </p:sp>
      <p:sp>
        <p:nvSpPr>
          <p:cNvPr id="75778" name="Rectangle 2"/>
          <p:cNvSpPr>
            <a:spLocks noGrp="1" noRot="1" noChangeAspect="1" noChangeArrowheads="1" noTextEdit="1"/>
          </p:cNvSpPr>
          <p:nvPr>
            <p:ph type="sldImg"/>
          </p:nvPr>
        </p:nvSpPr>
        <p:spPr>
          <a:ln/>
        </p:spPr>
      </p:sp>
      <p:sp>
        <p:nvSpPr>
          <p:cNvPr id="75779" name="Rectangle 3"/>
          <p:cNvSpPr>
            <a:spLocks noGrp="1"/>
          </p:cNvSpPr>
          <p:nvPr>
            <p:ph type="body" idx="1"/>
          </p:nvPr>
        </p:nvSpPr>
        <p:spPr>
          <a:xfrm>
            <a:off x="703264" y="4416425"/>
            <a:ext cx="5603875" cy="4183063"/>
          </a:xfrm>
          <a:noFill/>
          <a:ln/>
        </p:spPr>
        <p:txBody>
          <a:bodyPr lIns="93907" tIns="46955" rIns="93907" bIns="46955"/>
          <a:lstStyle/>
          <a:p>
            <a:pPr marL="0" indent="0">
              <a:lnSpc>
                <a:spcPct val="80000"/>
              </a:lnSpc>
              <a:buFont typeface="Arial"/>
              <a:buNone/>
            </a:pPr>
            <a:r>
              <a:rPr lang="en-US" baseline="0" dirty="0" smtClean="0">
                <a:latin typeface="Arial" charset="0"/>
                <a:ea typeface="ＭＳ Ｐゴシック"/>
                <a:cs typeface="ＭＳ Ｐゴシック"/>
              </a:rPr>
              <a:t>Children exposed to chronic trauma often have difficulty forming relationships with others, including peers, significant others, and teachers. They may have trouble trusting others and assume that people will mostly likely hurt or betray them. For youth who have been victimized repeatedly, their sense of what is and is not threatening has been altered. They may see threat where there is none, but they may also fail to see danger signs where they exist. This can increase risk for further victimization or victimizing others. As a teacher, it can be difficult to maintain positive connections with these children since how they relate to you can change dramatically from one day to the next. It may feel like every time you take a step forward it is followed by an interaction that makes it feel like you are starting over.</a:t>
            </a:r>
          </a:p>
          <a:p>
            <a:pPr marL="0" indent="0">
              <a:lnSpc>
                <a:spcPct val="80000"/>
              </a:lnSpc>
              <a:buFont typeface="Arial"/>
              <a:buNone/>
            </a:pPr>
            <a:endParaRPr lang="en-US" baseline="0" dirty="0" smtClean="0">
              <a:latin typeface="Arial" charset="0"/>
              <a:ea typeface="ＭＳ Ｐゴシック"/>
              <a:cs typeface="ＭＳ Ｐゴシック"/>
            </a:endParaRPr>
          </a:p>
          <a:p>
            <a:pPr marL="0" indent="0">
              <a:lnSpc>
                <a:spcPct val="80000"/>
              </a:lnSpc>
              <a:buFont typeface="Arial"/>
              <a:buNone/>
            </a:pPr>
            <a:endParaRPr lang="en-US" baseline="0" dirty="0" smtClean="0">
              <a:latin typeface="Arial" charset="0"/>
              <a:ea typeface="ＭＳ Ｐゴシック"/>
              <a:cs typeface="ＭＳ Ｐゴシック"/>
            </a:endParaRPr>
          </a:p>
          <a:p>
            <a:pPr marL="0" indent="0">
              <a:lnSpc>
                <a:spcPct val="80000"/>
              </a:lnSpc>
              <a:buFont typeface="Arial"/>
              <a:buNone/>
            </a:pPr>
            <a:endParaRPr lang="en-US" baseline="0" dirty="0" smtClean="0">
              <a:latin typeface="Arial" charset="0"/>
              <a:ea typeface="ＭＳ Ｐゴシック"/>
              <a:cs typeface="ＭＳ Ｐゴシック"/>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txBox="1">
            <a:spLocks noGrp="1"/>
          </p:cNvSpPr>
          <p:nvPr/>
        </p:nvSpPr>
        <p:spPr bwMode="auto">
          <a:xfrm>
            <a:off x="3971926" y="8831264"/>
            <a:ext cx="3038475" cy="465137"/>
          </a:xfrm>
          <a:prstGeom prst="rect">
            <a:avLst/>
          </a:prstGeom>
          <a:noFill/>
          <a:ln w="25400">
            <a:noFill/>
            <a:miter lim="800000"/>
            <a:headEnd/>
            <a:tailEnd/>
          </a:ln>
        </p:spPr>
        <p:txBody>
          <a:bodyPr lIns="93907" tIns="46955" rIns="93907" bIns="46955" anchor="b"/>
          <a:lstStyle/>
          <a:p>
            <a:pPr algn="r" defTabSz="939748"/>
            <a:fld id="{AB796A6B-B4FF-4C98-B94C-4A5F592098B7}" type="slidenum">
              <a:rPr lang="en-US" sz="1200">
                <a:latin typeface="Gill Sans"/>
                <a:ea typeface="ヒラギノ角ゴ Pro W3"/>
                <a:cs typeface="ヒラギノ角ゴ Pro W3"/>
                <a:sym typeface="Gill Sans"/>
              </a:rPr>
              <a:pPr algn="r" defTabSz="939748"/>
              <a:t>46</a:t>
            </a:fld>
            <a:endParaRPr lang="en-US" sz="1200">
              <a:latin typeface="Gill Sans"/>
              <a:ea typeface="ヒラギノ角ゴ Pro W3"/>
              <a:cs typeface="ヒラギノ角ゴ Pro W3"/>
              <a:sym typeface="Gill Sans"/>
            </a:endParaRPr>
          </a:p>
        </p:txBody>
      </p:sp>
      <p:sp>
        <p:nvSpPr>
          <p:cNvPr id="75778" name="Rectangle 2"/>
          <p:cNvSpPr>
            <a:spLocks noGrp="1" noRot="1" noChangeAspect="1" noChangeArrowheads="1" noTextEdit="1"/>
          </p:cNvSpPr>
          <p:nvPr>
            <p:ph type="sldImg"/>
          </p:nvPr>
        </p:nvSpPr>
        <p:spPr>
          <a:ln/>
        </p:spPr>
      </p:sp>
      <p:sp>
        <p:nvSpPr>
          <p:cNvPr id="75779" name="Rectangle 3"/>
          <p:cNvSpPr>
            <a:spLocks noGrp="1"/>
          </p:cNvSpPr>
          <p:nvPr>
            <p:ph type="body" idx="1"/>
          </p:nvPr>
        </p:nvSpPr>
        <p:spPr>
          <a:xfrm>
            <a:off x="703264" y="4416425"/>
            <a:ext cx="5603875" cy="4183063"/>
          </a:xfrm>
          <a:noFill/>
          <a:ln/>
        </p:spPr>
        <p:txBody>
          <a:bodyPr lIns="93907" tIns="46955" rIns="93907" bIns="46955"/>
          <a:lstStyle/>
          <a:p>
            <a:pPr marL="0" indent="0">
              <a:lnSpc>
                <a:spcPct val="80000"/>
              </a:lnSpc>
              <a:buFont typeface="Arial"/>
              <a:buNone/>
            </a:pPr>
            <a:endParaRPr lang="en-US" baseline="0" dirty="0" smtClean="0">
              <a:latin typeface="Arial" charset="0"/>
              <a:ea typeface="ＭＳ Ｐゴシック"/>
              <a:cs typeface="ＭＳ Ｐゴシック"/>
            </a:endParaRPr>
          </a:p>
          <a:p>
            <a:pPr marL="0" indent="0">
              <a:lnSpc>
                <a:spcPct val="80000"/>
              </a:lnSpc>
              <a:buFont typeface="Arial"/>
              <a:buNone/>
            </a:pPr>
            <a:r>
              <a:rPr lang="en-US" baseline="0" dirty="0" smtClean="0">
                <a:ea typeface="ＭＳ Ｐゴシック"/>
              </a:rPr>
              <a:t>Self-regulation skills such as control over attention, emotions, and behavior are critical to social and academic success.</a:t>
            </a:r>
            <a:r>
              <a:rPr lang="en-US" sz="1200" baseline="0" dirty="0" smtClean="0">
                <a:solidFill>
                  <a:srgbClr val="FFFF00"/>
                </a:solidFill>
                <a:latin typeface="Calibri"/>
                <a:ea typeface="ＭＳ Ｐゴシック" pitchFamily="1" charset="-128"/>
                <a:cs typeface="Calibri"/>
              </a:rPr>
              <a:t> </a:t>
            </a:r>
            <a:r>
              <a:rPr lang="en-US" sz="1200" baseline="0" dirty="0" smtClean="0">
                <a:solidFill>
                  <a:srgbClr val="FFFF00"/>
                </a:solidFill>
                <a:latin typeface="Arial" charset="0"/>
                <a:ea typeface="ＭＳ Ｐゴシック"/>
                <a:cs typeface="ＭＳ Ｐゴシック"/>
              </a:rPr>
              <a:t>Youth with extensive trauma histories have difficulty identifying, expressing and managing feelings. When faced with trauma reminders, their responses tend to be extreme and range from anxiety and anger, to appearing numb and disconnecting from emotions altogether. A child with this level of difficulty managing overwhelming feelings may become easily frustrated, give up quickly, or escalate over a relatively small issue.</a:t>
            </a:r>
          </a:p>
          <a:p>
            <a:pPr marL="0" indent="0">
              <a:lnSpc>
                <a:spcPct val="80000"/>
              </a:lnSpc>
              <a:buFont typeface="Arial"/>
              <a:buNone/>
            </a:pPr>
            <a:endParaRPr lang="en-US" sz="1200" baseline="0" dirty="0" smtClean="0">
              <a:solidFill>
                <a:srgbClr val="FFFF00"/>
              </a:solidFill>
              <a:latin typeface="Arial" charset="0"/>
              <a:ea typeface="ＭＳ Ｐゴシック"/>
              <a:cs typeface="ＭＳ Ｐゴシック"/>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txBox="1">
            <a:spLocks noGrp="1"/>
          </p:cNvSpPr>
          <p:nvPr/>
        </p:nvSpPr>
        <p:spPr bwMode="auto">
          <a:xfrm>
            <a:off x="3971926" y="8831264"/>
            <a:ext cx="3038475" cy="465137"/>
          </a:xfrm>
          <a:prstGeom prst="rect">
            <a:avLst/>
          </a:prstGeom>
          <a:noFill/>
          <a:ln w="25400">
            <a:noFill/>
            <a:miter lim="800000"/>
            <a:headEnd/>
            <a:tailEnd/>
          </a:ln>
        </p:spPr>
        <p:txBody>
          <a:bodyPr lIns="93907" tIns="46955" rIns="93907" bIns="46955" anchor="b"/>
          <a:lstStyle/>
          <a:p>
            <a:pPr algn="r" defTabSz="939748"/>
            <a:fld id="{AB796A6B-B4FF-4C98-B94C-4A5F592098B7}" type="slidenum">
              <a:rPr lang="en-US" sz="1200">
                <a:latin typeface="Gill Sans"/>
                <a:ea typeface="ヒラギノ角ゴ Pro W3"/>
                <a:cs typeface="ヒラギノ角ゴ Pro W3"/>
                <a:sym typeface="Gill Sans"/>
              </a:rPr>
              <a:pPr algn="r" defTabSz="939748"/>
              <a:t>47</a:t>
            </a:fld>
            <a:endParaRPr lang="en-US" sz="1200">
              <a:latin typeface="Gill Sans"/>
              <a:ea typeface="ヒラギノ角ゴ Pro W3"/>
              <a:cs typeface="ヒラギノ角ゴ Pro W3"/>
              <a:sym typeface="Gill Sans"/>
            </a:endParaRPr>
          </a:p>
        </p:txBody>
      </p:sp>
      <p:sp>
        <p:nvSpPr>
          <p:cNvPr id="75778" name="Rectangle 2"/>
          <p:cNvSpPr>
            <a:spLocks noGrp="1" noRot="1" noChangeAspect="1" noChangeArrowheads="1" noTextEdit="1"/>
          </p:cNvSpPr>
          <p:nvPr>
            <p:ph type="sldImg"/>
          </p:nvPr>
        </p:nvSpPr>
        <p:spPr>
          <a:ln/>
        </p:spPr>
      </p:sp>
      <p:sp>
        <p:nvSpPr>
          <p:cNvPr id="75779" name="Rectangle 3"/>
          <p:cNvSpPr>
            <a:spLocks noGrp="1"/>
          </p:cNvSpPr>
          <p:nvPr>
            <p:ph type="body" idx="1"/>
          </p:nvPr>
        </p:nvSpPr>
        <p:spPr>
          <a:xfrm>
            <a:off x="703264" y="4416425"/>
            <a:ext cx="5603875" cy="4183063"/>
          </a:xfrm>
          <a:noFill/>
          <a:ln/>
        </p:spPr>
        <p:txBody>
          <a:bodyPr lIns="93907" tIns="46955" rIns="93907" bIns="46955"/>
          <a:lstStyle/>
          <a:p>
            <a:pPr marL="0" indent="0">
              <a:lnSpc>
                <a:spcPct val="80000"/>
              </a:lnSpc>
              <a:buFont typeface="Arial"/>
              <a:buNone/>
            </a:pPr>
            <a:endParaRPr lang="en-US" sz="1200" baseline="0" dirty="0" smtClean="0">
              <a:solidFill>
                <a:srgbClr val="FFFF00"/>
              </a:solidFill>
              <a:latin typeface="Arial" charset="0"/>
              <a:ea typeface="ＭＳ Ｐゴシック"/>
              <a:cs typeface="ＭＳ Ｐゴシック"/>
            </a:endParaRPr>
          </a:p>
          <a:p>
            <a:pPr marL="0" marR="0" indent="0" algn="l" defTabSz="457200" rtl="0" eaLnBrk="0" fontAlgn="base" latinLnBrk="0" hangingPunct="0">
              <a:lnSpc>
                <a:spcPct val="80000"/>
              </a:lnSpc>
              <a:spcBef>
                <a:spcPct val="30000"/>
              </a:spcBef>
              <a:spcAft>
                <a:spcPct val="0"/>
              </a:spcAft>
              <a:buClrTx/>
              <a:buSzTx/>
              <a:buFont typeface="Arial"/>
              <a:buNone/>
              <a:tabLst/>
              <a:defRPr/>
            </a:pPr>
            <a:r>
              <a:rPr lang="en-US" sz="1200" baseline="0" dirty="0" smtClean="0">
                <a:solidFill>
                  <a:srgbClr val="FFFF00"/>
                </a:solidFill>
                <a:latin typeface="Arial" charset="0"/>
                <a:ea typeface="ＭＳ Ｐゴシック"/>
                <a:cs typeface="ＭＳ Ｐゴシック"/>
              </a:rPr>
              <a:t>Being in constant survival mode and not having the skills to regulate emotions can led to a range of difficult behaviors that can cause significant disruption in school. In response to often unseen and unknown triggers, a student may become easily set off and react defensively or aggressively or disconnect and dissociate, which may be misinterpreted as not paying attention or not caring. An adolescent with a complex trauma history is at greater risk for engaging in high risk behaviors such as self-harm, unsafe sexual practices, or risky behaviors like driving recklessly. Risky behaviors may also include illegal activities like substance use, running away, and violence that can lead to involvement with systems like juvenile justice. In fact, arrest rates of trauma-exposed youth are up to 8 times higher than same-age peers, and being abuse or neglected as a child increases likelihood of arrest as a juvenile by 59%. Not surprisingly, 70-90% of incarcerated girls report childhood abuse and more than 70% of adolescents in substance abuse treatment have a history of trauma exposure.</a:t>
            </a:r>
          </a:p>
          <a:p>
            <a:pPr marL="0" indent="0">
              <a:lnSpc>
                <a:spcPct val="80000"/>
              </a:lnSpc>
              <a:buFont typeface="Arial"/>
              <a:buNone/>
            </a:pPr>
            <a:endParaRPr lang="en-US" sz="1200" baseline="0" dirty="0" smtClean="0">
              <a:solidFill>
                <a:srgbClr val="FFFF00"/>
              </a:solidFill>
              <a:latin typeface="Arial" charset="0"/>
              <a:ea typeface="ＭＳ Ｐゴシック"/>
              <a:cs typeface="ＭＳ Ｐゴシック"/>
            </a:endParaRPr>
          </a:p>
          <a:p>
            <a:pPr marL="0" indent="0">
              <a:lnSpc>
                <a:spcPct val="80000"/>
              </a:lnSpc>
              <a:buFont typeface="Arial"/>
              <a:buNone/>
            </a:pPr>
            <a:endParaRPr lang="en-US" sz="1200" baseline="0" dirty="0" smtClean="0">
              <a:solidFill>
                <a:srgbClr val="FFFF00"/>
              </a:solidFill>
              <a:latin typeface="Arial" charset="0"/>
              <a:ea typeface="ＭＳ Ｐゴシック"/>
              <a:cs typeface="ＭＳ Ｐゴシック"/>
            </a:endParaRPr>
          </a:p>
          <a:p>
            <a:pPr marL="0" indent="0">
              <a:lnSpc>
                <a:spcPct val="80000"/>
              </a:lnSpc>
              <a:buFont typeface="Arial"/>
              <a:buNone/>
            </a:pPr>
            <a:endParaRPr lang="en-US" sz="1200" baseline="0" dirty="0" smtClean="0">
              <a:solidFill>
                <a:srgbClr val="FFFF00"/>
              </a:solidFill>
              <a:latin typeface="Arial" charset="0"/>
              <a:ea typeface="ＭＳ Ｐゴシック"/>
              <a:cs typeface="ＭＳ Ｐゴシック"/>
            </a:endParaRPr>
          </a:p>
          <a:p>
            <a:pPr marL="0" indent="0">
              <a:lnSpc>
                <a:spcPct val="80000"/>
              </a:lnSpc>
              <a:buFont typeface="Arial"/>
              <a:buNone/>
            </a:pPr>
            <a:endParaRPr lang="en-US" sz="1200" baseline="0" dirty="0" smtClean="0">
              <a:solidFill>
                <a:srgbClr val="FFFF00"/>
              </a:solidFill>
              <a:latin typeface="Arial" charset="0"/>
              <a:ea typeface="ＭＳ Ｐゴシック"/>
              <a:cs typeface="ＭＳ Ｐゴシック"/>
            </a:endParaRPr>
          </a:p>
          <a:p>
            <a:pPr>
              <a:lnSpc>
                <a:spcPct val="80000"/>
              </a:lnSpc>
            </a:pPr>
            <a:endParaRPr lang="en-US" sz="1200" baseline="0" dirty="0" smtClean="0">
              <a:solidFill>
                <a:srgbClr val="FFFF00"/>
              </a:solidFill>
              <a:latin typeface="Arial" charset="0"/>
              <a:ea typeface="ＭＳ Ｐゴシック"/>
              <a:cs typeface="ＭＳ Ｐゴシック"/>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txBox="1">
            <a:spLocks noGrp="1"/>
          </p:cNvSpPr>
          <p:nvPr/>
        </p:nvSpPr>
        <p:spPr bwMode="auto">
          <a:xfrm>
            <a:off x="3971926" y="8831264"/>
            <a:ext cx="3038475" cy="465137"/>
          </a:xfrm>
          <a:prstGeom prst="rect">
            <a:avLst/>
          </a:prstGeom>
          <a:noFill/>
          <a:ln w="25400">
            <a:noFill/>
            <a:miter lim="800000"/>
            <a:headEnd/>
            <a:tailEnd/>
          </a:ln>
        </p:spPr>
        <p:txBody>
          <a:bodyPr lIns="93907" tIns="46955" rIns="93907" bIns="46955" anchor="b"/>
          <a:lstStyle/>
          <a:p>
            <a:pPr algn="r" defTabSz="939748"/>
            <a:fld id="{AB796A6B-B4FF-4C98-B94C-4A5F592098B7}" type="slidenum">
              <a:rPr lang="en-US" sz="1200">
                <a:latin typeface="Gill Sans"/>
                <a:ea typeface="ヒラギノ角ゴ Pro W3"/>
                <a:cs typeface="ヒラギノ角ゴ Pro W3"/>
                <a:sym typeface="Gill Sans"/>
              </a:rPr>
              <a:pPr algn="r" defTabSz="939748"/>
              <a:t>48</a:t>
            </a:fld>
            <a:endParaRPr lang="en-US" sz="1200">
              <a:latin typeface="Gill Sans"/>
              <a:ea typeface="ヒラギノ角ゴ Pro W3"/>
              <a:cs typeface="ヒラギノ角ゴ Pro W3"/>
              <a:sym typeface="Gill Sans"/>
            </a:endParaRPr>
          </a:p>
        </p:txBody>
      </p:sp>
      <p:sp>
        <p:nvSpPr>
          <p:cNvPr id="75778" name="Rectangle 2"/>
          <p:cNvSpPr>
            <a:spLocks noGrp="1" noRot="1" noChangeAspect="1" noChangeArrowheads="1" noTextEdit="1"/>
          </p:cNvSpPr>
          <p:nvPr>
            <p:ph type="sldImg"/>
          </p:nvPr>
        </p:nvSpPr>
        <p:spPr>
          <a:ln/>
        </p:spPr>
      </p:sp>
      <p:sp>
        <p:nvSpPr>
          <p:cNvPr id="75779" name="Rectangle 3"/>
          <p:cNvSpPr>
            <a:spLocks noGrp="1"/>
          </p:cNvSpPr>
          <p:nvPr>
            <p:ph type="body" idx="1"/>
          </p:nvPr>
        </p:nvSpPr>
        <p:spPr>
          <a:xfrm>
            <a:off x="703264" y="4416425"/>
            <a:ext cx="5603875" cy="4183063"/>
          </a:xfrm>
          <a:noFill/>
          <a:ln/>
        </p:spPr>
        <p:txBody>
          <a:bodyPr lIns="93907" tIns="46955" rIns="93907" bIns="46955"/>
          <a:lstStyle/>
          <a:p>
            <a:pPr marL="0" indent="0">
              <a:lnSpc>
                <a:spcPct val="80000"/>
              </a:lnSpc>
              <a:buFont typeface="Arial"/>
              <a:buNone/>
            </a:pPr>
            <a:endParaRPr lang="en-US" sz="1200" baseline="0" dirty="0" smtClean="0">
              <a:solidFill>
                <a:srgbClr val="FFFF00"/>
              </a:solidFill>
              <a:latin typeface="Arial" charset="0"/>
              <a:ea typeface="ＭＳ Ｐゴシック"/>
              <a:cs typeface="ＭＳ Ｐゴシック"/>
            </a:endParaRPr>
          </a:p>
          <a:p>
            <a:pPr marL="0" indent="0">
              <a:lnSpc>
                <a:spcPct val="80000"/>
              </a:lnSpc>
              <a:buFont typeface="Arial"/>
              <a:buNone/>
            </a:pPr>
            <a:r>
              <a:rPr lang="en-US" sz="1200" baseline="0" dirty="0" smtClean="0">
                <a:solidFill>
                  <a:srgbClr val="FFFF00"/>
                </a:solidFill>
                <a:latin typeface="Arial" charset="0"/>
                <a:ea typeface="ＭＳ Ｐゴシック"/>
                <a:cs typeface="ＭＳ Ｐゴシック"/>
              </a:rPr>
              <a:t>Because the thinking brain is less developed when a child is exposed to complex trauma, they have more difficulties with activities related to learning, such as problem-solving, concentrating, reasoning, and anticipating. When survival is the primary goal, everything else, including academics takes a back seat. </a:t>
            </a:r>
            <a:r>
              <a:rPr lang="en-US" sz="1200" dirty="0" smtClean="0">
                <a:solidFill>
                  <a:srgbClr val="FFFF00"/>
                </a:solidFill>
                <a:latin typeface="Calibri" pitchFamily="34" charset="0"/>
                <a:ea typeface="ＭＳ Ｐゴシック"/>
                <a:cs typeface="ＭＳ Ｐゴシック"/>
              </a:rPr>
              <a:t>Paying attention to seemingly non-critical information in a classroom is very difficult</a:t>
            </a:r>
            <a:r>
              <a:rPr lang="en-US" sz="1200" baseline="0" dirty="0" smtClean="0">
                <a:solidFill>
                  <a:srgbClr val="FFFF00"/>
                </a:solidFill>
                <a:latin typeface="Calibri" pitchFamily="34" charset="0"/>
                <a:ea typeface="ＭＳ Ｐゴシック"/>
                <a:cs typeface="ＭＳ Ｐゴシック"/>
              </a:rPr>
              <a:t> when a child’s brain and body is wired to be at a heightened state of alert.</a:t>
            </a:r>
          </a:p>
          <a:p>
            <a:pPr marL="0" indent="0">
              <a:lnSpc>
                <a:spcPct val="80000"/>
              </a:lnSpc>
              <a:buFont typeface="Arial"/>
              <a:buNone/>
            </a:pPr>
            <a:endParaRPr lang="en-US" sz="1200" baseline="0" dirty="0" smtClean="0">
              <a:solidFill>
                <a:srgbClr val="FFFF00"/>
              </a:solidFill>
              <a:latin typeface="Arial" charset="0"/>
              <a:ea typeface="ＭＳ Ｐゴシック"/>
              <a:cs typeface="ＭＳ Ｐゴシック"/>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txBox="1">
            <a:spLocks noGrp="1"/>
          </p:cNvSpPr>
          <p:nvPr/>
        </p:nvSpPr>
        <p:spPr bwMode="auto">
          <a:xfrm>
            <a:off x="3971926" y="8831264"/>
            <a:ext cx="3038475" cy="465137"/>
          </a:xfrm>
          <a:prstGeom prst="rect">
            <a:avLst/>
          </a:prstGeom>
          <a:noFill/>
          <a:ln w="25400">
            <a:noFill/>
            <a:miter lim="800000"/>
            <a:headEnd/>
            <a:tailEnd/>
          </a:ln>
        </p:spPr>
        <p:txBody>
          <a:bodyPr lIns="93907" tIns="46955" rIns="93907" bIns="46955" anchor="b"/>
          <a:lstStyle/>
          <a:p>
            <a:pPr algn="r" defTabSz="939748"/>
            <a:fld id="{AB796A6B-B4FF-4C98-B94C-4A5F592098B7}" type="slidenum">
              <a:rPr lang="en-US" sz="1200">
                <a:latin typeface="Gill Sans"/>
                <a:ea typeface="ヒラギノ角ゴ Pro W3"/>
                <a:cs typeface="ヒラギノ角ゴ Pro W3"/>
                <a:sym typeface="Gill Sans"/>
              </a:rPr>
              <a:pPr algn="r" defTabSz="939748"/>
              <a:t>49</a:t>
            </a:fld>
            <a:endParaRPr lang="en-US" sz="1200">
              <a:latin typeface="Gill Sans"/>
              <a:ea typeface="ヒラギノ角ゴ Pro W3"/>
              <a:cs typeface="ヒラギノ角ゴ Pro W3"/>
              <a:sym typeface="Gill Sans"/>
            </a:endParaRPr>
          </a:p>
        </p:txBody>
      </p:sp>
      <p:sp>
        <p:nvSpPr>
          <p:cNvPr id="75778" name="Rectangle 2"/>
          <p:cNvSpPr>
            <a:spLocks noGrp="1" noRot="1" noChangeAspect="1" noChangeArrowheads="1" noTextEdit="1"/>
          </p:cNvSpPr>
          <p:nvPr>
            <p:ph type="sldImg"/>
          </p:nvPr>
        </p:nvSpPr>
        <p:spPr>
          <a:ln/>
        </p:spPr>
      </p:sp>
      <p:sp>
        <p:nvSpPr>
          <p:cNvPr id="75779" name="Rectangle 3"/>
          <p:cNvSpPr>
            <a:spLocks noGrp="1"/>
          </p:cNvSpPr>
          <p:nvPr>
            <p:ph type="body" idx="1"/>
          </p:nvPr>
        </p:nvSpPr>
        <p:spPr>
          <a:xfrm>
            <a:off x="703264" y="4416425"/>
            <a:ext cx="5603875" cy="4183063"/>
          </a:xfrm>
          <a:noFill/>
          <a:ln/>
        </p:spPr>
        <p:txBody>
          <a:bodyPr lIns="93907" tIns="46955" rIns="93907" bIns="46955"/>
          <a:lstStyle/>
          <a:p>
            <a:pPr marL="171450" indent="-171450">
              <a:lnSpc>
                <a:spcPct val="80000"/>
              </a:lnSpc>
              <a:buFont typeface="Arial"/>
              <a:buChar char="•"/>
            </a:pPr>
            <a:endParaRPr lang="en-US" sz="1200" baseline="0" dirty="0" smtClean="0">
              <a:solidFill>
                <a:srgbClr val="FFFF00"/>
              </a:solidFill>
              <a:latin typeface="Arial" charset="0"/>
              <a:ea typeface="ＭＳ Ｐゴシック"/>
              <a:cs typeface="ＭＳ Ｐゴシック"/>
            </a:endParaRPr>
          </a:p>
          <a:p>
            <a:pPr marL="0" indent="0">
              <a:lnSpc>
                <a:spcPct val="80000"/>
              </a:lnSpc>
              <a:buFont typeface="Arial"/>
              <a:buNone/>
            </a:pPr>
            <a:r>
              <a:rPr lang="en-US" sz="1200" baseline="0" dirty="0" smtClean="0">
                <a:solidFill>
                  <a:srgbClr val="FFFF00"/>
                </a:solidFill>
                <a:latin typeface="Arial" charset="0"/>
                <a:ea typeface="ＭＳ Ｐゴシック"/>
                <a:cs typeface="ＭＳ Ｐゴシック"/>
              </a:rPr>
              <a:t>Dissociation is a form of managing overwhelming experiences that involves separating one’s self from the experience. If this is a child’s primary way of coping, they may disconnect from most experiences, even those not related to their trauma. In order to block out feelings related to trauma, these children have to block out most feelings, including positive emotions like happiness, curiosity, and excitement. In the classroom, this may look like a child who is daydreaming or not paying attention or is emotionally flat, when in fact, they may be shutting down in response to overwhelming internal stress. Constant disconnection from the present moment does not allow for the space to engage in learning or build relationships. Children may miss out on large portions of experience when they constantly disconnect from what is happening in the present.</a:t>
            </a:r>
          </a:p>
          <a:p>
            <a:pPr marL="0" indent="0">
              <a:lnSpc>
                <a:spcPct val="80000"/>
              </a:lnSpc>
              <a:buFont typeface="Arial"/>
              <a:buNone/>
            </a:pPr>
            <a:endParaRPr lang="en-US" sz="1200" baseline="0" dirty="0" smtClean="0">
              <a:solidFill>
                <a:srgbClr val="FFFF00"/>
              </a:solidFill>
              <a:latin typeface="Arial" charset="0"/>
              <a:ea typeface="ＭＳ Ｐゴシック"/>
              <a:cs typeface="ＭＳ Ｐゴシック"/>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2"/>
          <p:cNvSpPr>
            <a:spLocks noGrp="1" noRot="1" noChangeAspect="1" noChangeArrowheads="1" noTextEdit="1"/>
          </p:cNvSpPr>
          <p:nvPr>
            <p:ph type="sldImg"/>
          </p:nvPr>
        </p:nvSpPr>
        <p:spPr>
          <a:xfrm>
            <a:off x="1182688" y="696913"/>
            <a:ext cx="4648200" cy="3486150"/>
          </a:xfrm>
          <a:ln/>
        </p:spPr>
      </p:sp>
      <p:sp>
        <p:nvSpPr>
          <p:cNvPr id="110594" name="Rectangle 3"/>
          <p:cNvSpPr>
            <a:spLocks noGrp="1"/>
          </p:cNvSpPr>
          <p:nvPr>
            <p:ph type="body" idx="1"/>
          </p:nvPr>
        </p:nvSpPr>
        <p:spPr>
          <a:noFill/>
          <a:ln/>
        </p:spPr>
        <p:txBody>
          <a:bodyPr lIns="93912" tIns="46957" rIns="93912" bIns="46957"/>
          <a:lstStyle/>
          <a:p>
            <a:pPr marL="0" indent="0">
              <a:buFont typeface="Arial"/>
              <a:buNone/>
            </a:pPr>
            <a:r>
              <a:rPr lang="en-US" sz="1200" kern="1200" dirty="0" smtClean="0">
                <a:solidFill>
                  <a:schemeClr val="tx1"/>
                </a:solidFill>
                <a:latin typeface="Calibri" pitchFamily="34" charset="0"/>
                <a:ea typeface="ＭＳ Ｐゴシック" pitchFamily="1" charset="-128"/>
                <a:cs typeface="ＭＳ Ｐゴシック"/>
              </a:rPr>
              <a:t>Acute</a:t>
            </a:r>
            <a:r>
              <a:rPr lang="en-US" sz="1200" kern="1200" baseline="0" dirty="0" smtClean="0">
                <a:solidFill>
                  <a:schemeClr val="tx1"/>
                </a:solidFill>
                <a:latin typeface="Calibri" pitchFamily="34" charset="0"/>
                <a:ea typeface="ＭＳ Ｐゴシック" pitchFamily="1" charset="-128"/>
                <a:cs typeface="ＭＳ Ｐゴシック"/>
              </a:rPr>
              <a:t> traumatic events </a:t>
            </a:r>
            <a:r>
              <a:rPr lang="en-US" sz="1200" kern="1200" dirty="0" smtClean="0">
                <a:solidFill>
                  <a:schemeClr val="tx1"/>
                </a:solidFill>
                <a:latin typeface="Calibri" pitchFamily="34" charset="0"/>
                <a:ea typeface="ＭＳ Ｐゴシック" pitchFamily="1" charset="-128"/>
                <a:cs typeface="ＭＳ Ｐゴシック"/>
              </a:rPr>
              <a:t>occur at a particular time and place and are usually short-lived</a:t>
            </a:r>
            <a:r>
              <a:rPr lang="en-US" sz="1200" b="0" i="0" kern="1200" dirty="0" smtClean="0">
                <a:solidFill>
                  <a:schemeClr val="tx1"/>
                </a:solidFill>
                <a:latin typeface="Calibri" pitchFamily="34" charset="0"/>
                <a:ea typeface="ＭＳ Ｐゴシック" pitchFamily="1" charset="-128"/>
                <a:cs typeface="ＭＳ Ｐゴシック"/>
              </a:rPr>
              <a:t>. </a:t>
            </a:r>
            <a:r>
              <a:rPr lang="en-US" sz="1000" baseline="0" dirty="0" smtClean="0">
                <a:latin typeface="Arial" charset="0"/>
                <a:ea typeface="ＭＳ Ｐゴシック"/>
              </a:rPr>
              <a:t>Examples include: a serious accident; a natural disaster such as a hurricane, earthquake or flood; a single act of violence like a robbery, assault, or school shooting; an act of terrorism; or sudden loss of a loved one. How impactful a onetime experience of trauma is depends on many factors</a:t>
            </a:r>
            <a:r>
              <a:rPr lang="en-US" sz="1000" b="1" baseline="0" dirty="0" smtClean="0">
                <a:latin typeface="Arial" charset="0"/>
                <a:ea typeface="ＭＳ Ｐゴシック"/>
              </a:rPr>
              <a:t>. </a:t>
            </a:r>
            <a:r>
              <a:rPr lang="en-US" sz="1000" b="0" baseline="0" dirty="0" smtClean="0">
                <a:latin typeface="Arial" charset="0"/>
                <a:ea typeface="ＭＳ Ｐゴシック"/>
              </a:rPr>
              <a:t>F</a:t>
            </a:r>
            <a:r>
              <a:rPr lang="en-US" sz="1000" baseline="0" dirty="0" smtClean="0">
                <a:latin typeface="Arial" charset="0"/>
                <a:ea typeface="ＭＳ Ｐゴシック"/>
              </a:rPr>
              <a:t>or children, one of the most important </a:t>
            </a:r>
            <a:r>
              <a:rPr lang="en-US" sz="1000" b="0" baseline="0" dirty="0" smtClean="0">
                <a:latin typeface="Arial" charset="0"/>
                <a:ea typeface="ＭＳ Ｐゴシック"/>
              </a:rPr>
              <a:t>factors determining impact </a:t>
            </a:r>
            <a:r>
              <a:rPr lang="en-US" sz="1000" baseline="0" dirty="0" smtClean="0">
                <a:latin typeface="Arial" charset="0"/>
                <a:ea typeface="ＭＳ Ｐゴシック"/>
              </a:rPr>
              <a:t>is the level of consistent, positive support that they receive from adults during and after the experience. This includes caregivers as well as adult relatives, teachers, coaches, and other community members.</a:t>
            </a:r>
          </a:p>
          <a:p>
            <a:pPr marL="0" indent="0">
              <a:buFont typeface="Arial"/>
              <a:buNone/>
            </a:pPr>
            <a:endParaRPr lang="en-US" sz="1000" baseline="0" dirty="0" smtClean="0">
              <a:latin typeface="Arial" charset="0"/>
              <a:ea typeface="ＭＳ Ｐゴシック"/>
            </a:endParaRPr>
          </a:p>
          <a:p>
            <a:pPr marL="0" indent="0">
              <a:buFont typeface="Arial"/>
              <a:buNone/>
            </a:pPr>
            <a:r>
              <a:rPr lang="en-US" sz="1000" b="0" i="0" kern="1200" dirty="0" smtClean="0">
                <a:solidFill>
                  <a:schemeClr val="tx1"/>
                </a:solidFill>
                <a:latin typeface="Calibri" pitchFamily="34" charset="0"/>
                <a:ea typeface="ＭＳ Ｐゴシック" pitchFamily="1" charset="-128"/>
                <a:cs typeface="ＭＳ Ｐゴシック"/>
              </a:rPr>
              <a:t>Sometimes</a:t>
            </a:r>
            <a:r>
              <a:rPr lang="en-US" sz="1000" b="0" i="0" kern="1200" baseline="0" dirty="0" smtClean="0">
                <a:solidFill>
                  <a:schemeClr val="tx1"/>
                </a:solidFill>
                <a:latin typeface="Calibri" pitchFamily="34" charset="0"/>
                <a:ea typeface="ＭＳ Ｐゴシック" pitchFamily="1" charset="-128"/>
                <a:cs typeface="ＭＳ Ｐゴシック"/>
              </a:rPr>
              <a:t> one-time traumatic events morph into long-term experiences in the aftermath of the event. For example, Hurricane Katrina occurred at a particular time and place and was relatively short-lived; however, for many, exposure to trauma continued as families were separated and displaced, children had to ride buses by empty houses and boarded up buildings, and communities struggled to access resources to reestablish a sense of safety and rebuild their lives. </a:t>
            </a:r>
          </a:p>
          <a:p>
            <a:pPr marL="0" indent="0">
              <a:buFont typeface="Arial"/>
              <a:buNone/>
            </a:pPr>
            <a:endParaRPr lang="en-US" sz="1000" b="0" i="0" kern="1200" baseline="0" dirty="0" smtClean="0">
              <a:solidFill>
                <a:schemeClr val="tx1"/>
              </a:solidFill>
              <a:latin typeface="Calibri" pitchFamily="34" charset="0"/>
              <a:ea typeface="ＭＳ Ｐゴシック" pitchFamily="1" charset="-128"/>
              <a:cs typeface="ＭＳ Ｐゴシック"/>
            </a:endParaRPr>
          </a:p>
          <a:p>
            <a:pPr marL="0" indent="0">
              <a:buFont typeface="Arial"/>
              <a:buNone/>
            </a:pPr>
            <a:endParaRPr lang="en-US" sz="1000" b="0" i="0" kern="1200" baseline="0" dirty="0" smtClean="0">
              <a:solidFill>
                <a:schemeClr val="tx1"/>
              </a:solidFill>
              <a:latin typeface="Calibri" pitchFamily="34" charset="0"/>
              <a:ea typeface="ＭＳ Ｐゴシック" pitchFamily="1" charset="-128"/>
              <a:cs typeface="ＭＳ Ｐゴシック"/>
            </a:endParaRPr>
          </a:p>
          <a:p>
            <a:pPr marL="0" indent="0">
              <a:buFont typeface="Arial"/>
              <a:buNone/>
            </a:pPr>
            <a:r>
              <a:rPr lang="en-US" sz="1000" baseline="0" dirty="0" smtClean="0">
                <a:latin typeface="Arial" charset="0"/>
                <a:ea typeface="ＭＳ Ｐゴシック"/>
              </a:rPr>
              <a:t>Resource: NCTSN</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txBox="1">
            <a:spLocks noGrp="1"/>
          </p:cNvSpPr>
          <p:nvPr/>
        </p:nvSpPr>
        <p:spPr bwMode="auto">
          <a:xfrm>
            <a:off x="3971926" y="8831264"/>
            <a:ext cx="3038475" cy="465137"/>
          </a:xfrm>
          <a:prstGeom prst="rect">
            <a:avLst/>
          </a:prstGeom>
          <a:noFill/>
          <a:ln w="25400">
            <a:noFill/>
            <a:miter lim="800000"/>
            <a:headEnd/>
            <a:tailEnd/>
          </a:ln>
        </p:spPr>
        <p:txBody>
          <a:bodyPr lIns="93907" tIns="46955" rIns="93907" bIns="46955" anchor="b"/>
          <a:lstStyle/>
          <a:p>
            <a:pPr algn="r" defTabSz="939748"/>
            <a:fld id="{AB796A6B-B4FF-4C98-B94C-4A5F592098B7}" type="slidenum">
              <a:rPr lang="en-US" sz="1200">
                <a:latin typeface="Gill Sans"/>
                <a:ea typeface="ヒラギノ角ゴ Pro W3"/>
                <a:cs typeface="ヒラギノ角ゴ Pro W3"/>
                <a:sym typeface="Gill Sans"/>
              </a:rPr>
              <a:pPr algn="r" defTabSz="939748"/>
              <a:t>50</a:t>
            </a:fld>
            <a:endParaRPr lang="en-US" sz="1200">
              <a:latin typeface="Gill Sans"/>
              <a:ea typeface="ヒラギノ角ゴ Pro W3"/>
              <a:cs typeface="ヒラギノ角ゴ Pro W3"/>
              <a:sym typeface="Gill Sans"/>
            </a:endParaRPr>
          </a:p>
        </p:txBody>
      </p:sp>
      <p:sp>
        <p:nvSpPr>
          <p:cNvPr id="75778" name="Rectangle 2"/>
          <p:cNvSpPr>
            <a:spLocks noGrp="1" noRot="1" noChangeAspect="1" noChangeArrowheads="1" noTextEdit="1"/>
          </p:cNvSpPr>
          <p:nvPr>
            <p:ph type="sldImg"/>
          </p:nvPr>
        </p:nvSpPr>
        <p:spPr>
          <a:ln/>
        </p:spPr>
      </p:sp>
      <p:sp>
        <p:nvSpPr>
          <p:cNvPr id="75779" name="Rectangle 3"/>
          <p:cNvSpPr>
            <a:spLocks noGrp="1"/>
          </p:cNvSpPr>
          <p:nvPr>
            <p:ph type="body" idx="1"/>
          </p:nvPr>
        </p:nvSpPr>
        <p:spPr>
          <a:xfrm>
            <a:off x="703264" y="4416425"/>
            <a:ext cx="5603875" cy="4183063"/>
          </a:xfrm>
          <a:noFill/>
          <a:ln/>
        </p:spPr>
        <p:txBody>
          <a:bodyPr lIns="93907" tIns="46955" rIns="93907" bIns="46955"/>
          <a:lstStyle/>
          <a:p>
            <a:pPr marL="0" indent="0">
              <a:lnSpc>
                <a:spcPct val="80000"/>
              </a:lnSpc>
              <a:buFont typeface="Arial"/>
              <a:buNone/>
            </a:pPr>
            <a:endParaRPr lang="en-US" sz="1200" baseline="0" dirty="0" smtClean="0">
              <a:solidFill>
                <a:srgbClr val="FFFF00"/>
              </a:solidFill>
              <a:latin typeface="Arial" charset="0"/>
              <a:ea typeface="ＭＳ Ｐゴシック"/>
              <a:cs typeface="ＭＳ Ｐゴシック"/>
            </a:endParaRPr>
          </a:p>
          <a:p>
            <a:pPr marL="0" indent="0">
              <a:lnSpc>
                <a:spcPct val="80000"/>
              </a:lnSpc>
              <a:buFont typeface="Arial"/>
              <a:buNone/>
            </a:pPr>
            <a:r>
              <a:rPr lang="en-US" sz="1200" baseline="0" dirty="0" smtClean="0">
                <a:solidFill>
                  <a:srgbClr val="FFFF00"/>
                </a:solidFill>
                <a:latin typeface="Arial" charset="0"/>
                <a:ea typeface="ＭＳ Ｐゴシック"/>
                <a:cs typeface="ＭＳ Ｐゴシック"/>
              </a:rPr>
              <a:t>Finally, early trauma can have a significant impact on how children view themselves and their lives as they move through adolescence. Low self-esteem and poor self-image are common. Lacking a sense of hope and control over the  future makes planning and goal setting seem pointless. There is no time to think about the future when the focus is on just getting by from moment to moment.</a:t>
            </a:r>
          </a:p>
          <a:p>
            <a:pPr marL="0" indent="0">
              <a:lnSpc>
                <a:spcPct val="80000"/>
              </a:lnSpc>
              <a:buFont typeface="Arial"/>
              <a:buNone/>
            </a:pPr>
            <a:endParaRPr lang="en-US" sz="1200" baseline="0" dirty="0" smtClean="0">
              <a:solidFill>
                <a:srgbClr val="FFFF00"/>
              </a:solidFill>
              <a:latin typeface="Arial" charset="0"/>
              <a:ea typeface="ＭＳ Ｐゴシック"/>
              <a:cs typeface="ＭＳ Ｐゴシック"/>
            </a:endParaRPr>
          </a:p>
          <a:p>
            <a:pPr>
              <a:lnSpc>
                <a:spcPct val="80000"/>
              </a:lnSpc>
            </a:pPr>
            <a:endParaRPr lang="en-US" sz="1200" baseline="0" dirty="0" smtClean="0">
              <a:solidFill>
                <a:srgbClr val="FFFF00"/>
              </a:solidFill>
              <a:latin typeface="Arial" charset="0"/>
              <a:ea typeface="ＭＳ Ｐゴシック"/>
              <a:cs typeface="ＭＳ Ｐゴシック"/>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80000"/>
              </a:lnSpc>
              <a:spcBef>
                <a:spcPct val="30000"/>
              </a:spcBef>
              <a:spcAft>
                <a:spcPct val="0"/>
              </a:spcAft>
              <a:buClrTx/>
              <a:buSzTx/>
              <a:buFont typeface="Arial"/>
              <a:buNone/>
              <a:tabLst/>
              <a:defRPr/>
            </a:pPr>
            <a:r>
              <a:rPr lang="en-US" dirty="0" smtClean="0">
                <a:solidFill>
                  <a:schemeClr val="bg1"/>
                </a:solidFill>
                <a:latin typeface="Cambria" panose="02040503050406030204" pitchFamily="18" charset="0"/>
                <a:ea typeface="ヒラギノ角ゴ ProN W3"/>
                <a:cs typeface="Arial" pitchFamily="34" charset="0"/>
                <a:sym typeface="Gill Sans"/>
              </a:rPr>
              <a:t>As we have just discussed, a constant barrage of traumatic experiences can have profound effects on brain development, resulting in a host of emotional and behavioral problems that can worsen with age.  </a:t>
            </a:r>
            <a:r>
              <a:rPr lang="en-US" sz="1200" baseline="0" dirty="0" smtClean="0">
                <a:solidFill>
                  <a:srgbClr val="FFFF00"/>
                </a:solidFill>
                <a:latin typeface="Arial" charset="0"/>
                <a:ea typeface="ＭＳ Ｐゴシック"/>
                <a:cs typeface="ＭＳ Ｐゴシック"/>
              </a:rPr>
              <a:t>Without intervention, we have come to learn that early adversity can have profound effects into adulthood.</a:t>
            </a:r>
          </a:p>
          <a:p>
            <a:pPr marL="171450" indent="-171450">
              <a:lnSpc>
                <a:spcPct val="80000"/>
              </a:lnSpc>
              <a:buFont typeface="Arial"/>
              <a:buChar char="•"/>
            </a:pPr>
            <a:endParaRPr lang="en-US" sz="1200" baseline="0" dirty="0" smtClean="0">
              <a:solidFill>
                <a:srgbClr val="FFFF00"/>
              </a:solidFill>
              <a:latin typeface="Arial" charset="0"/>
              <a:ea typeface="ＭＳ Ｐゴシック"/>
              <a:cs typeface="ＭＳ Ｐゴシック"/>
            </a:endParaRPr>
          </a:p>
          <a:p>
            <a:r>
              <a:rPr lang="en-US" sz="1200" kern="1200" dirty="0" smtClean="0">
                <a:solidFill>
                  <a:schemeClr val="tx1"/>
                </a:solidFill>
                <a:effectLst/>
                <a:latin typeface="Calibri" pitchFamily="34" charset="0"/>
                <a:ea typeface="ＭＳ Ｐゴシック" pitchFamily="1" charset="-128"/>
                <a:cs typeface="ＭＳ Ｐゴシック"/>
              </a:rPr>
              <a:t>The</a:t>
            </a:r>
            <a:r>
              <a:rPr lang="en-US" sz="1200" kern="1200" baseline="0" dirty="0" smtClean="0">
                <a:solidFill>
                  <a:schemeClr val="tx1"/>
                </a:solidFill>
                <a:effectLst/>
                <a:latin typeface="Calibri" pitchFamily="34" charset="0"/>
                <a:ea typeface="ＭＳ Ｐゴシック" pitchFamily="1" charset="-128"/>
                <a:cs typeface="ＭＳ Ｐゴシック"/>
              </a:rPr>
              <a:t> groundbreaking</a:t>
            </a:r>
            <a:r>
              <a:rPr lang="en-US" sz="1200" kern="1200" dirty="0" smtClean="0">
                <a:solidFill>
                  <a:schemeClr val="tx1"/>
                </a:solidFill>
                <a:effectLst/>
                <a:latin typeface="Calibri" pitchFamily="34" charset="0"/>
                <a:ea typeface="ＭＳ Ｐゴシック" pitchFamily="1" charset="-128"/>
                <a:cs typeface="ＭＳ Ｐゴシック"/>
              </a:rPr>
              <a:t> Adverse Childhood Experiences or ACE Study surveyed over 17,000 adults</a:t>
            </a:r>
            <a:r>
              <a:rPr lang="en-US" sz="1200" kern="1200" baseline="0" dirty="0" smtClean="0">
                <a:solidFill>
                  <a:schemeClr val="tx1"/>
                </a:solidFill>
                <a:effectLst/>
                <a:latin typeface="Calibri" pitchFamily="34" charset="0"/>
                <a:ea typeface="ＭＳ Ｐゴシック" pitchFamily="1" charset="-128"/>
                <a:cs typeface="ＭＳ Ｐゴシック"/>
              </a:rPr>
              <a:t> about specific types of adverse experiences in childhood as part of a routine health screening. Adverse events included:</a:t>
            </a:r>
          </a:p>
          <a:p>
            <a:pPr marL="171450" indent="-171450">
              <a:buFont typeface="Arial"/>
              <a:buChar char="•"/>
            </a:pPr>
            <a:r>
              <a:rPr lang="en-US" sz="1200" dirty="0" smtClean="0">
                <a:solidFill>
                  <a:srgbClr val="FFFF00"/>
                </a:solidFill>
                <a:latin typeface="Calibri" pitchFamily="34" charset="0"/>
                <a:ea typeface="ＭＳ Ｐゴシック" charset="-128"/>
                <a:cs typeface="Calibri" pitchFamily="34" charset="0"/>
              </a:rPr>
              <a:t>physical abuse, emotional abuse, and sexual abuse;</a:t>
            </a:r>
          </a:p>
          <a:p>
            <a:pPr marL="171450" indent="-171450">
              <a:buFont typeface="Arial"/>
              <a:buChar char="•"/>
            </a:pPr>
            <a:r>
              <a:rPr lang="en-US" sz="1200" dirty="0" smtClean="0">
                <a:solidFill>
                  <a:srgbClr val="FFFF00"/>
                </a:solidFill>
                <a:latin typeface="Calibri" pitchFamily="34" charset="0"/>
                <a:ea typeface="ＭＳ Ｐゴシック" charset="-128"/>
                <a:cs typeface="Calibri" pitchFamily="34" charset="0"/>
              </a:rPr>
              <a:t>emotional and physical neglect;</a:t>
            </a:r>
            <a:r>
              <a:rPr lang="en-US" sz="1200" baseline="0" dirty="0" smtClean="0">
                <a:solidFill>
                  <a:srgbClr val="FFFF00"/>
                </a:solidFill>
                <a:latin typeface="Calibri" pitchFamily="34" charset="0"/>
                <a:ea typeface="ＭＳ Ｐゴシック" charset="-128"/>
                <a:cs typeface="Calibri" pitchFamily="34" charset="0"/>
              </a:rPr>
              <a:t> </a:t>
            </a:r>
            <a:endParaRPr lang="en-US" sz="1200" dirty="0" smtClean="0">
              <a:solidFill>
                <a:srgbClr val="FFFF00"/>
              </a:solidFill>
              <a:latin typeface="Calibri" pitchFamily="34" charset="0"/>
              <a:ea typeface="ＭＳ Ｐゴシック" charset="-128"/>
              <a:cs typeface="Calibri" pitchFamily="34" charset="0"/>
            </a:endParaRPr>
          </a:p>
          <a:p>
            <a:pPr marL="171450" indent="-171450">
              <a:buFont typeface="Arial"/>
              <a:buChar char="•"/>
            </a:pPr>
            <a:r>
              <a:rPr lang="en-US" sz="1200" dirty="0" smtClean="0">
                <a:solidFill>
                  <a:srgbClr val="FFFF00"/>
                </a:solidFill>
                <a:latin typeface="Calibri" pitchFamily="34" charset="0"/>
                <a:ea typeface="ＭＳ Ｐゴシック" charset="-128"/>
                <a:cs typeface="Calibri" pitchFamily="34" charset="0"/>
              </a:rPr>
              <a:t>household substance abuse;</a:t>
            </a:r>
          </a:p>
          <a:p>
            <a:pPr marL="171450" indent="-171450">
              <a:buFont typeface="Arial"/>
              <a:buChar char="•"/>
            </a:pPr>
            <a:r>
              <a:rPr lang="en-US" sz="1200" dirty="0" smtClean="0">
                <a:solidFill>
                  <a:srgbClr val="FFFF00"/>
                </a:solidFill>
                <a:latin typeface="Calibri" pitchFamily="34" charset="0"/>
                <a:ea typeface="ＭＳ Ｐゴシック" charset="-128"/>
                <a:cs typeface="Calibri" pitchFamily="34" charset="0"/>
              </a:rPr>
              <a:t>household mental illness;</a:t>
            </a:r>
          </a:p>
          <a:p>
            <a:pPr marL="171450" indent="-171450">
              <a:buFont typeface="Arial"/>
              <a:buChar char="•"/>
            </a:pPr>
            <a:r>
              <a:rPr lang="en-US" sz="1200" dirty="0" smtClean="0">
                <a:solidFill>
                  <a:srgbClr val="FFFF00"/>
                </a:solidFill>
                <a:latin typeface="Calibri" pitchFamily="34" charset="0"/>
                <a:ea typeface="ＭＳ Ｐゴシック" charset="-128"/>
                <a:cs typeface="Calibri" pitchFamily="34" charset="0"/>
              </a:rPr>
              <a:t>a mother treated violently;</a:t>
            </a:r>
          </a:p>
          <a:p>
            <a:pPr marL="171450" indent="-171450">
              <a:buFont typeface="Arial"/>
              <a:buChar char="•"/>
            </a:pPr>
            <a:r>
              <a:rPr lang="en-US" sz="1200" dirty="0" smtClean="0">
                <a:solidFill>
                  <a:srgbClr val="FFFF00"/>
                </a:solidFill>
                <a:latin typeface="Calibri" pitchFamily="34" charset="0"/>
                <a:ea typeface="ＭＳ Ｐゴシック" charset="-128"/>
                <a:cs typeface="Calibri" pitchFamily="34" charset="0"/>
              </a:rPr>
              <a:t>parent separation or divorce; and</a:t>
            </a:r>
          </a:p>
          <a:p>
            <a:pPr marL="171450" indent="-171450">
              <a:buFont typeface="Arial"/>
              <a:buChar char="•"/>
            </a:pPr>
            <a:r>
              <a:rPr lang="en-US" sz="1200" dirty="0" smtClean="0">
                <a:solidFill>
                  <a:srgbClr val="FFFF00"/>
                </a:solidFill>
                <a:latin typeface="Calibri" pitchFamily="34" charset="0"/>
                <a:ea typeface="ＭＳ Ｐゴシック" charset="-128"/>
                <a:cs typeface="Calibri" pitchFamily="34" charset="0"/>
              </a:rPr>
              <a:t>incarcerated household member</a:t>
            </a:r>
            <a:endParaRPr lang="en-US" sz="1200" dirty="0" smtClean="0">
              <a:solidFill>
                <a:srgbClr val="BBE0E3"/>
              </a:solidFill>
              <a:latin typeface="Calibri" pitchFamily="34" charset="0"/>
            </a:endParaRPr>
          </a:p>
          <a:p>
            <a:r>
              <a:rPr lang="en-US" sz="1200" kern="1200" baseline="0" dirty="0" smtClean="0">
                <a:solidFill>
                  <a:schemeClr val="tx1"/>
                </a:solidFill>
                <a:effectLst/>
                <a:latin typeface="Calibri" pitchFamily="34" charset="0"/>
                <a:ea typeface="ＭＳ Ｐゴシック" pitchFamily="1" charset="-128"/>
                <a:cs typeface="ＭＳ Ｐゴシック"/>
              </a:rPr>
              <a:t> </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As we can see,</a:t>
            </a:r>
            <a:r>
              <a:rPr lang="en-US" sz="1200" kern="1200" baseline="0" dirty="0" smtClean="0">
                <a:solidFill>
                  <a:schemeClr val="tx1"/>
                </a:solidFill>
                <a:effectLst/>
                <a:latin typeface="Calibri" pitchFamily="34" charset="0"/>
                <a:ea typeface="ＭＳ Ｐゴシック" pitchFamily="1" charset="-128"/>
                <a:cs typeface="ＭＳ Ｐゴシック"/>
              </a:rPr>
              <a:t> the ACE study focuses mainly on trauma within families and less on community or systemic traumas that are often related to these individual experiences. </a:t>
            </a:r>
            <a:r>
              <a:rPr lang="en-US" sz="1200" kern="1200" dirty="0" smtClean="0">
                <a:solidFill>
                  <a:schemeClr val="tx1"/>
                </a:solidFill>
                <a:effectLst/>
                <a:latin typeface="Calibri" pitchFamily="34" charset="0"/>
                <a:ea typeface="ＭＳ Ｐゴシック" pitchFamily="1" charset="-128"/>
                <a:cs typeface="ＭＳ Ｐゴシック"/>
              </a:rPr>
              <a:t>The ACE study found that adverse experiences in childhood </a:t>
            </a:r>
            <a:r>
              <a:rPr lang="en-US" sz="1200" kern="1200" baseline="0" dirty="0" smtClean="0">
                <a:solidFill>
                  <a:schemeClr val="tx1"/>
                </a:solidFill>
                <a:effectLst/>
                <a:latin typeface="Calibri" pitchFamily="34" charset="0"/>
                <a:ea typeface="ＭＳ Ｐゴシック" pitchFamily="1" charset="-128"/>
                <a:cs typeface="ＭＳ Ｐゴシック"/>
              </a:rPr>
              <a:t>are common. </a:t>
            </a:r>
            <a:r>
              <a:rPr lang="en-US" sz="1200" dirty="0" smtClean="0">
                <a:latin typeface="Calibri" pitchFamily="34" charset="0"/>
              </a:rPr>
              <a:t>Almost two-thirds of adults surveyed recalled experiencing at least one adverse childhood experience.</a:t>
            </a:r>
            <a:r>
              <a:rPr lang="en-US" sz="1200" baseline="0" dirty="0" smtClean="0">
                <a:latin typeface="Calibri" pitchFamily="34" charset="0"/>
              </a:rPr>
              <a:t> </a:t>
            </a:r>
            <a:r>
              <a:rPr lang="en-US" sz="1200" dirty="0" smtClean="0">
                <a:latin typeface="Calibri" pitchFamily="34" charset="0"/>
              </a:rPr>
              <a:t>More than 1 in 5 reported 3 or more experiences.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dirty="0" smtClean="0">
              <a:latin typeface="Calibri" pitchFamily="34" charset="0"/>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Calibri" pitchFamily="34" charset="0"/>
                <a:ea typeface="ＭＳ Ｐゴシック" pitchFamily="1" charset="-128"/>
                <a:cs typeface="ＭＳ Ｐゴシック"/>
              </a:rPr>
              <a:t>Resources: </a:t>
            </a:r>
            <a:r>
              <a:rPr lang="en-US" sz="1200" kern="1200" baseline="0" dirty="0" err="1" smtClean="0">
                <a:solidFill>
                  <a:schemeClr val="tx1"/>
                </a:solidFill>
                <a:effectLst/>
                <a:latin typeface="Calibri" pitchFamily="34" charset="0"/>
                <a:ea typeface="ＭＳ Ｐゴシック" pitchFamily="1" charset="-128"/>
                <a:cs typeface="ＭＳ Ｐゴシック"/>
              </a:rPr>
              <a:t>Felitti</a:t>
            </a:r>
            <a:r>
              <a:rPr lang="en-US" sz="1200" kern="1200" baseline="0" dirty="0" smtClean="0">
                <a:solidFill>
                  <a:schemeClr val="tx1"/>
                </a:solidFill>
                <a:effectLst/>
                <a:latin typeface="Calibri" pitchFamily="34" charset="0"/>
                <a:ea typeface="ＭＳ Ｐゴシック" pitchFamily="1" charset="-128"/>
                <a:cs typeface="ＭＳ Ｐゴシック"/>
              </a:rPr>
              <a:t> &amp; </a:t>
            </a:r>
            <a:r>
              <a:rPr lang="en-US" sz="1200" kern="1200" baseline="0" dirty="0" err="1" smtClean="0">
                <a:solidFill>
                  <a:schemeClr val="tx1"/>
                </a:solidFill>
                <a:effectLst/>
                <a:latin typeface="Calibri" pitchFamily="34" charset="0"/>
                <a:ea typeface="ＭＳ Ｐゴシック" pitchFamily="1" charset="-128"/>
                <a:cs typeface="ＭＳ Ｐゴシック"/>
              </a:rPr>
              <a:t>Anda</a:t>
            </a:r>
            <a:r>
              <a:rPr lang="en-US" sz="1200" kern="1200" baseline="0" dirty="0" smtClean="0">
                <a:solidFill>
                  <a:schemeClr val="tx1"/>
                </a:solidFill>
                <a:effectLst/>
                <a:latin typeface="Calibri" pitchFamily="34" charset="0"/>
                <a:ea typeface="ＭＳ Ｐゴシック" pitchFamily="1" charset="-128"/>
                <a:cs typeface="ＭＳ Ｐゴシック"/>
              </a:rPr>
              <a:t>, 2010; </a:t>
            </a:r>
            <a:r>
              <a:rPr lang="en-US" sz="1200" kern="1200" baseline="0" dirty="0" err="1" smtClean="0">
                <a:solidFill>
                  <a:schemeClr val="tx1"/>
                </a:solidFill>
                <a:effectLst/>
                <a:latin typeface="Calibri" pitchFamily="34" charset="0"/>
                <a:ea typeface="ＭＳ Ｐゴシック" pitchFamily="1" charset="-128"/>
                <a:cs typeface="ＭＳ Ｐゴシック"/>
              </a:rPr>
              <a:t>Felitti</a:t>
            </a:r>
            <a:r>
              <a:rPr lang="en-US" sz="1200" kern="1200" baseline="0" dirty="0" smtClean="0">
                <a:solidFill>
                  <a:schemeClr val="tx1"/>
                </a:solidFill>
                <a:effectLst/>
                <a:latin typeface="Calibri" pitchFamily="34" charset="0"/>
                <a:ea typeface="ＭＳ Ｐゴシック" pitchFamily="1" charset="-128"/>
                <a:cs typeface="ＭＳ Ｐゴシック"/>
              </a:rPr>
              <a:t> et al., 1998</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95AB316-4AE0-49EC-9C49-50BE1633F846}" type="slidenum">
              <a:rPr 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67702294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smtClean="0">
                <a:latin typeface="Calibri" pitchFamily="34" charset="0"/>
              </a:rPr>
              <a:t>In addition to being common, results of the ACE study show that as</a:t>
            </a:r>
            <a:r>
              <a:rPr lang="en-US" sz="1200" baseline="0" dirty="0" smtClean="0">
                <a:latin typeface="Calibri" pitchFamily="34" charset="0"/>
              </a:rPr>
              <a:t> rates of adverse childhood experiences rise, so does the risk for a number of challenges including high-risk behaviors like smoking and unprotected sex; mental illness; chronic physical illnesses such as heart disease, obesity, autoimmune disorders, and cancer; and heightened risk of early death </a:t>
            </a:r>
            <a:r>
              <a:rPr lang="en-US" sz="1200" kern="1200" baseline="0" dirty="0" smtClean="0">
                <a:solidFill>
                  <a:schemeClr val="tx1"/>
                </a:solidFill>
                <a:effectLst/>
                <a:latin typeface="Calibri" pitchFamily="34" charset="0"/>
                <a:ea typeface="ＭＳ Ｐゴシック" pitchFamily="1" charset="-128"/>
                <a:cs typeface="ＭＳ Ｐゴシック"/>
              </a:rPr>
              <a:t>(</a:t>
            </a:r>
            <a:r>
              <a:rPr lang="en-US" sz="1200" kern="1200" baseline="0" dirty="0" err="1" smtClean="0">
                <a:solidFill>
                  <a:schemeClr val="tx1"/>
                </a:solidFill>
                <a:effectLst/>
                <a:latin typeface="Calibri" pitchFamily="34" charset="0"/>
                <a:ea typeface="ＭＳ Ｐゴシック" pitchFamily="1" charset="-128"/>
                <a:cs typeface="ＭＳ Ｐゴシック"/>
              </a:rPr>
              <a:t>Felitti</a:t>
            </a:r>
            <a:r>
              <a:rPr lang="en-US" sz="1200" kern="1200" baseline="0" dirty="0" smtClean="0">
                <a:solidFill>
                  <a:schemeClr val="tx1"/>
                </a:solidFill>
                <a:effectLst/>
                <a:latin typeface="Calibri" pitchFamily="34" charset="0"/>
                <a:ea typeface="ＭＳ Ｐゴシック" pitchFamily="1" charset="-128"/>
                <a:cs typeface="ＭＳ Ｐゴシック"/>
              </a:rPr>
              <a:t> &amp; </a:t>
            </a:r>
            <a:r>
              <a:rPr lang="en-US" sz="1200" kern="1200" baseline="0" dirty="0" err="1" smtClean="0">
                <a:solidFill>
                  <a:schemeClr val="tx1"/>
                </a:solidFill>
                <a:effectLst/>
                <a:latin typeface="Calibri" pitchFamily="34" charset="0"/>
                <a:ea typeface="ＭＳ Ｐゴシック" pitchFamily="1" charset="-128"/>
                <a:cs typeface="ＭＳ Ｐゴシック"/>
              </a:rPr>
              <a:t>Anda</a:t>
            </a:r>
            <a:r>
              <a:rPr lang="en-US" sz="1200" kern="1200" baseline="0" dirty="0" smtClean="0">
                <a:solidFill>
                  <a:schemeClr val="tx1"/>
                </a:solidFill>
                <a:effectLst/>
                <a:latin typeface="Calibri" pitchFamily="34" charset="0"/>
                <a:ea typeface="ＭＳ Ｐゴシック" pitchFamily="1" charset="-128"/>
                <a:cs typeface="ＭＳ Ｐゴシック"/>
              </a:rPr>
              <a:t>, 2010; </a:t>
            </a:r>
            <a:r>
              <a:rPr lang="en-US" sz="1200" kern="1200" baseline="0" dirty="0" err="1" smtClean="0">
                <a:solidFill>
                  <a:schemeClr val="tx1"/>
                </a:solidFill>
                <a:effectLst/>
                <a:latin typeface="Calibri" pitchFamily="34" charset="0"/>
                <a:ea typeface="ＭＳ Ｐゴシック" pitchFamily="1" charset="-128"/>
                <a:cs typeface="ＭＳ Ｐゴシック"/>
              </a:rPr>
              <a:t>Felitti</a:t>
            </a:r>
            <a:r>
              <a:rPr lang="en-US" sz="1200" kern="1200" baseline="0" dirty="0" smtClean="0">
                <a:solidFill>
                  <a:schemeClr val="tx1"/>
                </a:solidFill>
                <a:effectLst/>
                <a:latin typeface="Calibri" pitchFamily="34" charset="0"/>
                <a:ea typeface="ＭＳ Ｐゴシック" pitchFamily="1" charset="-128"/>
                <a:cs typeface="ＭＳ Ｐゴシック"/>
              </a:rPr>
              <a:t> et al., 1998).</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baseline="0" dirty="0" smtClean="0">
                <a:latin typeface="Calibri" pitchFamily="34" charset="0"/>
              </a:rPr>
              <a:t> </a:t>
            </a: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In both human and economic terms, the cost of not addressing the traumatic stress associated with these adverse experiences is significant: impacts are seen in the health care, employment, child welfare, homelessness, criminal</a:t>
            </a:r>
            <a:r>
              <a:rPr lang="en-US" sz="1200" b="0" kern="1200" dirty="0" smtClean="0">
                <a:solidFill>
                  <a:schemeClr val="tx1"/>
                </a:solidFill>
                <a:effectLst/>
                <a:latin typeface="Calibri" pitchFamily="34" charset="0"/>
                <a:ea typeface="ＭＳ Ｐゴシック" pitchFamily="1" charset="-128"/>
                <a:cs typeface="ＭＳ Ｐゴシック"/>
              </a:rPr>
              <a:t>/juvenile </a:t>
            </a:r>
            <a:r>
              <a:rPr lang="en-US" sz="1200" kern="1200" dirty="0" smtClean="0">
                <a:solidFill>
                  <a:schemeClr val="tx1"/>
                </a:solidFill>
                <a:effectLst/>
                <a:latin typeface="Calibri" pitchFamily="34" charset="0"/>
                <a:ea typeface="ＭＳ Ｐゴシック" pitchFamily="1" charset="-128"/>
                <a:cs typeface="ＭＳ Ｐゴシック"/>
              </a:rPr>
              <a:t>justice, and education systems.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Calibri" pitchFamily="34" charset="0"/>
              <a:ea typeface="ＭＳ Ｐゴシック" pitchFamily="1" charset="-128"/>
              <a:cs typeface="ＭＳ Ｐゴシック"/>
            </a:endParaRPr>
          </a:p>
          <a:p>
            <a:endParaRPr lang="en-US" dirty="0"/>
          </a:p>
        </p:txBody>
      </p:sp>
      <p:sp>
        <p:nvSpPr>
          <p:cNvPr id="4" name="Slide Number Placeholder 3"/>
          <p:cNvSpPr>
            <a:spLocks noGrp="1"/>
          </p:cNvSpPr>
          <p:nvPr>
            <p:ph type="sldNum" sz="quarter" idx="10"/>
          </p:nvPr>
        </p:nvSpPr>
        <p:spPr/>
        <p:txBody>
          <a:bodyPr/>
          <a:lstStyle/>
          <a:p>
            <a:fld id="{895AB316-4AE0-49EC-9C49-50BE1633F846}"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6770229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review what we have learn</a:t>
            </a:r>
            <a:r>
              <a:rPr lang="en-US" baseline="0" dirty="0" smtClean="0"/>
              <a:t> in part three of this module.</a:t>
            </a:r>
          </a:p>
          <a:p>
            <a:endParaRPr lang="en-US" baseline="0" dirty="0" smtClean="0"/>
          </a:p>
          <a:p>
            <a:pPr marL="171450" indent="-171450">
              <a:buFont typeface="Arial"/>
              <a:buChar char="•"/>
            </a:pPr>
            <a:r>
              <a:rPr lang="en-US" baseline="0" dirty="0" smtClean="0"/>
              <a:t>First we learned that pathways to recovery from trauma vary, and some develop more significant challenges, including PTSD. </a:t>
            </a:r>
          </a:p>
          <a:p>
            <a:pPr marL="171450" indent="-171450">
              <a:buFont typeface="Arial"/>
              <a:buChar char="•"/>
            </a:pPr>
            <a:r>
              <a:rPr lang="en-US" baseline="0" dirty="0" smtClean="0"/>
              <a:t>Then we explored significant environmental and individual factors that influence a child’s response to trauma, including proximity to the event, quality of relationships with adults, and history of trauma exposure.</a:t>
            </a:r>
          </a:p>
          <a:p>
            <a:pPr marL="171450" indent="-171450">
              <a:buFont typeface="Arial"/>
              <a:buChar char="•"/>
            </a:pPr>
            <a:r>
              <a:rPr lang="en-US" baseline="0" dirty="0" smtClean="0"/>
              <a:t>Finally, we talked about how early exposure to chronic trauma alters the way the brain develops and leads to negative effects on emotional and physical health, learning, relationships, and sense of self into adulthood.</a:t>
            </a:r>
            <a:endParaRPr lang="en-US" dirty="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53</a:t>
            </a:fld>
            <a:endParaRPr lang="en-US"/>
          </a:p>
        </p:txBody>
      </p:sp>
    </p:spTree>
    <p:extLst>
      <p:ext uri="{BB962C8B-B14F-4D97-AF65-F5344CB8AC3E}">
        <p14:creationId xmlns:p14="http://schemas.microsoft.com/office/powerpoint/2010/main" val="38279797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We have learned</a:t>
            </a:r>
            <a:r>
              <a:rPr lang="en-US" baseline="0" dirty="0" smtClean="0"/>
              <a:t> a lot today about traumatic stress and its impact on children and adolescents. So what does </a:t>
            </a:r>
            <a:r>
              <a:rPr lang="en-US" b="0" i="0" baseline="0" dirty="0" smtClean="0"/>
              <a:t>t</a:t>
            </a:r>
            <a:r>
              <a:rPr lang="en-US" baseline="0" dirty="0" smtClean="0"/>
              <a:t>his mean for schools? How does trauma impact conditions for learning and academic success?</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In the last part of this module, we discuss the impact of trauma on students, staff, and overall climate and conditions for learning. We finish with a brief overview of the next module in this training series.</a:t>
            </a:r>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54</a:t>
            </a:fld>
            <a:endParaRPr lang="en-US"/>
          </a:p>
        </p:txBody>
      </p:sp>
    </p:spTree>
    <p:extLst>
      <p:ext uri="{BB962C8B-B14F-4D97-AF65-F5344CB8AC3E}">
        <p14:creationId xmlns:p14="http://schemas.microsoft.com/office/powerpoint/2010/main" val="368708445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31C755-A141-4E0A-846E-82A5DDAE89D1}" type="slidenum">
              <a:rPr lang="en-US">
                <a:solidFill>
                  <a:prstClr val="black"/>
                </a:solidFill>
              </a:rPr>
              <a:pPr/>
              <a:t>55</a:t>
            </a:fld>
            <a:endParaRPr lang="en-US">
              <a:solidFill>
                <a:prstClr val="black"/>
              </a:solidFill>
            </a:endParaRPr>
          </a:p>
        </p:txBody>
      </p:sp>
      <p:sp>
        <p:nvSpPr>
          <p:cNvPr id="952322" name="Rectangle 2"/>
          <p:cNvSpPr>
            <a:spLocks noGrp="1" noRot="1" noChangeAspect="1" noChangeArrowheads="1" noTextEdit="1"/>
          </p:cNvSpPr>
          <p:nvPr>
            <p:ph type="sldImg"/>
          </p:nvPr>
        </p:nvSpPr>
        <p:spPr>
          <a:xfrm>
            <a:off x="3524250" y="696913"/>
            <a:ext cx="2376488" cy="1782762"/>
          </a:xfrm>
          <a:ln/>
        </p:spPr>
      </p:sp>
      <p:sp>
        <p:nvSpPr>
          <p:cNvPr id="952323" name="Rectangle 3"/>
          <p:cNvSpPr>
            <a:spLocks noGrp="1"/>
          </p:cNvSpPr>
          <p:nvPr>
            <p:ph type="body" idx="1"/>
          </p:nvPr>
        </p:nvSpPr>
        <p:spPr>
          <a:xfrm>
            <a:off x="234951" y="2092325"/>
            <a:ext cx="6697663" cy="4183063"/>
          </a:xfrm>
          <a:ln/>
        </p:spPr>
        <p:txBody>
          <a:bodyPr lIns="92441" tIns="46221" rIns="92441" bIns="46221"/>
          <a:lstStyle/>
          <a:p>
            <a:pPr marL="627063" indent="-307975">
              <a:lnSpc>
                <a:spcPct val="90000"/>
              </a:lnSpc>
            </a:pPr>
            <a:r>
              <a:rPr lang="en-US" sz="1100" dirty="0" smtClean="0">
                <a:solidFill>
                  <a:srgbClr val="000000"/>
                </a:solidFill>
                <a:latin typeface="Calibri" pitchFamily="34" charset="0"/>
              </a:rPr>
              <a:t>	As children are exposed to more</a:t>
            </a:r>
            <a:r>
              <a:rPr lang="en-US" sz="1100" baseline="0" dirty="0" smtClean="0">
                <a:solidFill>
                  <a:srgbClr val="000000"/>
                </a:solidFill>
                <a:latin typeface="Calibri" pitchFamily="34" charset="0"/>
              </a:rPr>
              <a:t> traumatic experiences, the negative impact on social and academic success becomes more pronounced. Because the brain is on heightened alert, it is difficult for children to pay attention and remember information. They may have difficulty communicating their thoughts and feelings, problem-solving, organizing information, and understanding cause-and-effect. </a:t>
            </a:r>
          </a:p>
          <a:p>
            <a:pPr marL="627063" indent="-307975">
              <a:lnSpc>
                <a:spcPct val="90000"/>
              </a:lnSpc>
            </a:pPr>
            <a:endParaRPr lang="en-US" sz="1100" baseline="0" dirty="0" smtClean="0">
              <a:solidFill>
                <a:srgbClr val="000000"/>
              </a:solidFill>
              <a:latin typeface="Calibri" pitchFamily="34" charset="0"/>
            </a:endParaRPr>
          </a:p>
          <a:p>
            <a:pPr marL="627063" indent="-307975">
              <a:lnSpc>
                <a:spcPct val="90000"/>
              </a:lnSpc>
            </a:pPr>
            <a:r>
              <a:rPr lang="en-US" sz="1100" baseline="0" dirty="0" smtClean="0">
                <a:solidFill>
                  <a:srgbClr val="000000"/>
                </a:solidFill>
                <a:latin typeface="Calibri" pitchFamily="34" charset="0"/>
              </a:rPr>
              <a:t>	Students exposed to trauma may also have trouble following rules and managing transitions when there is less clarity about what is happening next. Youth who have been mistreated by adults become distrustful of their intentions </a:t>
            </a:r>
            <a:r>
              <a:rPr lang="en-US" sz="1100" b="0" baseline="0" dirty="0" smtClean="0">
                <a:solidFill>
                  <a:srgbClr val="000000"/>
                </a:solidFill>
                <a:latin typeface="Calibri" pitchFamily="34" charset="0"/>
              </a:rPr>
              <a:t>and</a:t>
            </a:r>
            <a:r>
              <a:rPr lang="en-US" sz="1100" b="1" baseline="0" dirty="0" smtClean="0">
                <a:solidFill>
                  <a:srgbClr val="000000"/>
                </a:solidFill>
                <a:latin typeface="Calibri" pitchFamily="34" charset="0"/>
              </a:rPr>
              <a:t> </a:t>
            </a:r>
            <a:r>
              <a:rPr lang="en-US" sz="1100" baseline="0" dirty="0" smtClean="0">
                <a:solidFill>
                  <a:srgbClr val="000000"/>
                </a:solidFill>
                <a:latin typeface="Calibri" pitchFamily="34" charset="0"/>
              </a:rPr>
              <a:t>may react negatively to authority. These students may also misread social cues – perhaps perceiving a neutral gesture or tone as threatening. Behavior problems include over or under reacting to situations, becoming impulsive or aggressive, or appearing withdrawn and disconnected from teachers and peers. These behavioral challenges interfere with relationship-building with both adults and peers. Children may also have many physical complaints and spend a lot of time in the nurse’s office. </a:t>
            </a:r>
          </a:p>
          <a:p>
            <a:pPr marL="627063" indent="-307975">
              <a:lnSpc>
                <a:spcPct val="90000"/>
              </a:lnSpc>
            </a:pPr>
            <a:endParaRPr lang="en-US" sz="1100" baseline="0" dirty="0" smtClean="0">
              <a:solidFill>
                <a:srgbClr val="000000"/>
              </a:solidFill>
              <a:latin typeface="Calibri" pitchFamily="34" charset="0"/>
            </a:endParaRPr>
          </a:p>
          <a:p>
            <a:pPr marL="627063" indent="-307975">
              <a:lnSpc>
                <a:spcPct val="90000"/>
              </a:lnSpc>
            </a:pPr>
            <a:r>
              <a:rPr lang="en-US" sz="1100" baseline="0" dirty="0" smtClean="0">
                <a:solidFill>
                  <a:srgbClr val="000000"/>
                </a:solidFill>
                <a:latin typeface="Calibri" pitchFamily="34" charset="0"/>
              </a:rPr>
              <a:t>	Together, these difficulties lead to more time out of class and a disconnection from the school community. Increased absences and inconsistent performance often follow, and learning difficulties are more likely. Given these challenges, it is not surprising that traumatized children are more likely to:</a:t>
            </a:r>
          </a:p>
          <a:p>
            <a:pPr marL="627063" indent="-307975">
              <a:lnSpc>
                <a:spcPct val="90000"/>
              </a:lnSpc>
            </a:pPr>
            <a:r>
              <a:rPr lang="en-US" sz="1100" baseline="0" dirty="0" smtClean="0">
                <a:solidFill>
                  <a:srgbClr val="000000"/>
                </a:solidFill>
                <a:latin typeface="Calibri" pitchFamily="34" charset="0"/>
              </a:rPr>
              <a:t>		- </a:t>
            </a:r>
            <a:r>
              <a:rPr lang="en-US" sz="1100" b="0" i="0" baseline="0" dirty="0" smtClean="0">
                <a:solidFill>
                  <a:srgbClr val="000000"/>
                </a:solidFill>
                <a:latin typeface="Calibri" pitchFamily="34" charset="0"/>
              </a:rPr>
              <a:t>f</a:t>
            </a:r>
            <a:r>
              <a:rPr lang="en-US" sz="1100" b="0" i="0" dirty="0" smtClean="0">
                <a:solidFill>
                  <a:srgbClr val="000000"/>
                </a:solidFill>
                <a:latin typeface="Calibri" pitchFamily="34" charset="0"/>
              </a:rPr>
              <a:t>a</a:t>
            </a:r>
            <a:r>
              <a:rPr lang="en-US" sz="1100" dirty="0" smtClean="0">
                <a:solidFill>
                  <a:srgbClr val="000000"/>
                </a:solidFill>
                <a:latin typeface="Calibri" pitchFamily="34" charset="0"/>
              </a:rPr>
              <a:t>il a grade;</a:t>
            </a:r>
          </a:p>
          <a:p>
            <a:pPr marL="627063" indent="-307975">
              <a:lnSpc>
                <a:spcPct val="90000"/>
              </a:lnSpc>
            </a:pPr>
            <a:r>
              <a:rPr lang="en-US" sz="1100" dirty="0" smtClean="0">
                <a:solidFill>
                  <a:srgbClr val="000000"/>
                </a:solidFill>
                <a:latin typeface="Calibri" pitchFamily="34" charset="0"/>
              </a:rPr>
              <a:t>		- score lower on standardized achievement tests;</a:t>
            </a:r>
          </a:p>
          <a:p>
            <a:pPr marL="627063" indent="-307975">
              <a:lnSpc>
                <a:spcPct val="90000"/>
              </a:lnSpc>
            </a:pPr>
            <a:r>
              <a:rPr lang="en-US" sz="1100" dirty="0" smtClean="0">
                <a:solidFill>
                  <a:srgbClr val="000000"/>
                </a:solidFill>
                <a:latin typeface="Calibri" pitchFamily="34" charset="0"/>
              </a:rPr>
              <a:t>		- have more receptive and expressive language difficulties</a:t>
            </a:r>
            <a:r>
              <a:rPr lang="en-US" sz="1100" baseline="0" dirty="0" smtClean="0">
                <a:solidFill>
                  <a:srgbClr val="000000"/>
                </a:solidFill>
                <a:latin typeface="Calibri" pitchFamily="34" charset="0"/>
              </a:rPr>
              <a:t>;</a:t>
            </a:r>
          </a:p>
          <a:p>
            <a:pPr marL="627063" indent="-307975">
              <a:lnSpc>
                <a:spcPct val="90000"/>
              </a:lnSpc>
            </a:pPr>
            <a:r>
              <a:rPr lang="en-US" sz="1100" dirty="0" smtClean="0">
                <a:solidFill>
                  <a:srgbClr val="000000"/>
                </a:solidFill>
                <a:latin typeface="Calibri" pitchFamily="34" charset="0"/>
              </a:rPr>
              <a:t>		- be suspended and expelled more frequently; and </a:t>
            </a:r>
          </a:p>
          <a:p>
            <a:pPr marL="627063" indent="-307975">
              <a:lnSpc>
                <a:spcPct val="90000"/>
              </a:lnSpc>
            </a:pPr>
            <a:r>
              <a:rPr lang="en-US" sz="1100" dirty="0" smtClean="0">
                <a:solidFill>
                  <a:srgbClr val="000000"/>
                </a:solidFill>
                <a:latin typeface="Calibri" pitchFamily="34" charset="0"/>
              </a:rPr>
              <a:t>		- be</a:t>
            </a:r>
            <a:r>
              <a:rPr lang="en-US" sz="1100" baseline="0" dirty="0" smtClean="0">
                <a:solidFill>
                  <a:srgbClr val="000000"/>
                </a:solidFill>
                <a:latin typeface="Calibri" pitchFamily="34" charset="0"/>
              </a:rPr>
              <a:t> r</a:t>
            </a:r>
            <a:r>
              <a:rPr lang="en-US" sz="1100" dirty="0" smtClean="0">
                <a:solidFill>
                  <a:srgbClr val="000000"/>
                </a:solidFill>
                <a:latin typeface="Calibri" pitchFamily="34" charset="0"/>
              </a:rPr>
              <a:t>eferred more often to special education</a:t>
            </a:r>
            <a:r>
              <a:rPr lang="en-US" sz="1100" baseline="0" dirty="0" smtClean="0">
                <a:solidFill>
                  <a:srgbClr val="000000"/>
                </a:solidFill>
                <a:latin typeface="Calibri" pitchFamily="34" charset="0"/>
              </a:rPr>
              <a:t> </a:t>
            </a:r>
            <a:r>
              <a:rPr lang="en-US" sz="800" dirty="0" smtClean="0">
                <a:solidFill>
                  <a:srgbClr val="000000"/>
                </a:solidFill>
                <a:latin typeface="Calibri" pitchFamily="34" charset="0"/>
              </a:rPr>
              <a:t>(</a:t>
            </a:r>
            <a:r>
              <a:rPr lang="en-US" sz="800" dirty="0" err="1" smtClean="0">
                <a:solidFill>
                  <a:srgbClr val="000000"/>
                </a:solidFill>
                <a:latin typeface="Calibri" pitchFamily="34" charset="0"/>
              </a:rPr>
              <a:t>Wolpow</a:t>
            </a:r>
            <a:r>
              <a:rPr lang="en-US" sz="800" dirty="0" smtClean="0">
                <a:solidFill>
                  <a:srgbClr val="000000"/>
                </a:solidFill>
                <a:latin typeface="Calibri" pitchFamily="34" charset="0"/>
              </a:rPr>
              <a:t>, Johnson, </a:t>
            </a:r>
            <a:r>
              <a:rPr lang="en-US" sz="800" dirty="0" err="1" smtClean="0">
                <a:solidFill>
                  <a:srgbClr val="000000"/>
                </a:solidFill>
                <a:latin typeface="Calibri" pitchFamily="34" charset="0"/>
              </a:rPr>
              <a:t>Hertel</a:t>
            </a:r>
            <a:r>
              <a:rPr lang="en-US" sz="800" dirty="0" smtClean="0">
                <a:solidFill>
                  <a:srgbClr val="000000"/>
                </a:solidFill>
                <a:latin typeface="Calibri" pitchFamily="34" charset="0"/>
              </a:rPr>
              <a:t>, &amp; Kincaid, 2009).</a:t>
            </a:r>
          </a:p>
          <a:p>
            <a:pPr marL="627063" indent="-307975">
              <a:lnSpc>
                <a:spcPct val="90000"/>
              </a:lnSpc>
            </a:pPr>
            <a:endParaRPr lang="en-US" sz="1100" dirty="0" smtClean="0">
              <a:solidFill>
                <a:srgbClr val="000000"/>
              </a:solidFill>
              <a:latin typeface="Calibri"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31C755-A141-4E0A-846E-82A5DDAE89D1}" type="slidenum">
              <a:rPr lang="en-US">
                <a:solidFill>
                  <a:prstClr val="black"/>
                </a:solidFill>
              </a:rPr>
              <a:pPr/>
              <a:t>56</a:t>
            </a:fld>
            <a:endParaRPr lang="en-US">
              <a:solidFill>
                <a:prstClr val="black"/>
              </a:solidFill>
            </a:endParaRPr>
          </a:p>
        </p:txBody>
      </p:sp>
      <p:sp>
        <p:nvSpPr>
          <p:cNvPr id="952322" name="Rectangle 2"/>
          <p:cNvSpPr>
            <a:spLocks noGrp="1" noRot="1" noChangeAspect="1" noChangeArrowheads="1" noTextEdit="1"/>
          </p:cNvSpPr>
          <p:nvPr>
            <p:ph type="sldImg"/>
          </p:nvPr>
        </p:nvSpPr>
        <p:spPr>
          <a:xfrm>
            <a:off x="3524250" y="696913"/>
            <a:ext cx="2376488" cy="1782762"/>
          </a:xfrm>
          <a:ln/>
        </p:spPr>
      </p:sp>
      <p:sp>
        <p:nvSpPr>
          <p:cNvPr id="952323" name="Rectangle 3"/>
          <p:cNvSpPr>
            <a:spLocks noGrp="1"/>
          </p:cNvSpPr>
          <p:nvPr>
            <p:ph type="body" idx="1"/>
          </p:nvPr>
        </p:nvSpPr>
        <p:spPr>
          <a:xfrm>
            <a:off x="234951" y="2092325"/>
            <a:ext cx="6697663" cy="4183063"/>
          </a:xfrm>
          <a:ln/>
        </p:spPr>
        <p:txBody>
          <a:bodyPr lIns="92441" tIns="46221" rIns="92441" bIns="46221"/>
          <a:lstStyle/>
          <a:p>
            <a:pPr lvl="0"/>
            <a:r>
              <a:rPr lang="en-US" sz="1100" dirty="0" smtClean="0">
                <a:solidFill>
                  <a:srgbClr val="000000"/>
                </a:solidFill>
                <a:latin typeface="Calibri" pitchFamily="34" charset="0"/>
              </a:rPr>
              <a:t>Trauma does not just impact students. School staff may have</a:t>
            </a:r>
            <a:r>
              <a:rPr lang="en-US" sz="1100" baseline="0" dirty="0" smtClean="0">
                <a:solidFill>
                  <a:srgbClr val="000000"/>
                </a:solidFill>
                <a:latin typeface="Calibri" pitchFamily="34" charset="0"/>
              </a:rPr>
              <a:t> their own histories of trauma, live with a similar level of current exposure to community trauma as their students, or experience trauma on the job, for example, being threatened or assaulted or witnessing violence in school. In addition, teachers who work with highly traumatized students are at risk of being indirectly traumatized as a result of witnessing their students’ distress. </a:t>
            </a:r>
            <a:r>
              <a:rPr lang="en-US" sz="1200" kern="1200" baseline="0" dirty="0" smtClean="0">
                <a:solidFill>
                  <a:schemeClr val="tx1"/>
                </a:solidFill>
                <a:effectLst/>
                <a:latin typeface="Calibri" pitchFamily="34" charset="0"/>
                <a:ea typeface="ＭＳ Ｐゴシック" pitchFamily="1" charset="-128"/>
                <a:cs typeface="ＭＳ Ｐゴシック"/>
              </a:rPr>
              <a:t>S</a:t>
            </a:r>
            <a:r>
              <a:rPr lang="en-US" sz="1200" kern="1200" dirty="0" smtClean="0">
                <a:solidFill>
                  <a:schemeClr val="tx1"/>
                </a:solidFill>
                <a:effectLst/>
                <a:latin typeface="Calibri" pitchFamily="34" charset="0"/>
                <a:ea typeface="ＭＳ Ｐゴシック" pitchFamily="1" charset="-128"/>
                <a:cs typeface="ＭＳ Ｐゴシック"/>
              </a:rPr>
              <a:t>econdary </a:t>
            </a:r>
            <a:r>
              <a:rPr lang="en-US" sz="1200" kern="1200" baseline="0" dirty="0" smtClean="0">
                <a:solidFill>
                  <a:schemeClr val="tx1"/>
                </a:solidFill>
                <a:effectLst/>
                <a:latin typeface="Calibri" pitchFamily="34" charset="0"/>
                <a:ea typeface="ＭＳ Ｐゴシック" pitchFamily="1" charset="-128"/>
                <a:cs typeface="ＭＳ Ｐゴシック"/>
              </a:rPr>
              <a:t>traumatic stress refers to the</a:t>
            </a:r>
            <a:r>
              <a:rPr lang="en-US" sz="1200" dirty="0" smtClean="0">
                <a:solidFill>
                  <a:schemeClr val="accent1"/>
                </a:solidFill>
                <a:latin typeface="Calibri" pitchFamily="34" charset="0"/>
              </a:rPr>
              <a:t> presence of post-trauma symptoms caused by at least one indirect exposure to traumatic material.</a:t>
            </a:r>
            <a:r>
              <a:rPr lang="en-US" sz="1200" baseline="0" dirty="0" smtClean="0">
                <a:solidFill>
                  <a:schemeClr val="accent1"/>
                </a:solidFill>
                <a:latin typeface="Calibri" pitchFamily="34" charset="0"/>
              </a:rPr>
              <a:t> T</a:t>
            </a:r>
            <a:r>
              <a:rPr lang="en-US" sz="1200" dirty="0" smtClean="0">
                <a:solidFill>
                  <a:schemeClr val="accent1"/>
                </a:solidFill>
                <a:latin typeface="Calibri" pitchFamily="34" charset="0"/>
              </a:rPr>
              <a:t>eachers may hear stories about student </a:t>
            </a:r>
            <a:r>
              <a:rPr lang="en-US" sz="1200" baseline="0" dirty="0" smtClean="0">
                <a:solidFill>
                  <a:schemeClr val="accent1"/>
                </a:solidFill>
                <a:latin typeface="Calibri" pitchFamily="34" charset="0"/>
              </a:rPr>
              <a:t>trauma and witness ongoing pain related to exposure to violence or abuse. </a:t>
            </a:r>
            <a:r>
              <a:rPr lang="en-US" sz="1200" kern="1200" dirty="0" smtClean="0">
                <a:solidFill>
                  <a:schemeClr val="tx1"/>
                </a:solidFill>
                <a:effectLst/>
                <a:latin typeface="Calibri" pitchFamily="34" charset="0"/>
                <a:ea typeface="ＭＳ Ｐゴシック" pitchFamily="1" charset="-128"/>
                <a:cs typeface="ＭＳ Ｐゴシック"/>
              </a:rPr>
              <a:t>Staff who are traumatized by their work may experience increased anxiety and concern about their own safety, intrusive thoughts and images related to the traumatic stories of their students, and a desire </a:t>
            </a:r>
            <a:r>
              <a:rPr lang="en-US" sz="1200" baseline="0" dirty="0" smtClean="0">
                <a:solidFill>
                  <a:schemeClr val="accent1"/>
                </a:solidFill>
                <a:latin typeface="Calibri" pitchFamily="34" charset="0"/>
              </a:rPr>
              <a:t>avoid people or situations that trigger distress. </a:t>
            </a:r>
          </a:p>
          <a:p>
            <a:pPr lvl="0"/>
            <a:endParaRPr lang="en-US" sz="1200" baseline="0" dirty="0" smtClean="0">
              <a:solidFill>
                <a:schemeClr val="accent1"/>
              </a:solidFill>
              <a:latin typeface="Calibri" pitchFamily="34" charset="0"/>
            </a:endParaRPr>
          </a:p>
          <a:p>
            <a:pPr eaLnBrk="1" hangingPunct="1"/>
            <a:r>
              <a:rPr lang="en-US" sz="1200" dirty="0" smtClean="0">
                <a:solidFill>
                  <a:schemeClr val="accent1"/>
                </a:solidFill>
                <a:latin typeface="Calibri" pitchFamily="34" charset="0"/>
              </a:rPr>
              <a:t>Over time, the cumulative effect of working with</a:t>
            </a:r>
            <a:r>
              <a:rPr lang="en-US" sz="1200" baseline="0" dirty="0" smtClean="0">
                <a:solidFill>
                  <a:schemeClr val="accent1"/>
                </a:solidFill>
                <a:latin typeface="Calibri" pitchFamily="34" charset="0"/>
              </a:rPr>
              <a:t> traumatized youth and families can lead to negative changes in how staff view themselves, others and the world. This phenomena, known as vicarious trauma, may manifest </a:t>
            </a:r>
            <a:r>
              <a:rPr lang="en-US" sz="1200" kern="1200" dirty="0" smtClean="0">
                <a:solidFill>
                  <a:schemeClr val="tx1"/>
                </a:solidFill>
                <a:effectLst/>
                <a:latin typeface="Calibri" pitchFamily="34" charset="0"/>
                <a:ea typeface="ＭＳ Ｐゴシック" pitchFamily="1" charset="-128"/>
                <a:cs typeface="ＭＳ Ｐゴシック"/>
              </a:rPr>
              <a:t>as increased difficulty leaving work at work, poor boundaries, increased irritability with co-workers and students, diminished energy and patience, and doubts about professional capabilities and impact (</a:t>
            </a:r>
            <a:r>
              <a:rPr lang="en-US" sz="1200" kern="1200" dirty="0" err="1" smtClean="0">
                <a:solidFill>
                  <a:schemeClr val="tx1"/>
                </a:solidFill>
                <a:effectLst/>
                <a:latin typeface="Calibri" pitchFamily="34" charset="0"/>
                <a:ea typeface="ＭＳ Ｐゴシック" pitchFamily="1" charset="-128"/>
                <a:cs typeface="ＭＳ Ｐゴシック"/>
              </a:rPr>
              <a:t>Saakvitne</a:t>
            </a:r>
            <a:r>
              <a:rPr lang="en-US" sz="1200" kern="1200" dirty="0" smtClean="0">
                <a:solidFill>
                  <a:schemeClr val="tx1"/>
                </a:solidFill>
                <a:effectLst/>
                <a:latin typeface="Calibri" pitchFamily="34" charset="0"/>
                <a:ea typeface="ＭＳ Ｐゴシック" pitchFamily="1" charset="-128"/>
                <a:cs typeface="ＭＳ Ｐゴシック"/>
              </a:rPr>
              <a:t> et al., 2001). These effects can extend</a:t>
            </a:r>
            <a:r>
              <a:rPr lang="en-US" sz="1200" kern="1200" baseline="0" dirty="0" smtClean="0">
                <a:solidFill>
                  <a:schemeClr val="tx1"/>
                </a:solidFill>
                <a:effectLst/>
                <a:latin typeface="Calibri" pitchFamily="34" charset="0"/>
                <a:ea typeface="ＭＳ Ｐゴシック" pitchFamily="1" charset="-128"/>
                <a:cs typeface="ＭＳ Ｐゴシック"/>
              </a:rPr>
              <a:t> into staff members’ personal lives in ways that include feeling disconnected from family and friends, avoiding activities that used to be enjoyable, and having less empathy and emotional availability for others. </a:t>
            </a:r>
            <a:r>
              <a:rPr lang="en-US" sz="1200" kern="1200" dirty="0" smtClean="0">
                <a:solidFill>
                  <a:schemeClr val="tx1"/>
                </a:solidFill>
                <a:effectLst/>
                <a:latin typeface="Calibri" pitchFamily="34" charset="0"/>
                <a:ea typeface="ＭＳ Ｐゴシック" pitchFamily="1" charset="-128"/>
                <a:cs typeface="ＭＳ Ｐゴシック"/>
              </a:rPr>
              <a:t>These challenges impact job performance and by extension, the experiences of the students and families.</a:t>
            </a:r>
          </a:p>
          <a:p>
            <a:pPr marL="627063" indent="-307975">
              <a:lnSpc>
                <a:spcPct val="90000"/>
              </a:lnSpc>
            </a:pPr>
            <a:endParaRPr lang="en-US" sz="1100" dirty="0" smtClean="0">
              <a:solidFill>
                <a:srgbClr val="000000"/>
              </a:solidFill>
              <a:latin typeface="Calibri"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31C755-A141-4E0A-846E-82A5DDAE89D1}" type="slidenum">
              <a:rPr lang="en-US">
                <a:solidFill>
                  <a:prstClr val="black"/>
                </a:solidFill>
              </a:rPr>
              <a:pPr/>
              <a:t>57</a:t>
            </a:fld>
            <a:endParaRPr lang="en-US">
              <a:solidFill>
                <a:prstClr val="black"/>
              </a:solidFill>
            </a:endParaRPr>
          </a:p>
        </p:txBody>
      </p:sp>
      <p:sp>
        <p:nvSpPr>
          <p:cNvPr id="952322" name="Rectangle 2"/>
          <p:cNvSpPr>
            <a:spLocks noGrp="1" noRot="1" noChangeAspect="1" noChangeArrowheads="1" noTextEdit="1"/>
          </p:cNvSpPr>
          <p:nvPr>
            <p:ph type="sldImg"/>
          </p:nvPr>
        </p:nvSpPr>
        <p:spPr>
          <a:xfrm>
            <a:off x="3524250" y="696913"/>
            <a:ext cx="2376488" cy="1782762"/>
          </a:xfrm>
          <a:ln/>
        </p:spPr>
      </p:sp>
      <p:sp>
        <p:nvSpPr>
          <p:cNvPr id="952323" name="Rectangle 3"/>
          <p:cNvSpPr>
            <a:spLocks noGrp="1"/>
          </p:cNvSpPr>
          <p:nvPr>
            <p:ph type="body" idx="1"/>
          </p:nvPr>
        </p:nvSpPr>
        <p:spPr>
          <a:xfrm>
            <a:off x="234951" y="2092325"/>
            <a:ext cx="6697663" cy="4183063"/>
          </a:xfrm>
          <a:ln/>
        </p:spPr>
        <p:txBody>
          <a:bodyPr lIns="92441" tIns="46221" rIns="92441" bIns="46221"/>
          <a:lstStyle/>
          <a:p>
            <a:pPr>
              <a:lnSpc>
                <a:spcPct val="80000"/>
              </a:lnSpc>
            </a:pPr>
            <a:endParaRPr lang="en-US" sz="1100" dirty="0" smtClean="0"/>
          </a:p>
          <a:p>
            <a:r>
              <a:rPr lang="en-US" sz="1100" dirty="0" smtClean="0"/>
              <a:t>The impact of trauma on school</a:t>
            </a:r>
            <a:r>
              <a:rPr lang="en-US" sz="1100" baseline="0" dirty="0" smtClean="0"/>
              <a:t> climate and conditions for learning can be insidious and powerful. When students and staff spend the majority of their time under threat and in survival mode, there is little room for empathy, flexibility, creativity, and connection. Under these circumstances, s</a:t>
            </a:r>
            <a:r>
              <a:rPr lang="en-US" sz="1100" dirty="0" smtClean="0">
                <a:latin typeface="Calibri" pitchFamily="34" charset="0"/>
              </a:rPr>
              <a:t>chools are more </a:t>
            </a:r>
            <a:r>
              <a:rPr lang="en-US" sz="1100" b="0" dirty="0" smtClean="0">
                <a:latin typeface="Calibri" pitchFamily="34" charset="0"/>
              </a:rPr>
              <a:t>likely to </a:t>
            </a:r>
            <a:r>
              <a:rPr lang="en-US" sz="1100" dirty="0" smtClean="0">
                <a:latin typeface="Calibri" pitchFamily="34" charset="0"/>
              </a:rPr>
              <a:t>revert</a:t>
            </a:r>
            <a:r>
              <a:rPr lang="en-US" sz="1100" baseline="0" dirty="0" smtClean="0">
                <a:latin typeface="Calibri" pitchFamily="34" charset="0"/>
              </a:rPr>
              <a:t> to </a:t>
            </a:r>
            <a:r>
              <a:rPr lang="en-US" sz="1100" dirty="0" smtClean="0">
                <a:latin typeface="Calibri" pitchFamily="34" charset="0"/>
              </a:rPr>
              <a:t>crisis-driven, fragmented, and reactive</a:t>
            </a:r>
            <a:r>
              <a:rPr lang="en-US" sz="1100" baseline="0" dirty="0" smtClean="0">
                <a:latin typeface="Calibri" pitchFamily="34" charset="0"/>
              </a:rPr>
              <a:t> ways of operating in an understandable attempt to manage overwhelming stress. Staff who are overwhelmed and traumatized themselves may attempt to deny trauma or silence those who have experienced trauma by wishing a student would get over it, blaming them for their problems, using anger, sarcasm or humor to minimize trauma symptoms, fearing that a student will talk about something and they will not be able to help, or ignoring the signs of trauma and the student altogether. In essence, the system becomes bound by trauma and is not free to explore alternative ways of operating. This type of environment perpetuates trauma responses among students and staff and increases the risk of doing additional harm. </a:t>
            </a:r>
          </a:p>
          <a:p>
            <a:pPr algn="l" eaLnBrk="1" hangingPunct="1"/>
            <a:endParaRPr lang="en-US" sz="1100" baseline="0" dirty="0" smtClean="0">
              <a:latin typeface="Calibri"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indent="0" algn="l" defTabSz="822325" rtl="0" eaLnBrk="0" fontAlgn="base" latinLnBrk="0" hangingPunct="0">
              <a:lnSpc>
                <a:spcPct val="95000"/>
              </a:lnSpc>
              <a:spcBef>
                <a:spcPct val="30000"/>
              </a:spcBef>
              <a:spcAft>
                <a:spcPct val="0"/>
              </a:spcAft>
              <a:buClrTx/>
              <a:buSzTx/>
              <a:buFontTx/>
              <a:buNone/>
              <a:tabLst/>
              <a:defRPr/>
            </a:pPr>
            <a:r>
              <a:rPr lang="en-US" sz="1200" dirty="0" smtClean="0">
                <a:solidFill>
                  <a:srgbClr val="FFFF00"/>
                </a:solidFill>
                <a:latin typeface="Calibri" pitchFamily="34" charset="0"/>
              </a:rPr>
              <a:t>So based on what we have learned in this</a:t>
            </a:r>
            <a:r>
              <a:rPr lang="en-US" sz="1200" baseline="0" dirty="0" smtClean="0">
                <a:solidFill>
                  <a:srgbClr val="FFFF00"/>
                </a:solidFill>
                <a:latin typeface="Calibri" pitchFamily="34" charset="0"/>
              </a:rPr>
              <a:t> module, </a:t>
            </a:r>
            <a:r>
              <a:rPr lang="en-US" sz="1200" dirty="0" smtClean="0">
                <a:solidFill>
                  <a:srgbClr val="FFFF00"/>
                </a:solidFill>
                <a:latin typeface="Calibri" pitchFamily="34" charset="0"/>
              </a:rPr>
              <a:t>what can schools do to free</a:t>
            </a:r>
            <a:r>
              <a:rPr lang="en-US" sz="1200" baseline="0" dirty="0" smtClean="0">
                <a:solidFill>
                  <a:srgbClr val="FFFF00"/>
                </a:solidFill>
                <a:latin typeface="Calibri" pitchFamily="34" charset="0"/>
              </a:rPr>
              <a:t> themselves and their students from trauma-related patterns of response?  As this quote suggests, trauma is a fact of life, but it does not have to be a life sentence. How schools understand and respond to trauma makes a difference to students, staff, and the broader community. </a:t>
            </a:r>
          </a:p>
          <a:p>
            <a:pPr marL="0" marR="0" indent="0" algn="l" defTabSz="822325" rtl="0" eaLnBrk="0" fontAlgn="base" latinLnBrk="0" hangingPunct="0">
              <a:lnSpc>
                <a:spcPct val="95000"/>
              </a:lnSpc>
              <a:spcBef>
                <a:spcPct val="30000"/>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822325" rtl="0" eaLnBrk="0" fontAlgn="base" latinLnBrk="0" hangingPunct="0">
              <a:lnSpc>
                <a:spcPct val="95000"/>
              </a:lnSpc>
              <a:spcBef>
                <a:spcPct val="30000"/>
              </a:spcBef>
              <a:spcAft>
                <a:spcPct val="0"/>
              </a:spcAft>
              <a:buClrTx/>
              <a:buSzTx/>
              <a:buFontTx/>
              <a:buNone/>
              <a:tabLst/>
              <a:defRPr/>
            </a:pPr>
            <a:r>
              <a:rPr lang="en-US" sz="1200" baseline="0" dirty="0" smtClean="0">
                <a:solidFill>
                  <a:srgbClr val="FFFF00"/>
                </a:solidFill>
                <a:latin typeface="Calibri" pitchFamily="34" charset="0"/>
              </a:rPr>
              <a:t>We know that c</a:t>
            </a:r>
            <a:r>
              <a:rPr lang="en-US" sz="1200" dirty="0" smtClean="0">
                <a:solidFill>
                  <a:srgbClr val="FFFF00"/>
                </a:solidFill>
                <a:latin typeface="Calibri" pitchFamily="34" charset="0"/>
              </a:rPr>
              <a:t>hildren can and do recover from trauma within environments that support healing.</a:t>
            </a:r>
            <a:r>
              <a:rPr lang="en-US" sz="1200" baseline="0" dirty="0" smtClean="0">
                <a:solidFill>
                  <a:srgbClr val="FFFF00"/>
                </a:solidFill>
                <a:latin typeface="Calibri" pitchFamily="34" charset="0"/>
              </a:rPr>
              <a:t> </a:t>
            </a:r>
            <a:r>
              <a:rPr lang="en-US" sz="1200" dirty="0" smtClean="0">
                <a:solidFill>
                  <a:srgbClr val="FFFF00"/>
                </a:solidFill>
                <a:latin typeface="Calibri" pitchFamily="34" charset="0"/>
              </a:rPr>
              <a:t>The brain has an amazing ability to adapt and change based on new experiences,</a:t>
            </a:r>
            <a:r>
              <a:rPr lang="en-US" sz="1200" baseline="0" dirty="0" smtClean="0">
                <a:solidFill>
                  <a:srgbClr val="FFFF00"/>
                </a:solidFill>
                <a:latin typeface="Calibri" pitchFamily="34" charset="0"/>
              </a:rPr>
              <a:t> even if the impact of trauma is severe. We also know that quality of adult response is critical to healing trauma and building resilience. </a:t>
            </a:r>
            <a:r>
              <a:rPr lang="en-US" sz="1200" dirty="0" smtClean="0">
                <a:solidFill>
                  <a:srgbClr val="FFFF00"/>
                </a:solidFill>
                <a:latin typeface="Calibri" pitchFamily="34" charset="0"/>
              </a:rPr>
              <a:t>A school-wide approach to addressing trauma allows staff to</a:t>
            </a:r>
            <a:r>
              <a:rPr lang="en-US" sz="1200" baseline="0" dirty="0" smtClean="0">
                <a:solidFill>
                  <a:srgbClr val="FFFF00"/>
                </a:solidFill>
                <a:latin typeface="Calibri" pitchFamily="34" charset="0"/>
              </a:rPr>
              <a:t> recognize trauma-related responses, support healing and resilience-building for all, and identify students who need specialized services and interventions. This is a universal precautions approach where all staff understand what trauma is and how it impacts students and are prepared to respond in supportive ways, whatever their role.</a:t>
            </a:r>
          </a:p>
          <a:p>
            <a:pPr marL="0" marR="0" indent="0" algn="l" defTabSz="822325" rtl="0" eaLnBrk="0" fontAlgn="base" latinLnBrk="0" hangingPunct="0">
              <a:lnSpc>
                <a:spcPct val="95000"/>
              </a:lnSpc>
              <a:spcBef>
                <a:spcPct val="30000"/>
              </a:spcBef>
              <a:spcAft>
                <a:spcPct val="0"/>
              </a:spcAft>
              <a:buClrTx/>
              <a:buSzTx/>
              <a:buFontTx/>
              <a:buNone/>
              <a:tabLst/>
              <a:defRPr/>
            </a:pPr>
            <a:endParaRPr lang="en-US" sz="1200" dirty="0" smtClean="0">
              <a:solidFill>
                <a:srgbClr val="FFFF00"/>
              </a:solidFill>
              <a:latin typeface="Calibri" pitchFamily="34" charset="0"/>
            </a:endParaRPr>
          </a:p>
        </p:txBody>
      </p:sp>
      <p:sp>
        <p:nvSpPr>
          <p:cNvPr id="4" name="Slide Number Placeholder 3"/>
          <p:cNvSpPr>
            <a:spLocks noGrp="1"/>
          </p:cNvSpPr>
          <p:nvPr>
            <p:ph type="sldNum" sz="quarter" idx="10"/>
          </p:nvPr>
        </p:nvSpPr>
        <p:spPr/>
        <p:txBody>
          <a:bodyPr/>
          <a:lstStyle/>
          <a:p>
            <a:pPr>
              <a:defRPr/>
            </a:pPr>
            <a:fld id="{B109E503-6088-4656-8D68-045B39C1FC24}" type="slidenum">
              <a:rPr lang="en-US" smtClean="0">
                <a:solidFill>
                  <a:prstClr val="black"/>
                </a:solidFill>
              </a:rPr>
              <a:pPr>
                <a:defRPr/>
              </a:pPr>
              <a:t>58</a:t>
            </a:fld>
            <a:endParaRPr lang="en-US">
              <a:solidFill>
                <a:prstClr val="black"/>
              </a:solidFill>
            </a:endParaRPr>
          </a:p>
        </p:txBody>
      </p:sp>
    </p:spTree>
    <p:extLst>
      <p:ext uri="{BB962C8B-B14F-4D97-AF65-F5344CB8AC3E}">
        <p14:creationId xmlns:p14="http://schemas.microsoft.com/office/powerpoint/2010/main" val="19587624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Calibri" pitchFamily="34" charset="0"/>
                <a:ea typeface="ＭＳ Ｐゴシック" pitchFamily="1" charset="-128"/>
                <a:cs typeface="ＭＳ Ｐゴシック"/>
              </a:rPr>
              <a:t>What does it look like to adopt a whole-school approach to </a:t>
            </a:r>
            <a:r>
              <a:rPr lang="en-US" sz="1200" kern="1200" smtClean="0">
                <a:solidFill>
                  <a:schemeClr val="tx1"/>
                </a:solidFill>
                <a:effectLst/>
                <a:latin typeface="Calibri" pitchFamily="34" charset="0"/>
                <a:ea typeface="ＭＳ Ｐゴシック" pitchFamily="1" charset="-128"/>
                <a:cs typeface="ＭＳ Ｐゴシック"/>
              </a:rPr>
              <a:t>addressing trauma</a:t>
            </a:r>
            <a:r>
              <a:rPr lang="en-US" sz="1200" kern="1200" baseline="0" smtClean="0">
                <a:solidFill>
                  <a:schemeClr val="tx1"/>
                </a:solidFill>
                <a:effectLst/>
                <a:latin typeface="Calibri" pitchFamily="34" charset="0"/>
                <a:ea typeface="ＭＳ Ｐゴシック" pitchFamily="1" charset="-128"/>
                <a:cs typeface="ＭＳ Ｐゴシック"/>
              </a:rPr>
              <a:t>, </a:t>
            </a:r>
            <a:r>
              <a:rPr lang="en-US" sz="1200" kern="1200" baseline="0" dirty="0" smtClean="0">
                <a:solidFill>
                  <a:schemeClr val="tx1"/>
                </a:solidFill>
                <a:effectLst/>
                <a:latin typeface="Calibri" pitchFamily="34" charset="0"/>
                <a:ea typeface="ＭＳ Ｐゴシック" pitchFamily="1" charset="-128"/>
                <a:cs typeface="ＭＳ Ｐゴシック"/>
              </a:rPr>
              <a:t>and what does this mean for teachers, administrators, and support staff?  </a:t>
            </a:r>
            <a:r>
              <a:rPr lang="en-US" sz="1200" kern="1200" dirty="0" smtClean="0">
                <a:solidFill>
                  <a:schemeClr val="tx1"/>
                </a:solidFill>
                <a:effectLst/>
                <a:latin typeface="Calibri" pitchFamily="34" charset="0"/>
                <a:ea typeface="ＭＳ Ｐゴシック" pitchFamily="1" charset="-128"/>
                <a:cs typeface="ＭＳ Ｐゴシック"/>
              </a:rPr>
              <a:t>In</a:t>
            </a:r>
            <a:r>
              <a:rPr lang="en-US" sz="1200" kern="1200" baseline="0" dirty="0" smtClean="0">
                <a:solidFill>
                  <a:schemeClr val="tx1"/>
                </a:solidFill>
                <a:effectLst/>
                <a:latin typeface="Calibri" pitchFamily="34" charset="0"/>
                <a:ea typeface="ＭＳ Ｐゴシック" pitchFamily="1" charset="-128"/>
                <a:cs typeface="ＭＳ Ｐゴシック"/>
              </a:rPr>
              <a:t> Module Two of this training series, </a:t>
            </a:r>
            <a:r>
              <a:rPr lang="en-US" sz="1200" i="1" kern="1200" baseline="0" dirty="0" smtClean="0">
                <a:solidFill>
                  <a:schemeClr val="tx1"/>
                </a:solidFill>
                <a:effectLst/>
                <a:latin typeface="Calibri" pitchFamily="34" charset="0"/>
                <a:ea typeface="ＭＳ Ｐゴシック" pitchFamily="1" charset="-128"/>
                <a:cs typeface="ＭＳ Ｐゴシック"/>
              </a:rPr>
              <a:t>Trauma-Sensitive Schools: What, Why &amp; How, </a:t>
            </a:r>
            <a:r>
              <a:rPr lang="en-US" sz="1200" i="0" kern="1200" baseline="0" dirty="0" smtClean="0">
                <a:solidFill>
                  <a:schemeClr val="tx1"/>
                </a:solidFill>
                <a:effectLst/>
                <a:latin typeface="Calibri" pitchFamily="34" charset="0"/>
                <a:ea typeface="ＭＳ Ｐゴシック" pitchFamily="1" charset="-128"/>
                <a:cs typeface="ＭＳ Ｐゴシック"/>
              </a:rPr>
              <a:t>we will explore these questions and provide examples of what staff can do in their roles to create trauma-sensitive learning environments.</a:t>
            </a:r>
          </a:p>
          <a:p>
            <a:endParaRPr lang="en-US" sz="1200" i="0" kern="1200" baseline="0" dirty="0" smtClean="0">
              <a:solidFill>
                <a:schemeClr val="tx1"/>
              </a:solidFill>
              <a:effectLst/>
              <a:latin typeface="Calibri" pitchFamily="34" charset="0"/>
              <a:ea typeface="ＭＳ Ｐゴシック" pitchFamily="1" charset="-128"/>
              <a:cs typeface="ＭＳ Ｐゴシック"/>
            </a:endParaRPr>
          </a:p>
          <a:p>
            <a:endParaRPr lang="en-US" sz="1200" i="0" kern="1200" baseline="0" dirty="0" smtClean="0">
              <a:solidFill>
                <a:schemeClr val="tx1"/>
              </a:solidFill>
              <a:effectLst/>
              <a:latin typeface="Calibri" pitchFamily="34" charset="0"/>
              <a:ea typeface="ＭＳ Ｐゴシック" pitchFamily="1" charset="-128"/>
              <a:cs typeface="ＭＳ Ｐゴシック"/>
            </a:endParaRPr>
          </a:p>
          <a:p>
            <a:endParaRPr lang="en-US" sz="1200" kern="1200" dirty="0" smtClean="0">
              <a:solidFill>
                <a:schemeClr val="tx1"/>
              </a:solidFill>
              <a:effectLst/>
              <a:latin typeface="Calibri" pitchFamily="34" charset="0"/>
              <a:ea typeface="ＭＳ Ｐゴシック" pitchFamily="1" charset="-128"/>
              <a:cs typeface="ＭＳ Ｐゴシック"/>
            </a:endParaRPr>
          </a:p>
          <a:p>
            <a:endParaRPr lang="en-US" sz="1200" kern="1200" dirty="0" smtClean="0">
              <a:solidFill>
                <a:schemeClr val="tx1"/>
              </a:solidFill>
              <a:effectLst/>
              <a:latin typeface="Calibri" pitchFamily="34" charset="0"/>
              <a:ea typeface="ＭＳ Ｐゴシック" pitchFamily="1" charset="-128"/>
              <a:cs typeface="ＭＳ Ｐゴシック"/>
            </a:endParaRPr>
          </a:p>
          <a:p>
            <a:r>
              <a:rPr lang="en-US" sz="1200" kern="1200" dirty="0" smtClean="0">
                <a:solidFill>
                  <a:schemeClr val="tx1"/>
                </a:solidFill>
                <a:effectLst/>
                <a:latin typeface="Calibri" pitchFamily="34" charset="0"/>
                <a:ea typeface="ＭＳ Ｐゴシック" pitchFamily="1" charset="-128"/>
                <a:cs typeface="ＭＳ Ｐゴシック"/>
              </a:rPr>
              <a:t> </a:t>
            </a:r>
            <a:endParaRPr lang="en-US" dirty="0"/>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59</a:t>
            </a:fld>
            <a:endParaRPr lang="en-US"/>
          </a:p>
        </p:txBody>
      </p:sp>
    </p:spTree>
    <p:extLst>
      <p:ext uri="{BB962C8B-B14F-4D97-AF65-F5344CB8AC3E}">
        <p14:creationId xmlns:p14="http://schemas.microsoft.com/office/powerpoint/2010/main" val="36870844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Rot="1" noChangeAspect="1" noChangeArrowheads="1" noTextEdit="1"/>
          </p:cNvSpPr>
          <p:nvPr>
            <p:ph type="sldImg"/>
          </p:nvPr>
        </p:nvSpPr>
        <p:spPr>
          <a:xfrm>
            <a:off x="1182688" y="696913"/>
            <a:ext cx="4648200" cy="3486150"/>
          </a:xfrm>
          <a:ln/>
        </p:spPr>
      </p:sp>
      <p:sp>
        <p:nvSpPr>
          <p:cNvPr id="61442" name="Rectangle 3"/>
          <p:cNvSpPr>
            <a:spLocks noGrp="1"/>
          </p:cNvSpPr>
          <p:nvPr>
            <p:ph type="body" idx="1"/>
          </p:nvPr>
        </p:nvSpPr>
        <p:spPr>
          <a:noFill/>
          <a:ln/>
        </p:spPr>
        <p:txBody>
          <a:bodyPr lIns="93907" tIns="46955" rIns="93907" bIns="46955"/>
          <a:lstStyle/>
          <a:p>
            <a:pPr marL="0" marR="0" indent="0" algn="l" defTabSz="457200" rtl="0" eaLnBrk="0" fontAlgn="base" latinLnBrk="0" hangingPunct="0">
              <a:lnSpc>
                <a:spcPct val="100000"/>
              </a:lnSpc>
              <a:spcBef>
                <a:spcPct val="30000"/>
              </a:spcBef>
              <a:spcAft>
                <a:spcPct val="0"/>
              </a:spcAft>
              <a:buClrTx/>
              <a:buSzTx/>
              <a:buFont typeface="Arial"/>
              <a:buNone/>
              <a:tabLst/>
              <a:defRPr/>
            </a:pPr>
            <a:r>
              <a:rPr lang="en-US" sz="1000" dirty="0" smtClean="0">
                <a:latin typeface="Arial" charset="0"/>
                <a:ea typeface="ＭＳ Ｐゴシック"/>
              </a:rPr>
              <a:t>Unlike a onetime </a:t>
            </a:r>
            <a:r>
              <a:rPr lang="en-US" sz="1000" baseline="0" dirty="0" smtClean="0">
                <a:latin typeface="Arial" charset="0"/>
                <a:ea typeface="ＭＳ Ｐゴシック"/>
              </a:rPr>
              <a:t>event, c</a:t>
            </a:r>
            <a:r>
              <a:rPr lang="en-US" sz="1000" dirty="0" smtClean="0">
                <a:latin typeface="Arial" charset="0"/>
                <a:ea typeface="ＭＳ Ｐゴシック"/>
              </a:rPr>
              <a:t>hronic trauma refers</a:t>
            </a:r>
            <a:r>
              <a:rPr lang="en-US" sz="1000" baseline="0" dirty="0" smtClean="0">
                <a:latin typeface="Arial" charset="0"/>
                <a:ea typeface="ＭＳ Ｐゴシック"/>
              </a:rPr>
              <a:t> to traumatic experiences </a:t>
            </a:r>
            <a:r>
              <a:rPr lang="en-US" sz="1000" dirty="0" smtClean="0">
                <a:latin typeface="Arial" charset="0"/>
                <a:ea typeface="ＭＳ Ｐゴシック"/>
              </a:rPr>
              <a:t>that occur</a:t>
            </a:r>
            <a:r>
              <a:rPr lang="en-US" sz="1000" baseline="0" dirty="0" smtClean="0">
                <a:latin typeface="Arial" charset="0"/>
                <a:ea typeface="ＭＳ Ｐゴシック"/>
              </a:rPr>
              <a:t> repeatedly over long periods of time. Responses to these types of experiences tend to be more severe and can have a greater impact on sense of safety and ability to trust others. Chronic trauma may involve long-term exposure to one particular form of trauma like abuse or community violence, or exposure to different types of trauma layered over time, such as sexual abuse in childhood, living for years in an unsafe neighborhood, and assault as a teenager. Chronic bullying, medical trauma related to a significant illness, and experiences of forced displacement or living in a war zone are other examples. </a:t>
            </a:r>
            <a:r>
              <a:rPr lang="en-US" sz="1000" kern="1200" baseline="0" dirty="0" smtClean="0">
                <a:solidFill>
                  <a:schemeClr val="tx1"/>
                </a:solidFill>
                <a:effectLst/>
                <a:latin typeface="Calibri" pitchFamily="34" charset="0"/>
                <a:ea typeface="ＭＳ Ｐゴシック" pitchFamily="1" charset="-128"/>
                <a:cs typeface="ＭＳ Ｐゴシック"/>
              </a:rPr>
              <a:t>Experiences that</a:t>
            </a:r>
            <a:r>
              <a:rPr lang="en-US" sz="1000" kern="1200" dirty="0" smtClean="0">
                <a:solidFill>
                  <a:schemeClr val="tx1"/>
                </a:solidFill>
                <a:effectLst/>
                <a:latin typeface="Calibri" pitchFamily="34" charset="0"/>
                <a:ea typeface="ＭＳ Ｐゴシック" pitchFamily="1" charset="-128"/>
                <a:cs typeface="ＭＳ Ｐゴシック"/>
              </a:rPr>
              <a:t> are subtle</a:t>
            </a:r>
            <a:r>
              <a:rPr lang="en-US" sz="1000" kern="1200" baseline="0" dirty="0" smtClean="0">
                <a:solidFill>
                  <a:schemeClr val="tx1"/>
                </a:solidFill>
                <a:effectLst/>
                <a:latin typeface="Calibri" pitchFamily="34" charset="0"/>
                <a:ea typeface="ＭＳ Ｐゴシック" pitchFamily="1" charset="-128"/>
                <a:cs typeface="ＭＳ Ｐゴシック"/>
              </a:rPr>
              <a:t> but equally damaging include chronic exposure to poverty, structural oppression, and racism.</a:t>
            </a:r>
            <a:endParaRPr lang="en-US" sz="1000" kern="120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000" baseline="0" dirty="0" smtClean="0">
              <a:latin typeface="Arial" charset="0"/>
              <a:ea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b="0" i="0" kern="1200" dirty="0" smtClean="0">
                <a:solidFill>
                  <a:schemeClr val="tx1"/>
                </a:solidFill>
                <a:effectLst/>
                <a:latin typeface="Calibri" pitchFamily="34" charset="0"/>
                <a:ea typeface="ＭＳ Ｐゴシック" pitchFamily="1" charset="-128"/>
                <a:cs typeface="ＭＳ Ｐゴシック"/>
              </a:rPr>
              <a:t>Resource: NCTSN</a:t>
            </a:r>
            <a:endParaRPr lang="en-US" sz="1200" kern="120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Calibri" pitchFamily="34" charset="0"/>
              <a:ea typeface="ＭＳ Ｐゴシック" pitchFamily="1" charset="-128"/>
              <a:cs typeface="ＭＳ Ｐゴシック"/>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The term “complex trauma” is used to describe</a:t>
            </a:r>
            <a:r>
              <a:rPr lang="en-US" sz="1200" kern="1200" baseline="0" dirty="0" smtClean="0">
                <a:solidFill>
                  <a:schemeClr val="tx1"/>
                </a:solidFill>
                <a:effectLst/>
                <a:latin typeface="Calibri" pitchFamily="34" charset="0"/>
                <a:ea typeface="ＭＳ Ｐゴシック" pitchFamily="1" charset="-128"/>
                <a:cs typeface="ＭＳ Ｐゴシック"/>
              </a:rPr>
              <a:t> chronic exposure to trauma that </a:t>
            </a:r>
            <a:r>
              <a:rPr lang="en-US" sz="1200" kern="1200" dirty="0" smtClean="0">
                <a:solidFill>
                  <a:schemeClr val="tx1"/>
                </a:solidFill>
                <a:effectLst/>
                <a:latin typeface="Calibri" pitchFamily="34" charset="0"/>
                <a:ea typeface="ＭＳ Ｐゴシック" pitchFamily="1" charset="-128"/>
                <a:cs typeface="ＭＳ Ｐゴシック"/>
              </a:rPr>
              <a:t>starts</a:t>
            </a:r>
            <a:r>
              <a:rPr lang="en-US" sz="1200" kern="1200" baseline="0" dirty="0" smtClean="0">
                <a:solidFill>
                  <a:schemeClr val="tx1"/>
                </a:solidFill>
                <a:effectLst/>
                <a:latin typeface="Calibri" pitchFamily="34" charset="0"/>
                <a:ea typeface="ＭＳ Ｐゴシック" pitchFamily="1" charset="-128"/>
                <a:cs typeface="ＭＳ Ｐゴシック"/>
              </a:rPr>
              <a:t> early in life, often within caregiving relationships, </a:t>
            </a:r>
            <a:r>
              <a:rPr lang="en-US" sz="1200" kern="1200" dirty="0" smtClean="0">
                <a:solidFill>
                  <a:schemeClr val="tx1"/>
                </a:solidFill>
                <a:effectLst/>
                <a:latin typeface="Calibri" pitchFamily="34" charset="0"/>
                <a:ea typeface="ＭＳ Ｐゴシック" pitchFamily="1" charset="-128"/>
                <a:cs typeface="ＭＳ Ｐゴシック"/>
              </a:rPr>
              <a:t>and leads to immediate and long-term difficulties in many areas (Cook et al, 2005).</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Mostly commonly, complex trauma involves </a:t>
            </a:r>
            <a:r>
              <a:rPr lang="en-US" sz="1200" kern="1200" baseline="0" dirty="0" smtClean="0">
                <a:solidFill>
                  <a:schemeClr val="tx1"/>
                </a:solidFill>
                <a:effectLst/>
                <a:latin typeface="Calibri" pitchFamily="34" charset="0"/>
                <a:ea typeface="ＭＳ Ｐゴシック" pitchFamily="1" charset="-128"/>
                <a:cs typeface="ＭＳ Ｐゴシック"/>
              </a:rPr>
              <a:t>exposure to threatening situations within families, where the caregiver is either the source of the threat or is unable to support and nurture their child or protect them from threat. Examples include interpersonal violence in the form of physical, emotional, and sexual abuse and witnessing domestic violence, as well as neglect and other forms of violent victimization or loss without adequate adult support to manage these experiences. This type of trauma is particularly devastating because it occurs during critical periods of brain development and before a child has had the chance to develop strong, positive ways of coping with stress. </a:t>
            </a:r>
          </a:p>
          <a:p>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Calibri" pitchFamily="34" charset="0"/>
                <a:ea typeface="ＭＳ Ｐゴシック" pitchFamily="1" charset="-128"/>
                <a:cs typeface="ＭＳ Ｐゴシック"/>
              </a:rPr>
              <a:t>When trauma starts young and continues, it is not experienced as distinct events, but rather a way of life. Students exposed to ongoing trauma </a:t>
            </a:r>
            <a:r>
              <a:rPr lang="en-US" sz="1200" kern="1200" baseline="0" dirty="0" smtClean="0">
                <a:solidFill>
                  <a:schemeClr val="tx1"/>
                </a:solidFill>
                <a:latin typeface="Calibri" pitchFamily="34" charset="0"/>
                <a:ea typeface="ＭＳ Ｐゴシック" pitchFamily="1" charset="-128"/>
                <a:cs typeface="ＭＳ Ｐゴシック"/>
              </a:rPr>
              <a:t>are likely to have more challenges in school in a number of areas, even if the connection to trauma is not clearly understood as the root of the problem in the moment.</a:t>
            </a:r>
            <a:endParaRPr lang="en-US" sz="1000"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endParaRPr lang="en-US" sz="1200" kern="1200" baseline="0" dirty="0" smtClean="0">
              <a:solidFill>
                <a:schemeClr val="tx1"/>
              </a:solidFill>
              <a:effectLst/>
              <a:latin typeface="Calibri" pitchFamily="34" charset="0"/>
              <a:ea typeface="ＭＳ Ｐゴシック" pitchFamily="1" charset="-128"/>
              <a:cs typeface="ＭＳ Ｐゴシック"/>
            </a:endParaRPr>
          </a:p>
          <a:p>
            <a:r>
              <a:rPr lang="en-US" sz="1200" kern="1200" baseline="0" dirty="0" smtClean="0">
                <a:solidFill>
                  <a:schemeClr val="tx1"/>
                </a:solidFill>
                <a:effectLst/>
                <a:latin typeface="Calibri" pitchFamily="34" charset="0"/>
                <a:ea typeface="ＭＳ Ｐゴシック" pitchFamily="1" charset="-128"/>
                <a:cs typeface="ＭＳ Ｐゴシック"/>
              </a:rPr>
              <a:t>Resources: NCTSN; Cook et al.</a:t>
            </a:r>
          </a:p>
          <a:p>
            <a:endParaRPr lang="en-US" sz="1200" kern="1200" baseline="0" dirty="0" smtClean="0">
              <a:solidFill>
                <a:schemeClr val="tx1"/>
              </a:solidFill>
              <a:effectLst/>
              <a:latin typeface="Calibri" pitchFamily="34" charset="0"/>
              <a:ea typeface="ＭＳ Ｐゴシック" pitchFamily="1" charset="-128"/>
              <a:cs typeface="ＭＳ Ｐゴシック"/>
            </a:endParaRPr>
          </a:p>
          <a:p>
            <a:endParaRPr lang="en-US" dirty="0"/>
          </a:p>
        </p:txBody>
      </p:sp>
      <p:sp>
        <p:nvSpPr>
          <p:cNvPr id="4" name="Slide Number Placeholder 3"/>
          <p:cNvSpPr>
            <a:spLocks noGrp="1"/>
          </p:cNvSpPr>
          <p:nvPr>
            <p:ph type="sldNum" sz="quarter" idx="10"/>
          </p:nvPr>
        </p:nvSpPr>
        <p:spPr/>
        <p:txBody>
          <a:bodyPr/>
          <a:lstStyle/>
          <a:p>
            <a:pPr>
              <a:defRPr/>
            </a:pPr>
            <a:fld id="{B109E503-6088-4656-8D68-045B39C1FC24}" type="slidenum">
              <a:rPr lang="en-US" smtClean="0"/>
              <a:pPr>
                <a:defRPr/>
              </a:pPr>
              <a:t>7</a:t>
            </a:fld>
            <a:endParaRPr lang="en-US"/>
          </a:p>
        </p:txBody>
      </p:sp>
    </p:spTree>
    <p:extLst>
      <p:ext uri="{BB962C8B-B14F-4D97-AF65-F5344CB8AC3E}">
        <p14:creationId xmlns:p14="http://schemas.microsoft.com/office/powerpoint/2010/main" val="777918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Historical trauma refers to the</a:t>
            </a:r>
            <a:r>
              <a:rPr lang="en-US" sz="1200" kern="1200" baseline="0" dirty="0" smtClean="0">
                <a:solidFill>
                  <a:schemeClr val="tx1"/>
                </a:solidFill>
                <a:effectLst/>
                <a:latin typeface="Calibri" pitchFamily="34" charset="0"/>
                <a:ea typeface="ＭＳ Ｐゴシック" pitchFamily="1" charset="-128"/>
                <a:cs typeface="ＭＳ Ｐゴシック"/>
              </a:rPr>
              <a:t> collective and</a:t>
            </a:r>
            <a:r>
              <a:rPr lang="en-US" sz="1200" kern="1200" dirty="0" smtClean="0">
                <a:solidFill>
                  <a:schemeClr val="tx1"/>
                </a:solidFill>
                <a:effectLst/>
                <a:latin typeface="Calibri" pitchFamily="34" charset="0"/>
                <a:ea typeface="ＭＳ Ｐゴシック" pitchFamily="1" charset="-128"/>
                <a:cs typeface="ＭＳ Ｐゴシック"/>
              </a:rPr>
              <a:t> cumulative</a:t>
            </a:r>
            <a:r>
              <a:rPr lang="en-US" sz="1200" kern="1200" baseline="0" dirty="0" smtClean="0">
                <a:solidFill>
                  <a:schemeClr val="tx1"/>
                </a:solidFill>
                <a:effectLst/>
                <a:latin typeface="Calibri" pitchFamily="34" charset="0"/>
                <a:ea typeface="ＭＳ Ｐゴシック" pitchFamily="1" charset="-128"/>
                <a:cs typeface="ＭＳ Ｐゴシック"/>
              </a:rPr>
              <a:t> trauma experienced by a particular group across generations still suffering the effects.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i="0" kern="1200" dirty="0" smtClean="0">
              <a:solidFill>
                <a:schemeClr val="tx1"/>
              </a:solidFill>
              <a:effectLst/>
              <a:latin typeface="Calibri" pitchFamily="34" charset="0"/>
              <a:ea typeface="ＭＳ Ｐゴシック" pitchFamily="1" charset="-128"/>
              <a:cs typeface="ＭＳ Ｐゴシック"/>
            </a:endParaRPr>
          </a:p>
          <a:p>
            <a:r>
              <a:rPr lang="en-US" sz="1200" kern="1200" baseline="0" dirty="0" smtClean="0">
                <a:solidFill>
                  <a:schemeClr val="tx1"/>
                </a:solidFill>
                <a:effectLst/>
                <a:latin typeface="Calibri" pitchFamily="34" charset="0"/>
                <a:ea typeface="ＭＳ Ｐゴシック" pitchFamily="1" charset="-128"/>
                <a:cs typeface="ＭＳ Ｐゴシック"/>
              </a:rPr>
              <a:t>For example: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sz="1200" kern="1200" baseline="0" dirty="0" smtClean="0">
                <a:solidFill>
                  <a:schemeClr val="tx1"/>
                </a:solidFill>
                <a:effectLst/>
                <a:latin typeface="Calibri" pitchFamily="34" charset="0"/>
                <a:ea typeface="ＭＳ Ｐゴシック" pitchFamily="1" charset="-128"/>
                <a:cs typeface="ＭＳ Ｐゴシック"/>
              </a:rPr>
              <a:t>Many American Indian communities continue to experience the effects of violent colonization, devastating assimilation policies like forced placement in boarding schools, and grief over these losses. The threads of this trauma manifest in current struggles such as violence, suicide, and substance abuse.</a:t>
            </a:r>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sz="1200" kern="1200" baseline="0" dirty="0" smtClean="0">
                <a:solidFill>
                  <a:schemeClr val="tx1"/>
                </a:solidFill>
                <a:effectLst/>
                <a:latin typeface="Calibri" pitchFamily="34" charset="0"/>
                <a:ea typeface="ＭＳ Ｐゴシック" pitchFamily="1" charset="-128"/>
                <a:cs typeface="ＭＳ Ｐゴシック"/>
              </a:rPr>
              <a:t>For People of Color, experiences of slavery, colonialism, segregation, and racism and discrimination across generations can be seen in current mistrust of police and other systems, self-protection, and even feelings of low self-worth or aggression turned inward and towards members of the same group.</a:t>
            </a:r>
          </a:p>
          <a:p>
            <a:pPr marL="171450" marR="0" indent="-171450" algn="l" defTabSz="457200" rtl="0" eaLnBrk="0" fontAlgn="base" latinLnBrk="0" hangingPunct="0">
              <a:lnSpc>
                <a:spcPct val="100000"/>
              </a:lnSpc>
              <a:spcBef>
                <a:spcPct val="30000"/>
              </a:spcBef>
              <a:spcAft>
                <a:spcPct val="0"/>
              </a:spcAft>
              <a:buClrTx/>
              <a:buSzTx/>
              <a:buFont typeface="Arial"/>
              <a:buChar char="•"/>
              <a:tabLst/>
              <a:defRPr/>
            </a:pPr>
            <a:r>
              <a:rPr lang="en-US" sz="1200" kern="1200" baseline="0" dirty="0" smtClean="0">
                <a:solidFill>
                  <a:schemeClr val="tx1"/>
                </a:solidFill>
                <a:effectLst/>
                <a:latin typeface="Calibri" pitchFamily="34" charset="0"/>
                <a:ea typeface="ＭＳ Ｐゴシック" pitchFamily="1" charset="-128"/>
                <a:cs typeface="ＭＳ Ｐゴシック"/>
              </a:rPr>
              <a:t>Other groups that continue to be impacted by historical trauma include Jewish survivors of the </a:t>
            </a:r>
            <a:r>
              <a:rPr lang="en-US" sz="1200" b="0" u="none" kern="1200" baseline="0" dirty="0" smtClean="0">
                <a:solidFill>
                  <a:schemeClr val="tx1"/>
                </a:solidFill>
                <a:effectLst/>
                <a:latin typeface="Calibri" pitchFamily="34" charset="0"/>
                <a:ea typeface="ＭＳ Ｐゴシック" pitchFamily="1" charset="-128"/>
                <a:cs typeface="ＭＳ Ｐゴシック"/>
              </a:rPr>
              <a:t>H</a:t>
            </a:r>
            <a:r>
              <a:rPr lang="en-US" sz="1200" kern="1200" baseline="0" dirty="0" smtClean="0">
                <a:solidFill>
                  <a:schemeClr val="tx1"/>
                </a:solidFill>
                <a:effectLst/>
                <a:latin typeface="Calibri" pitchFamily="34" charset="0"/>
                <a:ea typeface="ＭＳ Ｐゴシック" pitchFamily="1" charset="-128"/>
                <a:cs typeface="ＭＳ Ｐゴシック"/>
              </a:rPr>
              <a:t>olocaust, Japanese-American survivors of WWII </a:t>
            </a:r>
            <a:r>
              <a:rPr lang="en-US" sz="1200" b="0" kern="1200" baseline="0" dirty="0" smtClean="0">
                <a:solidFill>
                  <a:schemeClr val="tx1"/>
                </a:solidFill>
                <a:effectLst/>
                <a:latin typeface="Calibri" pitchFamily="34" charset="0"/>
                <a:ea typeface="ＭＳ Ｐゴシック" pitchFamily="1" charset="-128"/>
                <a:cs typeface="ＭＳ Ｐゴシック"/>
              </a:rPr>
              <a:t>internment</a:t>
            </a:r>
            <a:r>
              <a:rPr lang="en-US" sz="1200" b="1" kern="1200" baseline="0" dirty="0" smtClean="0">
                <a:solidFill>
                  <a:schemeClr val="tx1"/>
                </a:solidFill>
                <a:effectLst/>
                <a:latin typeface="Calibri" pitchFamily="34" charset="0"/>
                <a:ea typeface="ＭＳ Ｐゴシック" pitchFamily="1" charset="-128"/>
                <a:cs typeface="ＭＳ Ｐゴシック"/>
              </a:rPr>
              <a:t> </a:t>
            </a:r>
            <a:r>
              <a:rPr lang="en-US" sz="1200" kern="1200" baseline="0" dirty="0" smtClean="0">
                <a:solidFill>
                  <a:schemeClr val="tx1"/>
                </a:solidFill>
                <a:effectLst/>
                <a:latin typeface="Calibri" pitchFamily="34" charset="0"/>
                <a:ea typeface="ＭＳ Ｐゴシック" pitchFamily="1" charset="-128"/>
                <a:cs typeface="ＭＳ Ｐゴシック"/>
              </a:rPr>
              <a:t>camps, immigrant populations, and families exposed to intergenerational poverty. </a:t>
            </a:r>
          </a:p>
          <a:p>
            <a:pPr marL="0" marR="0" indent="0" algn="l" defTabSz="457200" rtl="0" eaLnBrk="0" fontAlgn="base" latinLnBrk="0" hangingPunct="0">
              <a:lnSpc>
                <a:spcPct val="100000"/>
              </a:lnSpc>
              <a:spcBef>
                <a:spcPct val="30000"/>
              </a:spcBef>
              <a:spcAft>
                <a:spcPct val="0"/>
              </a:spcAft>
              <a:buClrTx/>
              <a:buSzTx/>
              <a:buFont typeface="Arial"/>
              <a:buNone/>
              <a:tabLst/>
              <a:defRPr/>
            </a:pPr>
            <a:endParaRPr lang="en-US" sz="1200" i="0"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 typeface="Arial"/>
              <a:buNone/>
              <a:tabLst/>
              <a:defRPr/>
            </a:pPr>
            <a:r>
              <a:rPr lang="en-US" sz="1200" i="0" kern="1200" baseline="0" dirty="0" smtClean="0">
                <a:solidFill>
                  <a:schemeClr val="tx1"/>
                </a:solidFill>
                <a:effectLst/>
                <a:latin typeface="Calibri" pitchFamily="34" charset="0"/>
                <a:ea typeface="ＭＳ Ｐゴシック" pitchFamily="1" charset="-128"/>
                <a:cs typeface="ＭＳ Ｐゴシック"/>
              </a:rPr>
              <a:t>In all cases, history is not destiny. History of trauma can contribute to pain in the present but also to hope and resilience. For many, a collective history of trauma is a driving force to create positive individual and societal change. School staff may not always share the cultural backgrounds or collective histories of a diverse body of students, but learning how the legacy of trauma and healing influences students in the present is critical.</a:t>
            </a:r>
          </a:p>
          <a:p>
            <a:endParaRPr lang="en-US" sz="1200" i="0" kern="1200" baseline="0" dirty="0" smtClean="0">
              <a:solidFill>
                <a:schemeClr val="tx1"/>
              </a:solidFill>
              <a:effectLst/>
              <a:latin typeface="Calibri" pitchFamily="34" charset="0"/>
              <a:ea typeface="ＭＳ Ｐゴシック" pitchFamily="1" charset="-128"/>
              <a:cs typeface="ＭＳ Ｐゴシック"/>
            </a:endParaRPr>
          </a:p>
          <a:p>
            <a:endParaRPr lang="en-US" sz="1200" kern="1200" baseline="0" dirty="0" smtClean="0">
              <a:solidFill>
                <a:schemeClr val="tx1"/>
              </a:solidFill>
              <a:effectLst/>
              <a:latin typeface="Calibri" pitchFamily="34" charset="0"/>
              <a:ea typeface="ＭＳ Ｐゴシック" pitchFamily="1" charset="-128"/>
              <a:cs typeface="ＭＳ Ｐゴシック"/>
            </a:endParaRPr>
          </a:p>
          <a:p>
            <a:endParaRPr lang="en-US" sz="1200" kern="1200" baseline="0" dirty="0" smtClean="0">
              <a:solidFill>
                <a:schemeClr val="tx1"/>
              </a:solidFill>
              <a:effectLst/>
              <a:latin typeface="Calibri" pitchFamily="34" charset="0"/>
              <a:ea typeface="ＭＳ Ｐゴシック" pitchFamily="1" charset="-128"/>
              <a:cs typeface="ＭＳ Ｐゴシック"/>
            </a:endParaRPr>
          </a:p>
          <a:p>
            <a:r>
              <a:rPr lang="en-US" sz="1200" kern="1200" baseline="0" dirty="0" smtClean="0">
                <a:solidFill>
                  <a:schemeClr val="tx1"/>
                </a:solidFill>
                <a:effectLst/>
                <a:latin typeface="Calibri" pitchFamily="34" charset="0"/>
                <a:ea typeface="ＭＳ Ｐゴシック" pitchFamily="1" charset="-128"/>
                <a:cs typeface="ＭＳ Ｐゴシック"/>
              </a:rPr>
              <a:t>Resources: NCTSN briefs and </a:t>
            </a:r>
            <a:r>
              <a:rPr lang="en-US" baseline="0" dirty="0" smtClean="0"/>
              <a:t>(</a:t>
            </a:r>
            <a:r>
              <a:rPr lang="en-US" sz="1200" kern="1200" dirty="0" smtClean="0">
                <a:solidFill>
                  <a:schemeClr val="tx1"/>
                </a:solidFill>
                <a:effectLst/>
                <a:latin typeface="Calibri" pitchFamily="34" charset="0"/>
                <a:ea typeface="ＭＳ Ｐゴシック" pitchFamily="1" charset="-128"/>
                <a:cs typeface="ＭＳ Ｐゴシック"/>
              </a:rPr>
              <a:t>Cutler, M. (</a:t>
            </a:r>
            <a:r>
              <a:rPr lang="en-US" sz="1200" kern="1200" dirty="0" err="1" smtClean="0">
                <a:solidFill>
                  <a:schemeClr val="tx1"/>
                </a:solidFill>
                <a:effectLst/>
                <a:latin typeface="Calibri" pitchFamily="34" charset="0"/>
                <a:ea typeface="ＭＳ Ｐゴシック" pitchFamily="1" charset="-128"/>
                <a:cs typeface="ＭＳ Ｐゴシック"/>
              </a:rPr>
              <a:t>n.d.</a:t>
            </a:r>
            <a:r>
              <a:rPr lang="en-US" sz="1200" kern="1200" dirty="0" smtClean="0">
                <a:solidFill>
                  <a:schemeClr val="tx1"/>
                </a:solidFill>
                <a:effectLst/>
                <a:latin typeface="Calibri" pitchFamily="34" charset="0"/>
                <a:ea typeface="ＭＳ Ｐゴシック" pitchFamily="1" charset="-128"/>
                <a:cs typeface="ＭＳ Ｐゴシック"/>
              </a:rPr>
              <a:t>). Multigenerational trauma: Behavior patterns in cultures [PowerPoint slides]. Retrieved from http://</a:t>
            </a:r>
            <a:r>
              <a:rPr lang="en-US" sz="1200" kern="1200" dirty="0" err="1" smtClean="0">
                <a:solidFill>
                  <a:schemeClr val="tx1"/>
                </a:solidFill>
                <a:effectLst/>
                <a:latin typeface="Calibri" pitchFamily="34" charset="0"/>
                <a:ea typeface="ＭＳ Ｐゴシック" pitchFamily="1" charset="-128"/>
                <a:cs typeface="ＭＳ Ｐゴシック"/>
              </a:rPr>
              <a:t>edweb.boisestate.edu</a:t>
            </a:r>
            <a:r>
              <a:rPr lang="en-US" sz="1200" kern="1200" dirty="0" smtClean="0">
                <a:solidFill>
                  <a:schemeClr val="tx1"/>
                </a:solidFill>
                <a:effectLst/>
                <a:latin typeface="Calibri" pitchFamily="34" charset="0"/>
                <a:ea typeface="ＭＳ Ｐゴシック" pitchFamily="1" charset="-128"/>
                <a:cs typeface="ＭＳ Ｐゴシック"/>
              </a:rPr>
              <a:t>/</a:t>
            </a:r>
            <a:r>
              <a:rPr lang="en-US" sz="1200" kern="1200" dirty="0" err="1" smtClean="0">
                <a:solidFill>
                  <a:schemeClr val="tx1"/>
                </a:solidFill>
                <a:effectLst/>
                <a:latin typeface="Calibri" pitchFamily="34" charset="0"/>
                <a:ea typeface="ＭＳ Ｐゴシック" pitchFamily="1" charset="-128"/>
                <a:cs typeface="ＭＳ Ｐゴシック"/>
              </a:rPr>
              <a:t>instituteforthestudyofaddiction</a:t>
            </a:r>
            <a:r>
              <a:rPr lang="en-US" sz="1200" kern="1200" dirty="0" smtClean="0">
                <a:solidFill>
                  <a:schemeClr val="tx1"/>
                </a:solidFill>
                <a:effectLst/>
                <a:latin typeface="Calibri" pitchFamily="34" charset="0"/>
                <a:ea typeface="ＭＳ Ｐゴシック" pitchFamily="1" charset="-128"/>
                <a:cs typeface="ＭＳ Ｐゴシック"/>
              </a:rPr>
              <a:t>/</a:t>
            </a:r>
            <a:r>
              <a:rPr lang="en-US" sz="1200" kern="1200" dirty="0" err="1" smtClean="0">
                <a:solidFill>
                  <a:schemeClr val="tx1"/>
                </a:solidFill>
                <a:effectLst/>
                <a:latin typeface="Calibri" pitchFamily="34" charset="0"/>
                <a:ea typeface="ＭＳ Ｐゴシック" pitchFamily="1" charset="-128"/>
                <a:cs typeface="ＭＳ Ｐゴシック"/>
              </a:rPr>
              <a:t>pp</a:t>
            </a:r>
            <a:r>
              <a:rPr lang="en-US" sz="1200" kern="1200" dirty="0" smtClean="0">
                <a:solidFill>
                  <a:schemeClr val="tx1"/>
                </a:solidFill>
                <a:effectLst/>
                <a:latin typeface="Calibri" pitchFamily="34" charset="0"/>
                <a:ea typeface="ＭＳ Ｐゴシック" pitchFamily="1" charset="-128"/>
                <a:cs typeface="ＭＳ Ｐゴシック"/>
              </a:rPr>
              <a:t>/</a:t>
            </a:r>
            <a:r>
              <a:rPr lang="en-US" sz="1200" kern="1200" dirty="0" err="1" smtClean="0">
                <a:solidFill>
                  <a:schemeClr val="tx1"/>
                </a:solidFill>
                <a:effectLst/>
                <a:latin typeface="Calibri" pitchFamily="34" charset="0"/>
                <a:ea typeface="ＭＳ Ｐゴシック" pitchFamily="1" charset="-128"/>
                <a:cs typeface="ＭＳ Ｐゴシック"/>
              </a:rPr>
              <a:t>Historical_Trauma_and_Grief.ppt</a:t>
            </a:r>
            <a:r>
              <a:rPr lang="en-US" sz="1200" kern="1200" dirty="0" smtClean="0">
                <a:solidFill>
                  <a:schemeClr val="tx1"/>
                </a:solidFill>
                <a:effectLst/>
                <a:latin typeface="Calibri" pitchFamily="34" charset="0"/>
                <a:ea typeface="ＭＳ Ｐゴシック" pitchFamily="1" charset="-128"/>
                <a:cs typeface="ＭＳ Ｐゴシック"/>
              </a:rPr>
              <a:t> ) Quote from NCTSN brief] </a:t>
            </a:r>
            <a:r>
              <a:rPr lang="it-IT" sz="1400" dirty="0" smtClean="0">
                <a:solidFill>
                  <a:prstClr val="white"/>
                </a:solidFill>
                <a:latin typeface="Calibri"/>
                <a:ea typeface="ヒラギノ角ゴ ProN W3"/>
                <a:cs typeface="Arial" pitchFamily="34" charset="0"/>
                <a:sym typeface="Times New Roman" pitchFamily="18" charset="0"/>
              </a:rPr>
              <a:t>(</a:t>
            </a:r>
            <a:r>
              <a:rPr lang="it-IT" sz="1200" dirty="0" smtClean="0">
                <a:latin typeface="Calibri"/>
                <a:cs typeface="Calibri"/>
              </a:rPr>
              <a:t>Child Welfare </a:t>
            </a:r>
            <a:r>
              <a:rPr lang="it-IT" sz="1200" dirty="0" err="1" smtClean="0">
                <a:latin typeface="Calibri"/>
                <a:cs typeface="Calibri"/>
              </a:rPr>
              <a:t>Committee</a:t>
            </a:r>
            <a:r>
              <a:rPr lang="it-IT" sz="1200" dirty="0" smtClean="0">
                <a:latin typeface="Calibri"/>
                <a:cs typeface="Calibri"/>
              </a:rPr>
              <a:t>, National Child </a:t>
            </a:r>
            <a:r>
              <a:rPr lang="it-IT" sz="1200" dirty="0" err="1" smtClean="0">
                <a:latin typeface="Calibri"/>
                <a:cs typeface="Calibri"/>
              </a:rPr>
              <a:t>Traumatic</a:t>
            </a:r>
            <a:r>
              <a:rPr lang="it-IT" sz="1200" dirty="0" smtClean="0">
                <a:latin typeface="Calibri"/>
                <a:cs typeface="Calibri"/>
              </a:rPr>
              <a:t> Stress Network, 2013</a:t>
            </a:r>
            <a:r>
              <a:rPr lang="en-US" sz="1200" kern="1200" dirty="0" smtClean="0">
                <a:solidFill>
                  <a:schemeClr val="tx1"/>
                </a:solidFill>
                <a:effectLst/>
                <a:latin typeface="Calibri" pitchFamily="34" charset="0"/>
                <a:ea typeface="ＭＳ Ｐゴシック" pitchFamily="1" charset="-128"/>
                <a:cs typeface="ＭＳ Ｐゴシック"/>
              </a:rPr>
              <a:t>;</a:t>
            </a:r>
            <a:r>
              <a:rPr lang="en-US" sz="1200" kern="1200" baseline="0" dirty="0" smtClean="0">
                <a:solidFill>
                  <a:schemeClr val="tx1"/>
                </a:solidFill>
                <a:effectLst/>
                <a:latin typeface="Calibri" pitchFamily="34" charset="0"/>
                <a:ea typeface="ＭＳ Ｐゴシック" pitchFamily="1" charset="-128"/>
                <a:cs typeface="ＭＳ Ｐゴシック"/>
              </a:rPr>
              <a:t> </a:t>
            </a:r>
            <a:r>
              <a:rPr lang="en-US" sz="1200" kern="1200" dirty="0" smtClean="0">
                <a:solidFill>
                  <a:schemeClr val="tx1"/>
                </a:solidFill>
                <a:effectLst/>
                <a:latin typeface="Calibri" pitchFamily="34" charset="0"/>
                <a:ea typeface="ＭＳ Ｐゴシック" pitchFamily="1" charset="-128"/>
                <a:cs typeface="ＭＳ Ｐゴシック"/>
              </a:rPr>
              <a:t>SAMHSA’s GAINS Center | Policy Research Associates, </a:t>
            </a:r>
            <a:r>
              <a:rPr lang="en-US" sz="1200" kern="1200" dirty="0" err="1" smtClean="0">
                <a:solidFill>
                  <a:schemeClr val="tx1"/>
                </a:solidFill>
                <a:effectLst/>
                <a:latin typeface="Calibri" pitchFamily="34" charset="0"/>
                <a:ea typeface="ＭＳ Ｐゴシック" pitchFamily="1" charset="-128"/>
                <a:cs typeface="ＭＳ Ｐゴシック"/>
              </a:rPr>
              <a:t>Inc.</a:t>
            </a:r>
            <a:r>
              <a:rPr lang="en-US" sz="1200" dirty="0" err="1" smtClean="0">
                <a:effectLst/>
                <a:latin typeface="Wingdings"/>
              </a:rPr>
              <a:t></a:t>
            </a:r>
            <a:r>
              <a:rPr lang="en-US" sz="1200" kern="1200" dirty="0" err="1" smtClean="0">
                <a:solidFill>
                  <a:schemeClr val="tx1"/>
                </a:solidFill>
                <a:effectLst/>
                <a:latin typeface="Calibri" pitchFamily="34" charset="0"/>
                <a:ea typeface="ＭＳ Ｐゴシック" pitchFamily="1" charset="-128"/>
                <a:cs typeface="ＭＳ Ｐゴシック"/>
              </a:rPr>
              <a:t>Historical</a:t>
            </a:r>
            <a:r>
              <a:rPr lang="en-US" sz="1200" kern="1200" dirty="0" smtClean="0">
                <a:solidFill>
                  <a:schemeClr val="tx1"/>
                </a:solidFill>
                <a:effectLst/>
                <a:latin typeface="Calibri" pitchFamily="34" charset="0"/>
                <a:ea typeface="ＭＳ Ｐゴシック" pitchFamily="1" charset="-128"/>
                <a:cs typeface="ＭＳ Ｐゴシック"/>
              </a:rPr>
              <a:t> Trauma Fact Sheet </a:t>
            </a:r>
            <a:endParaRPr lang="en-US" dirty="0" smtClean="0"/>
          </a:p>
          <a:p>
            <a:pPr marL="0" marR="0" indent="0" algn="l" defTabSz="457200" rtl="0" eaLnBrk="0" fontAlgn="base" latinLnBrk="0" hangingPunct="0">
              <a:lnSpc>
                <a:spcPct val="100000"/>
              </a:lnSpc>
              <a:spcBef>
                <a:spcPct val="30000"/>
              </a:spcBef>
              <a:spcAft>
                <a:spcPct val="0"/>
              </a:spcAft>
              <a:buClrTx/>
              <a:buSzTx/>
              <a:buFont typeface="Arial"/>
              <a:buNone/>
              <a:tabLst/>
              <a:defRPr/>
            </a:pPr>
            <a:r>
              <a:rPr lang="en-US" sz="1200" kern="1200" baseline="0" dirty="0" smtClean="0">
                <a:solidFill>
                  <a:schemeClr val="tx1"/>
                </a:solidFill>
                <a:effectLst/>
                <a:latin typeface="Calibri" pitchFamily="34" charset="0"/>
                <a:ea typeface="ＭＳ Ｐゴシック" pitchFamily="1" charset="-128"/>
                <a:cs typeface="ＭＳ Ｐゴシック"/>
              </a:rPr>
              <a:t>(SAMHSA’s GAINS center fact sheet historical trauma.)</a:t>
            </a:r>
          </a:p>
          <a:p>
            <a:pPr marL="0" marR="0" indent="0" algn="l" defTabSz="457200" rtl="0" eaLnBrk="0" fontAlgn="base" latinLnBrk="0" hangingPunct="0">
              <a:lnSpc>
                <a:spcPct val="100000"/>
              </a:lnSpc>
              <a:spcBef>
                <a:spcPct val="30000"/>
              </a:spcBef>
              <a:spcAft>
                <a:spcPct val="0"/>
              </a:spcAft>
              <a:buClrTx/>
              <a:buSzTx/>
              <a:buFont typeface="Arial"/>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a:p>
            <a:pPr marL="0" marR="0" indent="0" algn="l" defTabSz="457200" rtl="0" eaLnBrk="0" fontAlgn="base" latinLnBrk="0" hangingPunct="0">
              <a:lnSpc>
                <a:spcPct val="100000"/>
              </a:lnSpc>
              <a:spcBef>
                <a:spcPct val="30000"/>
              </a:spcBef>
              <a:spcAft>
                <a:spcPct val="0"/>
              </a:spcAft>
              <a:buClrTx/>
              <a:buSzTx/>
              <a:buFont typeface="Arial"/>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endParaRPr>
          </a:p>
        </p:txBody>
      </p:sp>
      <p:sp>
        <p:nvSpPr>
          <p:cNvPr id="4" name="Slide Number Placeholder 3"/>
          <p:cNvSpPr>
            <a:spLocks noGrp="1"/>
          </p:cNvSpPr>
          <p:nvPr>
            <p:ph type="sldNum" sz="quarter" idx="10"/>
          </p:nvPr>
        </p:nvSpPr>
        <p:spPr/>
        <p:txBody>
          <a:bodyPr/>
          <a:lstStyle/>
          <a:p>
            <a:pPr>
              <a:defRPr/>
            </a:pPr>
            <a:fld id="{288F568F-A735-4012-92F1-5F01F295EC49}" type="slidenum">
              <a:rPr lang="en-US" smtClean="0"/>
              <a:pPr>
                <a:defRPr/>
              </a:pPr>
              <a:t>8</a:t>
            </a:fld>
            <a:endParaRPr lang="en-US"/>
          </a:p>
        </p:txBody>
      </p:sp>
    </p:spTree>
    <p:extLst>
      <p:ext uri="{BB962C8B-B14F-4D97-AF65-F5344CB8AC3E}">
        <p14:creationId xmlns:p14="http://schemas.microsoft.com/office/powerpoint/2010/main" val="1269489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base" latinLnBrk="0" hangingPunct="1">
              <a:lnSpc>
                <a:spcPct val="100000"/>
              </a:lnSpc>
              <a:spcBef>
                <a:spcPts val="625"/>
              </a:spcBef>
              <a:spcAft>
                <a:spcPct val="0"/>
              </a:spcAft>
              <a:buClrTx/>
              <a:buSzTx/>
              <a:buFontTx/>
              <a:buNone/>
              <a:tabLst/>
              <a:defRPr/>
            </a:pPr>
            <a:r>
              <a:rPr lang="en-US" sz="1200" kern="1200" dirty="0" smtClean="0">
                <a:solidFill>
                  <a:schemeClr val="tx1"/>
                </a:solidFill>
                <a:effectLst/>
                <a:latin typeface="Calibri" pitchFamily="34" charset="0"/>
                <a:ea typeface="ＭＳ Ｐゴシック" pitchFamily="1" charset="-128"/>
                <a:cs typeface="ＭＳ Ｐゴシック"/>
              </a:rPr>
              <a:t>So how common are traumatic experiences in childhood? </a:t>
            </a:r>
            <a:r>
              <a:rPr lang="en-US" sz="1200" kern="1200" baseline="0" dirty="0" smtClean="0">
                <a:solidFill>
                  <a:schemeClr val="tx1"/>
                </a:solidFill>
                <a:effectLst/>
                <a:latin typeface="Calibri" pitchFamily="34" charset="0"/>
                <a:ea typeface="ＭＳ Ｐゴシック" pitchFamily="1" charset="-128"/>
                <a:cs typeface="ＭＳ Ｐゴシック"/>
                <a:sym typeface="Calibri" pitchFamily="34" charset="0"/>
              </a:rPr>
              <a:t>A growing body of research suggests that rates of childhood trauma are high. </a:t>
            </a:r>
            <a:r>
              <a:rPr lang="en-US" sz="1200" kern="1200" dirty="0" smtClean="0">
                <a:solidFill>
                  <a:schemeClr val="tx1"/>
                </a:solidFill>
                <a:effectLst/>
                <a:latin typeface="Calibri" pitchFamily="34" charset="0"/>
                <a:ea typeface="ＭＳ Ｐゴシック" pitchFamily="1" charset="-128"/>
                <a:cs typeface="ＭＳ Ｐゴシック"/>
                <a:sym typeface="Calibri" pitchFamily="34" charset="0"/>
              </a:rPr>
              <a:t>In community samples more than two thirds of children in</a:t>
            </a:r>
            <a:r>
              <a:rPr lang="en-US" sz="1200" kern="1200" baseline="0" dirty="0" smtClean="0">
                <a:solidFill>
                  <a:schemeClr val="tx1"/>
                </a:solidFill>
                <a:effectLst/>
                <a:latin typeface="Calibri" pitchFamily="34" charset="0"/>
                <a:ea typeface="ＭＳ Ｐゴシック" pitchFamily="1" charset="-128"/>
                <a:cs typeface="ＭＳ Ｐゴシック"/>
                <a:sym typeface="Calibri" pitchFamily="34" charset="0"/>
              </a:rPr>
              <a:t> the U.S. report experiencing a traumatic event by age 16. One out of every four children attending school has been exposed to a traumatic event.</a:t>
            </a:r>
          </a:p>
          <a:p>
            <a:pPr marL="0" marR="0" indent="0" algn="l" defTabSz="457200" rtl="0" eaLnBrk="1" fontAlgn="base" latinLnBrk="0" hangingPunct="1">
              <a:lnSpc>
                <a:spcPct val="100000"/>
              </a:lnSpc>
              <a:spcBef>
                <a:spcPts val="625"/>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sym typeface="Calibri" pitchFamily="34" charset="0"/>
            </a:endParaRPr>
          </a:p>
          <a:p>
            <a:pPr marL="0" marR="0" indent="0" algn="l" defTabSz="457200" rtl="0" eaLnBrk="1" fontAlgn="base" latinLnBrk="0" hangingPunct="1">
              <a:lnSpc>
                <a:spcPct val="100000"/>
              </a:lnSpc>
              <a:spcBef>
                <a:spcPts val="625"/>
              </a:spcBef>
              <a:spcAft>
                <a:spcPct val="0"/>
              </a:spcAft>
              <a:buClrTx/>
              <a:buSzTx/>
              <a:buFontTx/>
              <a:buNone/>
              <a:tabLst/>
              <a:defRPr/>
            </a:pPr>
            <a:r>
              <a:rPr lang="en-US" sz="1200" kern="1200" baseline="0" dirty="0" smtClean="0">
                <a:solidFill>
                  <a:schemeClr val="tx1"/>
                </a:solidFill>
                <a:effectLst/>
                <a:latin typeface="Calibri" pitchFamily="34" charset="0"/>
                <a:ea typeface="ＭＳ Ｐゴシック" pitchFamily="1" charset="-128"/>
                <a:cs typeface="ＭＳ Ｐゴシック"/>
              </a:rPr>
              <a:t>Many of these experiences originate within families and communities that play a critical role in protecting children from the negative impact of overwhelming stress. When families and communities become saturated by traumatic stress, it becomes increasingly difficult to provide the support needed to shield children and prevent and mitigate the impact of trauma.</a:t>
            </a:r>
          </a:p>
          <a:p>
            <a:pPr marL="0" marR="0" indent="0" algn="l" defTabSz="457200" rtl="0" eaLnBrk="1" fontAlgn="base" latinLnBrk="0" hangingPunct="1">
              <a:lnSpc>
                <a:spcPct val="100000"/>
              </a:lnSpc>
              <a:spcBef>
                <a:spcPts val="625"/>
              </a:spcBef>
              <a:spcAft>
                <a:spcPct val="0"/>
              </a:spcAft>
              <a:buClrTx/>
              <a:buSzTx/>
              <a:buFontTx/>
              <a:buNone/>
              <a:tabLst/>
              <a:defRPr/>
            </a:pPr>
            <a:endParaRPr lang="en-US" sz="1200" kern="1200" baseline="0" dirty="0" smtClean="0">
              <a:solidFill>
                <a:schemeClr val="tx1"/>
              </a:solidFill>
              <a:effectLst/>
              <a:latin typeface="Calibri" pitchFamily="34" charset="0"/>
              <a:ea typeface="ＭＳ Ｐゴシック" pitchFamily="1" charset="-128"/>
              <a:cs typeface="ＭＳ Ｐゴシック"/>
              <a:sym typeface="Calibri" pitchFamily="34" charset="0"/>
            </a:endParaRPr>
          </a:p>
          <a:p>
            <a:pPr marL="0" marR="0" indent="0" algn="l" defTabSz="457200" rtl="0" eaLnBrk="1" fontAlgn="base" latinLnBrk="0" hangingPunct="1">
              <a:lnSpc>
                <a:spcPct val="100000"/>
              </a:lnSpc>
              <a:spcBef>
                <a:spcPts val="625"/>
              </a:spcBef>
              <a:spcAft>
                <a:spcPct val="0"/>
              </a:spcAft>
              <a:buClrTx/>
              <a:buSzTx/>
              <a:buFontTx/>
              <a:buNone/>
              <a:tabLst/>
              <a:defRPr/>
            </a:pPr>
            <a:r>
              <a:rPr lang="en-US" sz="1200" kern="1200" baseline="0" dirty="0" smtClean="0">
                <a:solidFill>
                  <a:schemeClr val="tx1"/>
                </a:solidFill>
                <a:effectLst/>
                <a:latin typeface="Calibri" pitchFamily="34" charset="0"/>
                <a:ea typeface="ＭＳ Ｐゴシック" pitchFamily="1" charset="-128"/>
                <a:cs typeface="ＭＳ Ｐゴシック"/>
                <a:sym typeface="Calibri" pitchFamily="34" charset="0"/>
              </a:rPr>
              <a:t>Resources: NCTSN, APA</a:t>
            </a:r>
          </a:p>
        </p:txBody>
      </p:sp>
      <p:sp>
        <p:nvSpPr>
          <p:cNvPr id="4" name="Slide Number Placeholder 3"/>
          <p:cNvSpPr>
            <a:spLocks noGrp="1"/>
          </p:cNvSpPr>
          <p:nvPr>
            <p:ph type="sldNum" sz="quarter" idx="10"/>
          </p:nvPr>
        </p:nvSpPr>
        <p:spPr/>
        <p:txBody>
          <a:bodyPr/>
          <a:lstStyle/>
          <a:p>
            <a:pPr>
              <a:defRPr/>
            </a:pPr>
            <a:fld id="{B109E503-6088-4656-8D68-045B39C1FC24}" type="slidenum">
              <a:rPr lang="en-US" smtClean="0"/>
              <a:pPr>
                <a:defRPr/>
              </a:pPr>
              <a:t>9</a:t>
            </a:fld>
            <a:endParaRPr lang="en-US"/>
          </a:p>
        </p:txBody>
      </p:sp>
    </p:spTree>
    <p:extLst>
      <p:ext uri="{BB962C8B-B14F-4D97-AF65-F5344CB8AC3E}">
        <p14:creationId xmlns:p14="http://schemas.microsoft.com/office/powerpoint/2010/main" val="28570263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6.xml"/><Relationship Id="rId2" Type="http://schemas.openxmlformats.org/officeDocument/2006/relationships/image" Target="../media/image1.jpeg"/></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68.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6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71.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73.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74.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75.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76.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77.xml.rels><?xml version="1.0" encoding="UTF-8" standalone="yes"?>
<Relationships xmlns="http://schemas.openxmlformats.org/package/2006/relationships"><Relationship Id="rId1" Type="http://schemas.openxmlformats.org/officeDocument/2006/relationships/slideMaster" Target="../slideMasters/slideMaster49.xml"/><Relationship Id="rId2" Type="http://schemas.openxmlformats.org/officeDocument/2006/relationships/image" Target="../media/image1.jpeg"/></Relationships>
</file>

<file path=ppt/slideLayouts/_rels/slideLayout578.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85.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89.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91.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51.xml"/><Relationship Id="rId2" Type="http://schemas.openxmlformats.org/officeDocument/2006/relationships/image" Target="../media/image4.jpeg"/><Relationship Id="rId3" Type="http://schemas.openxmlformats.org/officeDocument/2006/relationships/image" Target="../media/image3.png"/></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51.xml"/><Relationship Id="rId2" Type="http://schemas.openxmlformats.org/officeDocument/2006/relationships/image" Target="../media/image2.jpeg"/></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96.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98.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99.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602.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603.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604.xml.rels><?xml version="1.0" encoding="UTF-8" standalone="yes"?>
<Relationships xmlns="http://schemas.openxmlformats.org/package/2006/relationships"><Relationship Id="rId1" Type="http://schemas.openxmlformats.org/officeDocument/2006/relationships/slideMaster" Target="../slideMasters/slideMaster52.xml"/><Relationship Id="rId2" Type="http://schemas.openxmlformats.org/officeDocument/2006/relationships/image" Target="../media/image4.jpeg"/><Relationship Id="rId3" Type="http://schemas.openxmlformats.org/officeDocument/2006/relationships/image" Target="../media/image5.png"/></Relationships>
</file>

<file path=ppt/slideLayouts/_rels/slideLayout605.xml.rels><?xml version="1.0" encoding="UTF-8" standalone="yes"?>
<Relationships xmlns="http://schemas.openxmlformats.org/package/2006/relationships"><Relationship Id="rId1" Type="http://schemas.openxmlformats.org/officeDocument/2006/relationships/slideMaster" Target="../slideMasters/slideMaster52.xml"/><Relationship Id="rId2" Type="http://schemas.openxmlformats.org/officeDocument/2006/relationships/image" Target="../media/image2.jpeg"/></Relationships>
</file>

<file path=ppt/slideLayouts/_rels/slideLayout606.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07.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08.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09.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1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13.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14.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1"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6"/>
            <a:ext cx="2057400" cy="4525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60198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461000" y="1943100"/>
            <a:ext cx="1320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934201" y="1943100"/>
            <a:ext cx="1320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73685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1"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1"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3530600"/>
            <a:ext cx="3606800" cy="800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1" y="3530600"/>
            <a:ext cx="3606800" cy="800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6"/>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6"/>
            <a:ext cx="2057400" cy="4525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60198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3530600"/>
            <a:ext cx="3606800" cy="800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1" y="3530600"/>
            <a:ext cx="3606800" cy="800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155700"/>
            <a:ext cx="1841500" cy="317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155700"/>
            <a:ext cx="5372100" cy="317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6"/>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0"/>
            <a:ext cx="2057400"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6019800" cy="47879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6"/>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0"/>
            <a:ext cx="2057400"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6019800" cy="47879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6"/>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44502" y="34544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584450" y="34544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20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08.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0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540131" y="1079500"/>
            <a:ext cx="1031875" cy="4699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4500" y="1079500"/>
            <a:ext cx="2943225" cy="4699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44502" y="34544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584450" y="34544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155700"/>
            <a:ext cx="1841500" cy="317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155700"/>
            <a:ext cx="5372100" cy="317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540131" y="1079500"/>
            <a:ext cx="1031875" cy="4699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4500" y="1079500"/>
            <a:ext cx="2943225" cy="4699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6"/>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22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3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77812"/>
            <a:ext cx="2057400" cy="59483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77812"/>
            <a:ext cx="6019800" cy="59483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23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457200" y="1600206"/>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3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3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3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23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23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6"/>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4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4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4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4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24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4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4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73685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4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4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24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5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5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5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25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5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5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1"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5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5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26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6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6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6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6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461000" y="1943100"/>
            <a:ext cx="1320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934201" y="1943100"/>
            <a:ext cx="1320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6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7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27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27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7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74.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7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7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7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7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73685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28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8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28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28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8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28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8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2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41382605"/>
      </p:ext>
    </p:extLst>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42316266"/>
      </p:ext>
    </p:extLst>
  </p:cSld>
  <p:clrMapOvr>
    <a:masterClrMapping/>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969865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06853155"/>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83775464"/>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3239599"/>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10591978"/>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44215743"/>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58313095"/>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33254965"/>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49014386"/>
      </p:ext>
    </p:extLst>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6108497"/>
      </p:ext>
    </p:extLst>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26577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3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84084930"/>
      </p:ext>
    </p:extLst>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63328040"/>
      </p:ext>
    </p:extLst>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08956424"/>
      </p:ext>
    </p:extLst>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55178787"/>
      </p:ext>
    </p:extLst>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00306812"/>
      </p:ext>
    </p:extLst>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41122384"/>
      </p:ext>
    </p:extLst>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0070953"/>
      </p:ext>
    </p:extLst>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3339285"/>
      </p:ext>
    </p:extLst>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61163821"/>
      </p:ext>
    </p:extLst>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107850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3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38210748"/>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38683203"/>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82056566"/>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68634242"/>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34362287"/>
      </p:ext>
    </p:extLst>
  </p:cSld>
  <p:clrMapOvr>
    <a:masterClrMapping/>
  </p:clrMapOvr>
</p:sldLayout>
</file>

<file path=ppt/slideLayouts/slideLayout3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37440564"/>
      </p:ext>
    </p:extLst>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7067837"/>
      </p:ext>
    </p:extLst>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06768109"/>
      </p:ext>
    </p:extLst>
  </p:cSld>
  <p:clrMapOvr>
    <a:masterClrMapping/>
  </p:clrMapOvr>
</p:sldLayout>
</file>

<file path=ppt/slideLayouts/slideLayout3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9109318"/>
      </p:ext>
    </p:extLst>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219876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3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72305896"/>
      </p:ext>
    </p:extLst>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1779593"/>
      </p:ext>
    </p:extLst>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59789660"/>
      </p:ext>
    </p:extLst>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8677831"/>
      </p:ext>
    </p:extLst>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01379554"/>
      </p:ext>
    </p:extLst>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60470488"/>
      </p:ext>
    </p:extLst>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59027750"/>
      </p:ext>
    </p:extLst>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95888714"/>
      </p:ext>
    </p:extLst>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48514543"/>
      </p:ext>
    </p:extLst>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58600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0"/>
            <a:ext cx="2057400"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6019800" cy="47879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3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03747131"/>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23717513"/>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88173853"/>
      </p:ext>
    </p:extLst>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23872309"/>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622106"/>
      </p:ext>
    </p:extLst>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81548693"/>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59211604"/>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40062176"/>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61688073"/>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837380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3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60295572"/>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59827074"/>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83056910"/>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22591232"/>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a:p>
        </p:txBody>
      </p:sp>
      <p:sp>
        <p:nvSpPr>
          <p:cNvPr id="4" name="Rectangle 5"/>
          <p:cNvSpPr>
            <a:spLocks noGrp="1" noChangeArrowheads="1"/>
          </p:cNvSpPr>
          <p:nvPr>
            <p:ph type="ftr" sz="quarter" idx="11"/>
          </p:nvPr>
        </p:nvSpPr>
        <p:spPr/>
        <p:txBody>
          <a:bodyPr/>
          <a:lstStyle>
            <a:lvl1pPr>
              <a:defRPr smtClean="0"/>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51074007"/>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59565903"/>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64891522"/>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34656753"/>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00276328"/>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928698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6"/>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3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99622677"/>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44292865"/>
      </p:ext>
    </p:extLst>
  </p:cSld>
  <p:clrMapOvr>
    <a:masterClrMapping/>
  </p:clrMapOvr>
</p:sldLayout>
</file>

<file path=ppt/slideLayouts/slideLayout3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99149548"/>
      </p:ext>
    </p:extLst>
  </p:cSld>
  <p:clrMapOvr>
    <a:masterClrMapping/>
  </p:clrMapOvr>
</p:sldLayout>
</file>

<file path=ppt/slideLayouts/slideLayout3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73149597"/>
      </p:ext>
    </p:extLst>
  </p:cSld>
  <p:clrMapOvr>
    <a:masterClrMapping/>
  </p:clrMapOvr>
</p:sldLayout>
</file>

<file path=ppt/slideLayouts/slideLayout3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58327201"/>
      </p:ext>
    </p:extLst>
  </p:cSld>
  <p:clrMapOvr>
    <a:masterClrMapping/>
  </p:clrMapOvr>
</p:sldLayout>
</file>

<file path=ppt/slideLayouts/slideLayout3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14599890"/>
      </p:ext>
    </p:extLst>
  </p:cSld>
  <p:clrMapOvr>
    <a:masterClrMapping/>
  </p:clrMapOvr>
</p:sldLayout>
</file>

<file path=ppt/slideLayouts/slideLayout35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0153744"/>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4175301704"/>
      </p:ext>
    </p:extLst>
  </p:cSld>
  <p:clrMapOvr>
    <a:masterClrMapping/>
  </p:clrMapOvr>
</p:sldLayout>
</file>

<file path=ppt/slideLayouts/slideLayout35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a:p>
        </p:txBody>
      </p:sp>
      <p:sp>
        <p:nvSpPr>
          <p:cNvPr id="4" name="Rectangle 5"/>
          <p:cNvSpPr>
            <a:spLocks noGrp="1" noChangeArrowheads="1"/>
          </p:cNvSpPr>
          <p:nvPr>
            <p:ph type="ftr" sz="quarter" idx="11"/>
          </p:nvPr>
        </p:nvSpPr>
        <p:spPr/>
        <p:txBody>
          <a:bodyPr/>
          <a:lstStyle>
            <a:lvl1pPr>
              <a:defRPr smtClean="0"/>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13874002"/>
      </p:ext>
    </p:extLst>
  </p:cSld>
  <p:clrMapOvr>
    <a:masterClrMapping/>
  </p:clrMapOvr>
</p:sldLayout>
</file>

<file path=ppt/slideLayouts/slideLayout3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9902398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3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79147996"/>
      </p:ext>
    </p:extLst>
  </p:cSld>
  <p:clrMapOvr>
    <a:masterClrMapping/>
  </p:clrMapOvr>
</p:sldLayout>
</file>

<file path=ppt/slideLayouts/slideLayout3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03126665"/>
      </p:ext>
    </p:extLst>
  </p:cSld>
  <p:clrMapOvr>
    <a:masterClrMapping/>
  </p:clrMapOvr>
</p:sldLayout>
</file>

<file path=ppt/slideLayouts/slideLayout3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6982114"/>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68321333"/>
      </p:ext>
    </p:extLst>
  </p:cSld>
  <p:clrMapOvr>
    <a:masterClrMapping/>
  </p:clrMapOvr>
</p:sldLayout>
</file>

<file path=ppt/slideLayouts/slideLayout3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23645823"/>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06026621"/>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55485283"/>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89279261"/>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6057302"/>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5161951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370.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a:p>
        </p:txBody>
      </p:sp>
      <p:sp>
        <p:nvSpPr>
          <p:cNvPr id="4" name="Rectangle 5"/>
          <p:cNvSpPr>
            <a:spLocks noGrp="1" noChangeArrowheads="1"/>
          </p:cNvSpPr>
          <p:nvPr>
            <p:ph type="ftr" sz="quarter" idx="11"/>
          </p:nvPr>
        </p:nvSpPr>
        <p:spPr/>
        <p:txBody>
          <a:bodyPr/>
          <a:lstStyle>
            <a:lvl1pPr>
              <a:defRPr smtClean="0"/>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52420717"/>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65368291"/>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37717901"/>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10846253"/>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37343325"/>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56960587"/>
      </p:ext>
    </p:extLst>
  </p:cSld>
  <p:clrMapOvr>
    <a:masterClrMapping/>
  </p:clrMapOvr>
</p:sldLayout>
</file>

<file path=ppt/slideLayouts/slideLayout3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90237532"/>
      </p:ext>
    </p:extLst>
  </p:cSld>
  <p:clrMapOvr>
    <a:masterClrMapping/>
  </p:clrMapOvr>
</p:sldLayout>
</file>

<file path=ppt/slideLayouts/slideLayout3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84164373"/>
      </p:ext>
    </p:extLst>
  </p:cSld>
  <p:clrMapOvr>
    <a:masterClrMapping/>
  </p:clrMapOvr>
</p:sldLayout>
</file>

<file path=ppt/slideLayouts/slideLayout3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76459123"/>
      </p:ext>
    </p:extLst>
  </p:cSld>
  <p:clrMapOvr>
    <a:masterClrMapping/>
  </p:clrMapOvr>
</p:sldLayout>
</file>

<file path=ppt/slideLayouts/slideLayout3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8753879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3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30820468"/>
      </p:ext>
    </p:extLst>
  </p:cSld>
  <p:clrMapOvr>
    <a:masterClrMapping/>
  </p:clrMapOvr>
</p:sldLayout>
</file>

<file path=ppt/slideLayouts/slideLayout3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84930265"/>
      </p:ext>
    </p:extLst>
  </p:cSld>
  <p:clrMapOvr>
    <a:masterClrMapping/>
  </p:clrMapOvr>
</p:sldLayout>
</file>

<file path=ppt/slideLayouts/slideLayout38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a:p>
        </p:txBody>
      </p:sp>
      <p:sp>
        <p:nvSpPr>
          <p:cNvPr id="4" name="Rectangle 5"/>
          <p:cNvSpPr>
            <a:spLocks noGrp="1" noChangeArrowheads="1"/>
          </p:cNvSpPr>
          <p:nvPr>
            <p:ph type="ftr" sz="quarter" idx="11"/>
          </p:nvPr>
        </p:nvSpPr>
        <p:spPr/>
        <p:txBody>
          <a:bodyPr/>
          <a:lstStyle>
            <a:lvl1pPr>
              <a:defRPr smtClean="0"/>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07713838"/>
      </p:ext>
    </p:extLst>
  </p:cSld>
  <p:clrMapOvr>
    <a:masterClrMapping/>
  </p:clrMapOvr>
</p:sldLayout>
</file>

<file path=ppt/slideLayouts/slideLayout38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28807630"/>
      </p:ext>
    </p:extLst>
  </p:cSld>
  <p:clrMapOvr>
    <a:masterClrMapping/>
  </p:clrMapOvr>
</p:sldLayout>
</file>

<file path=ppt/slideLayouts/slideLayout3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98140674"/>
      </p:ext>
    </p:extLst>
  </p:cSld>
  <p:clrMapOvr>
    <a:masterClrMapping/>
  </p:clrMapOvr>
</p:sldLayout>
</file>

<file path=ppt/slideLayouts/slideLayout3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54733022"/>
      </p:ext>
    </p:extLst>
  </p:cSld>
  <p:clrMapOvr>
    <a:masterClrMapping/>
  </p:clrMapOvr>
</p:sldLayout>
</file>

<file path=ppt/slideLayouts/slideLayout3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63699143"/>
      </p:ext>
    </p:extLst>
  </p:cSld>
  <p:clrMapOvr>
    <a:masterClrMapping/>
  </p:clrMapOvr>
</p:sldLayout>
</file>

<file path=ppt/slideLayouts/slideLayout3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81223957"/>
      </p:ext>
    </p:extLst>
  </p:cSld>
  <p:clrMapOvr>
    <a:masterClrMapping/>
  </p:clrMapOvr>
</p:sldLayout>
</file>

<file path=ppt/slideLayouts/slideLayout3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37371134"/>
      </p:ext>
    </p:extLst>
  </p:cSld>
  <p:clrMapOvr>
    <a:masterClrMapping/>
  </p:clrMapOvr>
</p:sldLayout>
</file>

<file path=ppt/slideLayouts/slideLayout3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8058142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3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6590240"/>
      </p:ext>
    </p:extLst>
  </p:cSld>
  <p:clrMapOvr>
    <a:masterClrMapping/>
  </p:clrMapOvr>
</p:sldLayout>
</file>

<file path=ppt/slideLayouts/slideLayout3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35215643"/>
      </p:ext>
    </p:extLst>
  </p:cSld>
  <p:clrMapOvr>
    <a:masterClrMapping/>
  </p:clrMapOvr>
</p:sldLayout>
</file>

<file path=ppt/slideLayouts/slideLayout3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03130679"/>
      </p:ext>
    </p:extLst>
  </p:cSld>
  <p:clrMapOvr>
    <a:masterClrMapping/>
  </p:clrMapOvr>
</p:sldLayout>
</file>

<file path=ppt/slideLayouts/slideLayout3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12091757"/>
      </p:ext>
    </p:extLst>
  </p:cSld>
  <p:clrMapOvr>
    <a:masterClrMapping/>
  </p:clrMapOvr>
</p:sldLayout>
</file>

<file path=ppt/slideLayouts/slideLayout39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17986541"/>
      </p:ext>
    </p:extLst>
  </p:cSld>
  <p:clrMapOvr>
    <a:masterClrMapping/>
  </p:clrMapOvr>
</p:sldLayout>
</file>

<file path=ppt/slideLayouts/slideLayout3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98520358"/>
      </p:ext>
    </p:extLst>
  </p:cSld>
  <p:clrMapOvr>
    <a:masterClrMapping/>
  </p:clrMapOvr>
</p:sldLayout>
</file>

<file path=ppt/slideLayouts/slideLayout39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52171424"/>
      </p:ext>
    </p:extLst>
  </p:cSld>
  <p:clrMapOvr>
    <a:masterClrMapping/>
  </p:clrMapOvr>
</p:sldLayout>
</file>

<file path=ppt/slideLayouts/slideLayout3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19424469"/>
      </p:ext>
    </p:extLst>
  </p:cSld>
  <p:clrMapOvr>
    <a:masterClrMapping/>
  </p:clrMapOvr>
</p:sldLayout>
</file>

<file path=ppt/slideLayouts/slideLayout39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55912661"/>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63690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4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62549607"/>
      </p:ext>
    </p:extLst>
  </p:cSld>
  <p:clrMapOvr>
    <a:masterClrMapping/>
  </p:clrMapOvr>
</p:sldLayout>
</file>

<file path=ppt/slideLayouts/slideLayout40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37243816"/>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32489622"/>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7889009"/>
      </p:ext>
    </p:extLst>
  </p:cSld>
  <p:clrMapOvr>
    <a:masterClrMapping/>
  </p:clrMapOvr>
</p:sldLayout>
</file>

<file path=ppt/slideLayouts/slideLayout40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08384795"/>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2481109"/>
      </p:ext>
    </p:extLst>
  </p:cSld>
  <p:clrMapOvr>
    <a:masterClrMapping/>
  </p:clrMapOvr>
</p:sldLayout>
</file>

<file path=ppt/slideLayouts/slideLayout406.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3" name="Picture 18" descr="title_"/>
          <p:cNvPicPr>
            <a:picLocks noChangeAspect="1" noChangeArrowheads="1"/>
          </p:cNvPicPr>
          <p:nvPr userDrawn="1"/>
        </p:nvPicPr>
        <p:blipFill>
          <a:blip r:embed="rId2" cstate="print"/>
          <a:srcRect/>
          <a:stretch>
            <a:fillRect/>
          </a:stretch>
        </p:blipFill>
        <p:spPr bwMode="auto">
          <a:xfrm>
            <a:off x="6" y="5"/>
            <a:ext cx="9145117" cy="6859117"/>
          </a:xfrm>
          <a:prstGeom prst="rect">
            <a:avLst/>
          </a:prstGeom>
          <a:noFill/>
          <a:ln w="9525">
            <a:noFill/>
            <a:miter lim="800000"/>
            <a:headEnd/>
            <a:tailEnd/>
          </a:ln>
        </p:spPr>
      </p:pic>
      <p:sp>
        <p:nvSpPr>
          <p:cNvPr id="4" name="Rectangle 5"/>
          <p:cNvSpPr>
            <a:spLocks noChangeArrowheads="1"/>
          </p:cNvSpPr>
          <p:nvPr/>
        </p:nvSpPr>
        <p:spPr bwMode="auto">
          <a:xfrm>
            <a:off x="2613050" y="1586148"/>
            <a:ext cx="5606727" cy="1189881"/>
          </a:xfrm>
          <a:prstGeom prst="rect">
            <a:avLst/>
          </a:prstGeom>
          <a:noFill/>
          <a:ln w="9525">
            <a:noFill/>
            <a:miter lim="800000"/>
            <a:headEnd/>
            <a:tailEnd/>
          </a:ln>
        </p:spPr>
        <p:txBody>
          <a:bodyPr lIns="91435" tIns="45718" rIns="91435" bIns="45718" anchor="ctr"/>
          <a:lstStyle/>
          <a:p>
            <a:pPr>
              <a:defRPr/>
            </a:pPr>
            <a:endParaRPr lang="en-US" dirty="0">
              <a:solidFill>
                <a:srgbClr val="000000"/>
              </a:solidFill>
              <a:latin typeface="Arial" pitchFamily="34" charset="0"/>
            </a:endParaRPr>
          </a:p>
        </p:txBody>
      </p:sp>
      <p:sp>
        <p:nvSpPr>
          <p:cNvPr id="11272" name="Rectangle 8"/>
          <p:cNvSpPr>
            <a:spLocks noGrp="1" noChangeArrowheads="1"/>
          </p:cNvSpPr>
          <p:nvPr>
            <p:ph type="ctrTitle" sz="quarter"/>
          </p:nvPr>
        </p:nvSpPr>
        <p:spPr>
          <a:xfrm>
            <a:off x="1524000" y="5029200"/>
            <a:ext cx="7086600" cy="1143000"/>
          </a:xfrm>
        </p:spPr>
        <p:txBody>
          <a:bodyPr anchor="t"/>
          <a:lstStyle>
            <a:lvl1pPr>
              <a:defRPr sz="2400" b="1">
                <a:solidFill>
                  <a:schemeClr val="tx1"/>
                </a:solidFill>
              </a:defRPr>
            </a:lvl1pPr>
          </a:lstStyle>
          <a:p>
            <a:r>
              <a:rPr lang="en-US"/>
              <a:t>Click to edit Master title style</a:t>
            </a:r>
          </a:p>
        </p:txBody>
      </p:sp>
      <p:sp>
        <p:nvSpPr>
          <p:cNvPr id="5" name="Footer Placeholder 4"/>
          <p:cNvSpPr>
            <a:spLocks noGrp="1" noChangeArrowheads="1"/>
          </p:cNvSpPr>
          <p:nvPr>
            <p:ph type="ftr" sz="quarter" idx="10"/>
          </p:nvPr>
        </p:nvSpPr>
        <p:spPr>
          <a:xfrm>
            <a:off x="3727035" y="6458397"/>
            <a:ext cx="2896567" cy="234404"/>
          </a:xfrm>
          <a:prstGeom prst="rect">
            <a:avLst/>
          </a:prstGeom>
        </p:spPr>
        <p:txBody>
          <a:bodyPr lIns="91435" tIns="45718" rIns="91435" bIns="45718"/>
          <a:lstStyle>
            <a:lvl1pPr algn="ctr">
              <a:defRPr>
                <a:latin typeface="Gill Sans" pitchFamily="-107" charset="0"/>
                <a:ea typeface="ヒラギノ角ゴ ProN W3" pitchFamily="-107" charset="-128"/>
                <a:cs typeface="ヒラギノ角ゴ ProN W3" pitchFamily="-107" charset="-128"/>
                <a:sym typeface="Gill Sans" pitchFamily="-107" charset="0"/>
              </a:defRPr>
            </a:lvl1pPr>
          </a:lstStyle>
          <a:p>
            <a:pPr>
              <a:defRPr/>
            </a:pPr>
            <a:endParaRPr lang="en-US">
              <a:solidFill>
                <a:srgbClr val="000000"/>
              </a:solidFill>
            </a:endParaRPr>
          </a:p>
        </p:txBody>
      </p:sp>
    </p:spTree>
    <p:extLst>
      <p:ext uri="{BB962C8B-B14F-4D97-AF65-F5344CB8AC3E}">
        <p14:creationId xmlns:p14="http://schemas.microsoft.com/office/powerpoint/2010/main" val="3727786288"/>
      </p:ext>
    </p:extLst>
  </p:cSld>
  <p:clrMapOvr>
    <a:masterClrMapping/>
  </p:clrMapOvr>
</p:sldLayout>
</file>

<file path=ppt/slideLayouts/slideLayout407.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4104671883"/>
      </p:ext>
    </p:extLst>
  </p:cSld>
  <p:clrMapOvr>
    <a:masterClrMapping/>
  </p:clrMapOvr>
</p:sldLayout>
</file>

<file path=ppt/slideLayouts/slideLayout40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a:p>
        </p:txBody>
      </p:sp>
      <p:sp>
        <p:nvSpPr>
          <p:cNvPr id="4" name="Rectangle 5"/>
          <p:cNvSpPr>
            <a:spLocks noGrp="1" noChangeArrowheads="1"/>
          </p:cNvSpPr>
          <p:nvPr>
            <p:ph type="ftr" sz="quarter" idx="11"/>
          </p:nvPr>
        </p:nvSpPr>
        <p:spPr/>
        <p:txBody>
          <a:bodyPr/>
          <a:lstStyle>
            <a:lvl1pPr>
              <a:defRPr smtClean="0"/>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55538338"/>
      </p:ext>
    </p:extLst>
  </p:cSld>
  <p:clrMapOvr>
    <a:masterClrMapping/>
  </p:clrMapOvr>
</p:sldLayout>
</file>

<file path=ppt/slideLayouts/slideLayout40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528692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4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69792408"/>
      </p:ext>
    </p:extLst>
  </p:cSld>
  <p:clrMapOvr>
    <a:masterClrMapping/>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47612048"/>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64258011"/>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35168963"/>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00824290"/>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31874874"/>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69951819"/>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28559689"/>
      </p:ext>
    </p:extLst>
  </p:cSld>
  <p:clrMapOvr>
    <a:masterClrMapping/>
  </p:clrMapOvr>
</p:sldLayout>
</file>

<file path=ppt/slideLayouts/slideLayout4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7604109"/>
      </p:ext>
    </p:extLst>
  </p:cSld>
  <p:clrMapOvr>
    <a:masterClrMapping/>
  </p:clrMapOvr>
</p:sldLayout>
</file>

<file path=ppt/slideLayouts/slideLayout4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7586100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420.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8901021"/>
      </p:ext>
    </p:extLst>
  </p:cSld>
  <p:clrMapOvr>
    <a:masterClrMapping/>
  </p:clrMapOvr>
</p:sldLayout>
</file>

<file path=ppt/slideLayouts/slideLayout421.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3269398602"/>
      </p:ext>
    </p:extLst>
  </p:cSld>
  <p:clrMapOvr>
    <a:masterClrMapping/>
  </p:clrMapOvr>
</p:sldLayout>
</file>

<file path=ppt/slideLayouts/slideLayout42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a:p>
        </p:txBody>
      </p:sp>
      <p:sp>
        <p:nvSpPr>
          <p:cNvPr id="4" name="Rectangle 5"/>
          <p:cNvSpPr>
            <a:spLocks noGrp="1" noChangeArrowheads="1"/>
          </p:cNvSpPr>
          <p:nvPr>
            <p:ph type="ftr" sz="quarter" idx="11"/>
          </p:nvPr>
        </p:nvSpPr>
        <p:spPr/>
        <p:txBody>
          <a:bodyPr/>
          <a:lstStyle>
            <a:lvl1pPr>
              <a:defRPr smtClean="0"/>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38027259"/>
      </p:ext>
    </p:extLst>
  </p:cSld>
  <p:clrMapOvr>
    <a:masterClrMapping/>
  </p:clrMapOvr>
</p:sldLayout>
</file>

<file path=ppt/slideLayouts/slideLayout4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38833945"/>
      </p:ext>
    </p:extLst>
  </p:cSld>
  <p:clrMapOvr>
    <a:masterClrMapping/>
  </p:clrMapOvr>
</p:sldLayout>
</file>

<file path=ppt/slideLayouts/slideLayout4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51977893"/>
      </p:ext>
    </p:extLst>
  </p:cSld>
  <p:clrMapOvr>
    <a:masterClrMapping/>
  </p:clrMapOvr>
</p:sldLayout>
</file>

<file path=ppt/slideLayouts/slideLayout4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76328624"/>
      </p:ext>
    </p:extLst>
  </p:cSld>
  <p:clrMapOvr>
    <a:masterClrMapping/>
  </p:clrMapOvr>
</p:sldLayout>
</file>

<file path=ppt/slideLayouts/slideLayout4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44774965"/>
      </p:ext>
    </p:extLst>
  </p:cSld>
  <p:clrMapOvr>
    <a:masterClrMapping/>
  </p:clrMapOvr>
</p:sldLayout>
</file>

<file path=ppt/slideLayouts/slideLayout4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35544617"/>
      </p:ext>
    </p:extLst>
  </p:cSld>
  <p:clrMapOvr>
    <a:masterClrMapping/>
  </p:clrMapOvr>
</p:sldLayout>
</file>

<file path=ppt/slideLayouts/slideLayout4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77857807"/>
      </p:ext>
    </p:extLst>
  </p:cSld>
  <p:clrMapOvr>
    <a:masterClrMapping/>
  </p:clrMapOvr>
</p:sldLayout>
</file>

<file path=ppt/slideLayouts/slideLayout4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7824000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4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68283700"/>
      </p:ext>
    </p:extLst>
  </p:cSld>
  <p:clrMapOvr>
    <a:masterClrMapping/>
  </p:clrMapOvr>
</p:sldLayout>
</file>

<file path=ppt/slideLayouts/slideLayout4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84153399"/>
      </p:ext>
    </p:extLst>
  </p:cSld>
  <p:clrMapOvr>
    <a:masterClrMapping/>
  </p:clrMapOvr>
</p:sldLayout>
</file>

<file path=ppt/slideLayouts/slideLayout4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42967254"/>
      </p:ext>
    </p:extLst>
  </p:cSld>
  <p:clrMapOvr>
    <a:masterClrMapping/>
  </p:clrMapOvr>
</p:sldLayout>
</file>

<file path=ppt/slideLayouts/slideLayout4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16267325"/>
      </p:ext>
    </p:extLst>
  </p:cSld>
  <p:clrMapOvr>
    <a:masterClrMapping/>
  </p:clrMapOvr>
</p:sldLayout>
</file>

<file path=ppt/slideLayouts/slideLayout434.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3789157"/>
      </p:ext>
    </p:extLst>
  </p:cSld>
  <p:clrMapOvr>
    <a:masterClrMapping/>
  </p:clrMapOvr>
</p:sldLayout>
</file>

<file path=ppt/slideLayouts/slideLayout435.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3520467499"/>
      </p:ext>
    </p:extLst>
  </p:cSld>
  <p:clrMapOvr>
    <a:masterClrMapping/>
  </p:clrMapOvr>
</p:sldLayout>
</file>

<file path=ppt/slideLayouts/slideLayout43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a:p>
        </p:txBody>
      </p:sp>
      <p:sp>
        <p:nvSpPr>
          <p:cNvPr id="4" name="Rectangle 5"/>
          <p:cNvSpPr>
            <a:spLocks noGrp="1" noChangeArrowheads="1"/>
          </p:cNvSpPr>
          <p:nvPr>
            <p:ph type="ftr" sz="quarter" idx="11"/>
          </p:nvPr>
        </p:nvSpPr>
        <p:spPr/>
        <p:txBody>
          <a:bodyPr/>
          <a:lstStyle>
            <a:lvl1pPr>
              <a:defRPr smtClean="0"/>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16543905"/>
      </p:ext>
    </p:extLst>
  </p:cSld>
  <p:clrMapOvr>
    <a:masterClrMapping/>
  </p:clrMapOvr>
</p:sldLayout>
</file>

<file path=ppt/slideLayouts/slideLayout4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37322667"/>
      </p:ext>
    </p:extLst>
  </p:cSld>
  <p:clrMapOvr>
    <a:masterClrMapping/>
  </p:clrMapOvr>
</p:sldLayout>
</file>

<file path=ppt/slideLayouts/slideLayout4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91579128"/>
      </p:ext>
    </p:extLst>
  </p:cSld>
  <p:clrMapOvr>
    <a:masterClrMapping/>
  </p:clrMapOvr>
</p:sldLayout>
</file>

<file path=ppt/slideLayouts/slideLayout4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44595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0"/>
            <a:ext cx="2057400"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6019800" cy="47879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4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48228256"/>
      </p:ext>
    </p:extLst>
  </p:cSld>
  <p:clrMapOvr>
    <a:masterClrMapping/>
  </p:clrMapOvr>
</p:sldLayout>
</file>

<file path=ppt/slideLayouts/slideLayout4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4009993"/>
      </p:ext>
    </p:extLst>
  </p:cSld>
  <p:clrMapOvr>
    <a:masterClrMapping/>
  </p:clrMapOvr>
</p:sldLayout>
</file>

<file path=ppt/slideLayouts/slideLayout4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83050895"/>
      </p:ext>
    </p:extLst>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50608520"/>
      </p:ext>
    </p:extLst>
  </p:cSld>
  <p:clrMapOvr>
    <a:masterClrMapping/>
  </p:clrMapOvr>
</p:sldLayout>
</file>

<file path=ppt/slideLayouts/slideLayout4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246823"/>
      </p:ext>
    </p:extLst>
  </p:cSld>
  <p:clrMapOvr>
    <a:masterClrMapping/>
  </p:clrMapOvr>
</p:sldLayout>
</file>

<file path=ppt/slideLayouts/slideLayout4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47741150"/>
      </p:ext>
    </p:extLst>
  </p:cSld>
  <p:clrMapOvr>
    <a:masterClrMapping/>
  </p:clrMapOvr>
</p:sldLayout>
</file>

<file path=ppt/slideLayouts/slideLayout4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62740032"/>
      </p:ext>
    </p:extLst>
  </p:cSld>
  <p:clrMapOvr>
    <a:masterClrMapping/>
  </p:clrMapOvr>
</p:sldLayout>
</file>

<file path=ppt/slideLayouts/slideLayout4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0886557"/>
      </p:ext>
    </p:extLst>
  </p:cSld>
  <p:clrMapOvr>
    <a:masterClrMapping/>
  </p:clrMapOvr>
</p:sldLayout>
</file>

<file path=ppt/slideLayouts/slideLayout448.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4494581"/>
      </p:ext>
    </p:extLst>
  </p:cSld>
  <p:clrMapOvr>
    <a:masterClrMapping/>
  </p:clrMapOvr>
</p:sldLayout>
</file>

<file path=ppt/slideLayouts/slideLayout449.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16583863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450.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a:p>
        </p:txBody>
      </p:sp>
      <p:sp>
        <p:nvSpPr>
          <p:cNvPr id="4" name="Rectangle 5"/>
          <p:cNvSpPr>
            <a:spLocks noGrp="1" noChangeArrowheads="1"/>
          </p:cNvSpPr>
          <p:nvPr>
            <p:ph type="ftr" sz="quarter" idx="11"/>
          </p:nvPr>
        </p:nvSpPr>
        <p:spPr/>
        <p:txBody>
          <a:bodyPr/>
          <a:lstStyle>
            <a:lvl1pPr>
              <a:defRPr smtClean="0"/>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16275328"/>
      </p:ext>
    </p:extLst>
  </p:cSld>
  <p:clrMapOvr>
    <a:masterClrMapping/>
  </p:clrMapOvr>
</p:sldLayout>
</file>

<file path=ppt/slideLayouts/slideLayout4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64800603"/>
      </p:ext>
    </p:extLst>
  </p:cSld>
  <p:clrMapOvr>
    <a:masterClrMapping/>
  </p:clrMapOvr>
</p:sldLayout>
</file>

<file path=ppt/slideLayouts/slideLayout4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37919257"/>
      </p:ext>
    </p:extLst>
  </p:cSld>
  <p:clrMapOvr>
    <a:masterClrMapping/>
  </p:clrMapOvr>
</p:sldLayout>
</file>

<file path=ppt/slideLayouts/slideLayout4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62024802"/>
      </p:ext>
    </p:extLst>
  </p:cSld>
  <p:clrMapOvr>
    <a:masterClrMapping/>
  </p:clrMapOvr>
</p:sldLayout>
</file>

<file path=ppt/slideLayouts/slideLayout4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07079232"/>
      </p:ext>
    </p:extLst>
  </p:cSld>
  <p:clrMapOvr>
    <a:masterClrMapping/>
  </p:clrMapOvr>
</p:sldLayout>
</file>

<file path=ppt/slideLayouts/slideLayout4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65101733"/>
      </p:ext>
    </p:extLst>
  </p:cSld>
  <p:clrMapOvr>
    <a:masterClrMapping/>
  </p:clrMapOvr>
</p:sldLayout>
</file>

<file path=ppt/slideLayouts/slideLayout4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64362169"/>
      </p:ext>
    </p:extLst>
  </p:cSld>
  <p:clrMapOvr>
    <a:masterClrMapping/>
  </p:clrMapOvr>
</p:sldLayout>
</file>

<file path=ppt/slideLayouts/slideLayout4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19972655"/>
      </p:ext>
    </p:extLst>
  </p:cSld>
  <p:clrMapOvr>
    <a:masterClrMapping/>
  </p:clrMapOvr>
</p:sldLayout>
</file>

<file path=ppt/slideLayouts/slideLayout4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20781765"/>
      </p:ext>
    </p:extLst>
  </p:cSld>
  <p:clrMapOvr>
    <a:masterClrMapping/>
  </p:clrMapOvr>
</p:sldLayout>
</file>

<file path=ppt/slideLayouts/slideLayout4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6383608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4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16032246"/>
      </p:ext>
    </p:extLst>
  </p:cSld>
  <p:clrMapOvr>
    <a:masterClrMapping/>
  </p:clrMapOvr>
</p:sldLayout>
</file>

<file path=ppt/slideLayouts/slideLayout4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64028908"/>
      </p:ext>
    </p:extLst>
  </p:cSld>
  <p:clrMapOvr>
    <a:masterClrMapping/>
  </p:clrMapOvr>
</p:sldLayout>
</file>

<file path=ppt/slideLayouts/slideLayout46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6539490"/>
      </p:ext>
    </p:extLst>
  </p:cSld>
  <p:clrMapOvr>
    <a:masterClrMapping/>
  </p:clrMapOvr>
</p:sldLayout>
</file>

<file path=ppt/slideLayouts/slideLayout463.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1299152286"/>
      </p:ext>
    </p:extLst>
  </p:cSld>
  <p:clrMapOvr>
    <a:masterClrMapping/>
  </p:clrMapOvr>
</p:sldLayout>
</file>

<file path=ppt/slideLayouts/slideLayout46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a:p>
        </p:txBody>
      </p:sp>
      <p:sp>
        <p:nvSpPr>
          <p:cNvPr id="4" name="Rectangle 5"/>
          <p:cNvSpPr>
            <a:spLocks noGrp="1" noChangeArrowheads="1"/>
          </p:cNvSpPr>
          <p:nvPr>
            <p:ph type="ftr" sz="quarter" idx="11"/>
          </p:nvPr>
        </p:nvSpPr>
        <p:spPr/>
        <p:txBody>
          <a:bodyPr/>
          <a:lstStyle>
            <a:lvl1pPr>
              <a:defRPr smtClean="0"/>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41465726"/>
      </p:ext>
    </p:extLst>
  </p:cSld>
  <p:clrMapOvr>
    <a:masterClrMapping/>
  </p:clrMapOvr>
</p:sldLayout>
</file>

<file path=ppt/slideLayouts/slideLayout4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68881241"/>
      </p:ext>
    </p:extLst>
  </p:cSld>
  <p:clrMapOvr>
    <a:masterClrMapping/>
  </p:clrMapOvr>
</p:sldLayout>
</file>

<file path=ppt/slideLayouts/slideLayout4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41697104"/>
      </p:ext>
    </p:extLst>
  </p:cSld>
  <p:clrMapOvr>
    <a:masterClrMapping/>
  </p:clrMapOvr>
</p:sldLayout>
</file>

<file path=ppt/slideLayouts/slideLayout4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901510"/>
      </p:ext>
    </p:extLst>
  </p:cSld>
  <p:clrMapOvr>
    <a:masterClrMapping/>
  </p:clrMapOvr>
</p:sldLayout>
</file>

<file path=ppt/slideLayouts/slideLayout4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60417270"/>
      </p:ext>
    </p:extLst>
  </p:cSld>
  <p:clrMapOvr>
    <a:masterClrMapping/>
  </p:clrMapOvr>
</p:sldLayout>
</file>

<file path=ppt/slideLayouts/slideLayout4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9492337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4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56581100"/>
      </p:ext>
    </p:extLst>
  </p:cSld>
  <p:clrMapOvr>
    <a:masterClrMapping/>
  </p:clrMapOvr>
</p:sldLayout>
</file>

<file path=ppt/slideLayouts/slideLayout4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19070823"/>
      </p:ext>
    </p:extLst>
  </p:cSld>
  <p:clrMapOvr>
    <a:masterClrMapping/>
  </p:clrMapOvr>
</p:sldLayout>
</file>

<file path=ppt/slideLayouts/slideLayout4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89155654"/>
      </p:ext>
    </p:extLst>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95071447"/>
      </p:ext>
    </p:extLst>
  </p:cSld>
  <p:clrMapOvr>
    <a:masterClrMapping/>
  </p:clrMapOvr>
</p:sldLayout>
</file>

<file path=ppt/slideLayouts/slideLayout4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01793895"/>
      </p:ext>
    </p:extLst>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22453023"/>
      </p:ext>
    </p:extLst>
  </p:cSld>
  <p:clrMapOvr>
    <a:masterClrMapping/>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a:p>
        </p:txBody>
      </p:sp>
      <p:sp>
        <p:nvSpPr>
          <p:cNvPr id="4" name="Rectangle 5"/>
          <p:cNvSpPr>
            <a:spLocks noGrp="1" noChangeArrowheads="1"/>
          </p:cNvSpPr>
          <p:nvPr>
            <p:ph type="ftr" sz="quarter" idx="11"/>
          </p:nvPr>
        </p:nvSpPr>
        <p:spPr/>
        <p:txBody>
          <a:bodyPr/>
          <a:lstStyle>
            <a:lvl1pPr>
              <a:defRPr smtClean="0"/>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18490239"/>
      </p:ext>
    </p:extLst>
  </p:cSld>
  <p:clrMapOvr>
    <a:masterClrMapping/>
  </p:clrMapOvr>
</p:sldLayout>
</file>

<file path=ppt/slideLayouts/slideLayout4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45564818"/>
      </p:ext>
    </p:extLst>
  </p:cSld>
  <p:clrMapOvr>
    <a:masterClrMapping/>
  </p:clrMapOvr>
</p:sldLayout>
</file>

<file path=ppt/slideLayouts/slideLayout4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11979595"/>
      </p:ext>
    </p:extLst>
  </p:cSld>
  <p:clrMapOvr>
    <a:masterClrMapping/>
  </p:clrMapOvr>
</p:sldLayout>
</file>

<file path=ppt/slideLayouts/slideLayout4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203924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44502" y="33782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584450" y="33782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4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82336269"/>
      </p:ext>
    </p:extLst>
  </p:cSld>
  <p:clrMapOvr>
    <a:masterClrMapping/>
  </p:clrMapOvr>
</p:sldLayout>
</file>

<file path=ppt/slideLayouts/slideLayout4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28049013"/>
      </p:ext>
    </p:extLst>
  </p:cSld>
  <p:clrMapOvr>
    <a:masterClrMapping/>
  </p:clrMapOvr>
</p:sldLayout>
</file>

<file path=ppt/slideLayouts/slideLayout4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89035658"/>
      </p:ext>
    </p:extLst>
  </p:cSld>
  <p:clrMapOvr>
    <a:masterClrMapping/>
  </p:clrMapOvr>
</p:sldLayout>
</file>

<file path=ppt/slideLayouts/slideLayout4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73634890"/>
      </p:ext>
    </p:extLst>
  </p:cSld>
  <p:clrMapOvr>
    <a:masterClrMapping/>
  </p:clrMapOvr>
</p:sldLayout>
</file>

<file path=ppt/slideLayouts/slideLayout4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95166230"/>
      </p:ext>
    </p:extLst>
  </p:cSld>
  <p:clrMapOvr>
    <a:masterClrMapping/>
  </p:clrMapOvr>
</p:sldLayout>
</file>

<file path=ppt/slideLayouts/slideLayout4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7283260"/>
      </p:ext>
    </p:extLst>
  </p:cSld>
  <p:clrMapOvr>
    <a:masterClrMapping/>
  </p:clrMapOvr>
</p:sldLayout>
</file>

<file path=ppt/slideLayouts/slideLayout4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09315845"/>
      </p:ext>
    </p:extLst>
  </p:cSld>
  <p:clrMapOvr>
    <a:masterClrMapping/>
  </p:clrMapOvr>
</p:sldLayout>
</file>

<file path=ppt/slideLayouts/slideLayout4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79043179"/>
      </p:ext>
    </p:extLst>
  </p:cSld>
  <p:clrMapOvr>
    <a:masterClrMapping/>
  </p:clrMapOvr>
</p:sldLayout>
</file>

<file path=ppt/slideLayouts/slideLayout488.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099055"/>
      </p:ext>
    </p:extLst>
  </p:cSld>
  <p:clrMapOvr>
    <a:masterClrMapping/>
  </p:clrMapOvr>
</p:sldLayout>
</file>

<file path=ppt/slideLayouts/slideLayout489.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73608738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490.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a:p>
        </p:txBody>
      </p:sp>
      <p:sp>
        <p:nvSpPr>
          <p:cNvPr id="4" name="Rectangle 5"/>
          <p:cNvSpPr>
            <a:spLocks noGrp="1" noChangeArrowheads="1"/>
          </p:cNvSpPr>
          <p:nvPr>
            <p:ph type="ftr" sz="quarter" idx="11"/>
          </p:nvPr>
        </p:nvSpPr>
        <p:spPr/>
        <p:txBody>
          <a:bodyPr/>
          <a:lstStyle>
            <a:lvl1pPr>
              <a:defRPr smtClean="0"/>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79827044"/>
      </p:ext>
    </p:extLst>
  </p:cSld>
  <p:clrMapOvr>
    <a:masterClrMapping/>
  </p:clrMapOvr>
</p:sldLayout>
</file>

<file path=ppt/slideLayouts/slideLayout49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57478022"/>
      </p:ext>
    </p:extLst>
  </p:cSld>
  <p:clrMapOvr>
    <a:masterClrMapping/>
  </p:clrMapOvr>
</p:sldLayout>
</file>

<file path=ppt/slideLayouts/slideLayout49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45823059"/>
      </p:ext>
    </p:extLst>
  </p:cSld>
  <p:clrMapOvr>
    <a:masterClrMapping/>
  </p:clrMapOvr>
</p:sldLayout>
</file>

<file path=ppt/slideLayouts/slideLayout49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77383087"/>
      </p:ext>
    </p:extLst>
  </p:cSld>
  <p:clrMapOvr>
    <a:masterClrMapping/>
  </p:clrMapOvr>
</p:sldLayout>
</file>

<file path=ppt/slideLayouts/slideLayout4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88394228"/>
      </p:ext>
    </p:extLst>
  </p:cSld>
  <p:clrMapOvr>
    <a:masterClrMapping/>
  </p:clrMapOvr>
</p:sldLayout>
</file>

<file path=ppt/slideLayouts/slideLayout49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00861207"/>
      </p:ext>
    </p:extLst>
  </p:cSld>
  <p:clrMapOvr>
    <a:masterClrMapping/>
  </p:clrMapOvr>
</p:sldLayout>
</file>

<file path=ppt/slideLayouts/slideLayout49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67440760"/>
      </p:ext>
    </p:extLst>
  </p:cSld>
  <p:clrMapOvr>
    <a:masterClrMapping/>
  </p:clrMapOvr>
</p:sldLayout>
</file>

<file path=ppt/slideLayouts/slideLayout49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83674003"/>
      </p:ext>
    </p:extLst>
  </p:cSld>
  <p:clrMapOvr>
    <a:masterClrMapping/>
  </p:clrMapOvr>
</p:sldLayout>
</file>

<file path=ppt/slideLayouts/slideLayout49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92929598"/>
      </p:ext>
    </p:extLst>
  </p:cSld>
  <p:clrMapOvr>
    <a:masterClrMapping/>
  </p:clrMapOvr>
</p:sldLayout>
</file>

<file path=ppt/slideLayouts/slideLayout49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863672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50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8235117"/>
      </p:ext>
    </p:extLst>
  </p:cSld>
  <p:clrMapOvr>
    <a:masterClrMapping/>
  </p:clrMapOvr>
</p:sldLayout>
</file>

<file path=ppt/slideLayouts/slideLayout50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31369517"/>
      </p:ext>
    </p:extLst>
  </p:cSld>
  <p:clrMapOvr>
    <a:masterClrMapping/>
  </p:clrMapOvr>
</p:sldLayout>
</file>

<file path=ppt/slideLayouts/slideLayout50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58474808"/>
      </p:ext>
    </p:extLst>
  </p:cSld>
  <p:clrMapOvr>
    <a:masterClrMapping/>
  </p:clrMapOvr>
</p:sldLayout>
</file>

<file path=ppt/slideLayouts/slideLayout503.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204575675"/>
      </p:ext>
    </p:extLst>
  </p:cSld>
  <p:clrMapOvr>
    <a:masterClrMapping/>
  </p:clrMapOvr>
</p:sldLayout>
</file>

<file path=ppt/slideLayouts/slideLayout50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a:p>
        </p:txBody>
      </p:sp>
      <p:sp>
        <p:nvSpPr>
          <p:cNvPr id="4" name="Rectangle 5"/>
          <p:cNvSpPr>
            <a:spLocks noGrp="1" noChangeArrowheads="1"/>
          </p:cNvSpPr>
          <p:nvPr>
            <p:ph type="ftr" sz="quarter" idx="11"/>
          </p:nvPr>
        </p:nvSpPr>
        <p:spPr/>
        <p:txBody>
          <a:bodyPr/>
          <a:lstStyle>
            <a:lvl1pPr>
              <a:defRPr smtClean="0"/>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86580665"/>
      </p:ext>
    </p:extLst>
  </p:cSld>
  <p:clrMapOvr>
    <a:masterClrMapping/>
  </p:clrMapOvr>
</p:sldLayout>
</file>

<file path=ppt/slideLayouts/slideLayout50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35319555"/>
      </p:ext>
    </p:extLst>
  </p:cSld>
  <p:clrMapOvr>
    <a:masterClrMapping/>
  </p:clrMapOvr>
</p:sldLayout>
</file>

<file path=ppt/slideLayouts/slideLayout5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07212435"/>
      </p:ext>
    </p:extLst>
  </p:cSld>
  <p:clrMapOvr>
    <a:masterClrMapping/>
  </p:clrMapOvr>
</p:sldLayout>
</file>

<file path=ppt/slideLayouts/slideLayout5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35690534"/>
      </p:ext>
    </p:extLst>
  </p:cSld>
  <p:clrMapOvr>
    <a:masterClrMapping/>
  </p:clrMapOvr>
</p:sldLayout>
</file>

<file path=ppt/slideLayouts/slideLayout5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53621010"/>
      </p:ext>
    </p:extLst>
  </p:cSld>
  <p:clrMapOvr>
    <a:masterClrMapping/>
  </p:clrMapOvr>
</p:sldLayout>
</file>

<file path=ppt/slideLayouts/slideLayout5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7879458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5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951773806"/>
      </p:ext>
    </p:extLst>
  </p:cSld>
  <p:clrMapOvr>
    <a:masterClrMapping/>
  </p:clrMapOvr>
</p:sldLayout>
</file>

<file path=ppt/slideLayouts/slideLayout5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54862754"/>
      </p:ext>
    </p:extLst>
  </p:cSld>
  <p:clrMapOvr>
    <a:masterClrMapping/>
  </p:clrMapOvr>
</p:sldLayout>
</file>

<file path=ppt/slideLayouts/slideLayout5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23830966"/>
      </p:ext>
    </p:extLst>
  </p:cSld>
  <p:clrMapOvr>
    <a:masterClrMapping/>
  </p:clrMapOvr>
</p:sldLayout>
</file>

<file path=ppt/slideLayouts/slideLayout5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71077109"/>
      </p:ext>
    </p:extLst>
  </p:cSld>
  <p:clrMapOvr>
    <a:masterClrMapping/>
  </p:clrMapOvr>
</p:sldLayout>
</file>

<file path=ppt/slideLayouts/slideLayout5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616429869"/>
      </p:ext>
    </p:extLst>
  </p:cSld>
  <p:clrMapOvr>
    <a:masterClrMapping/>
  </p:clrMapOvr>
</p:sldLayout>
</file>

<file path=ppt/slideLayouts/slideLayout5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25731943"/>
      </p:ext>
    </p:extLst>
  </p:cSld>
  <p:clrMapOvr>
    <a:masterClrMapping/>
  </p:clrMapOvr>
</p:sldLayout>
</file>

<file path=ppt/slideLayouts/slideLayout51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a:p>
        </p:txBody>
      </p:sp>
      <p:sp>
        <p:nvSpPr>
          <p:cNvPr id="4" name="Rectangle 5"/>
          <p:cNvSpPr>
            <a:spLocks noGrp="1" noChangeArrowheads="1"/>
          </p:cNvSpPr>
          <p:nvPr>
            <p:ph type="ftr" sz="quarter" idx="11"/>
          </p:nvPr>
        </p:nvSpPr>
        <p:spPr/>
        <p:txBody>
          <a:bodyPr/>
          <a:lstStyle>
            <a:lvl1pPr>
              <a:defRPr smtClean="0"/>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21171909"/>
      </p:ext>
    </p:extLst>
  </p:cSld>
  <p:clrMapOvr>
    <a:masterClrMapping/>
  </p:clrMapOvr>
</p:sldLayout>
</file>

<file path=ppt/slideLayouts/slideLayout5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43563530"/>
      </p:ext>
    </p:extLst>
  </p:cSld>
  <p:clrMapOvr>
    <a:masterClrMapping/>
  </p:clrMapOvr>
</p:sldLayout>
</file>

<file path=ppt/slideLayouts/slideLayout5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30962300"/>
      </p:ext>
    </p:extLst>
  </p:cSld>
  <p:clrMapOvr>
    <a:masterClrMapping/>
  </p:clrMapOvr>
</p:sldLayout>
</file>

<file path=ppt/slideLayouts/slideLayout5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0502357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5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46777446"/>
      </p:ext>
    </p:extLst>
  </p:cSld>
  <p:clrMapOvr>
    <a:masterClrMapping/>
  </p:clrMapOvr>
</p:sldLayout>
</file>

<file path=ppt/slideLayouts/slideLayout5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47239332"/>
      </p:ext>
    </p:extLst>
  </p:cSld>
  <p:clrMapOvr>
    <a:masterClrMapping/>
  </p:clrMapOvr>
</p:sldLayout>
</file>

<file path=ppt/slideLayouts/slideLayout5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90441840"/>
      </p:ext>
    </p:extLst>
  </p:cSld>
  <p:clrMapOvr>
    <a:masterClrMapping/>
  </p:clrMapOvr>
</p:sldLayout>
</file>

<file path=ppt/slideLayouts/slideLayout5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82015570"/>
      </p:ext>
    </p:extLst>
  </p:cSld>
  <p:clrMapOvr>
    <a:masterClrMapping/>
  </p:clrMapOvr>
</p:sldLayout>
</file>

<file path=ppt/slideLayouts/slideLayout5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47207970"/>
      </p:ext>
    </p:extLst>
  </p:cSld>
  <p:clrMapOvr>
    <a:masterClrMapping/>
  </p:clrMapOvr>
</p:sldLayout>
</file>

<file path=ppt/slideLayouts/slideLayout5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35300300"/>
      </p:ext>
    </p:extLst>
  </p:cSld>
  <p:clrMapOvr>
    <a:masterClrMapping/>
  </p:clrMapOvr>
</p:sldLayout>
</file>

<file path=ppt/slideLayouts/slideLayout5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37708186"/>
      </p:ext>
    </p:extLst>
  </p:cSld>
  <p:clrMapOvr>
    <a:masterClrMapping/>
  </p:clrMapOvr>
</p:sldLayout>
</file>

<file path=ppt/slideLayouts/slideLayout5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55372390"/>
      </p:ext>
    </p:extLst>
  </p:cSld>
  <p:clrMapOvr>
    <a:masterClrMapping/>
  </p:clrMapOvr>
</p:sldLayout>
</file>

<file path=ppt/slideLayouts/slideLayout52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a:p>
        </p:txBody>
      </p:sp>
      <p:sp>
        <p:nvSpPr>
          <p:cNvPr id="4" name="Rectangle 5"/>
          <p:cNvSpPr>
            <a:spLocks noGrp="1" noChangeArrowheads="1"/>
          </p:cNvSpPr>
          <p:nvPr>
            <p:ph type="ftr" sz="quarter" idx="11"/>
          </p:nvPr>
        </p:nvSpPr>
        <p:spPr/>
        <p:txBody>
          <a:bodyPr/>
          <a:lstStyle>
            <a:lvl1pPr>
              <a:defRPr smtClean="0"/>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17182002"/>
      </p:ext>
    </p:extLst>
  </p:cSld>
  <p:clrMapOvr>
    <a:masterClrMapping/>
  </p:clrMapOvr>
</p:sldLayout>
</file>

<file path=ppt/slideLayouts/slideLayout5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6399387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5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76299060"/>
      </p:ext>
    </p:extLst>
  </p:cSld>
  <p:clrMapOvr>
    <a:masterClrMapping/>
  </p:clrMapOvr>
</p:sldLayout>
</file>

<file path=ppt/slideLayouts/slideLayout5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32338630"/>
      </p:ext>
    </p:extLst>
  </p:cSld>
  <p:clrMapOvr>
    <a:masterClrMapping/>
  </p:clrMapOvr>
</p:sldLayout>
</file>

<file path=ppt/slideLayouts/slideLayout5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71091172"/>
      </p:ext>
    </p:extLst>
  </p:cSld>
  <p:clrMapOvr>
    <a:masterClrMapping/>
  </p:clrMapOvr>
</p:sldLayout>
</file>

<file path=ppt/slideLayouts/slideLayout5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78359830"/>
      </p:ext>
    </p:extLst>
  </p:cSld>
  <p:clrMapOvr>
    <a:masterClrMapping/>
  </p:clrMapOvr>
</p:sldLayout>
</file>

<file path=ppt/slideLayouts/slideLayout5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18158131"/>
      </p:ext>
    </p:extLst>
  </p:cSld>
  <p:clrMapOvr>
    <a:masterClrMapping/>
  </p:clrMapOvr>
</p:sldLayout>
</file>

<file path=ppt/slideLayouts/slideLayout5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61339895"/>
      </p:ext>
    </p:extLst>
  </p:cSld>
  <p:clrMapOvr>
    <a:masterClrMapping/>
  </p:clrMapOvr>
</p:sldLayout>
</file>

<file path=ppt/slideLayouts/slideLayout5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28076023"/>
      </p:ext>
    </p:extLst>
  </p:cSld>
  <p:clrMapOvr>
    <a:masterClrMapping/>
  </p:clrMapOvr>
</p:sldLayout>
</file>

<file path=ppt/slideLayouts/slideLayout5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77022045"/>
      </p:ext>
    </p:extLst>
  </p:cSld>
  <p:clrMapOvr>
    <a:masterClrMapping/>
  </p:clrMapOvr>
</p:sldLayout>
</file>

<file path=ppt/slideLayouts/slideLayout5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83129322"/>
      </p:ext>
    </p:extLst>
  </p:cSld>
  <p:clrMapOvr>
    <a:masterClrMapping/>
  </p:clrMapOvr>
</p:sldLayout>
</file>

<file path=ppt/slideLayouts/slideLayout5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442875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540.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a:p>
        </p:txBody>
      </p:sp>
      <p:sp>
        <p:nvSpPr>
          <p:cNvPr id="4" name="Rectangle 5"/>
          <p:cNvSpPr>
            <a:spLocks noGrp="1" noChangeArrowheads="1"/>
          </p:cNvSpPr>
          <p:nvPr>
            <p:ph type="ftr" sz="quarter" idx="11"/>
          </p:nvPr>
        </p:nvSpPr>
        <p:spPr/>
        <p:txBody>
          <a:bodyPr/>
          <a:lstStyle>
            <a:lvl1pPr>
              <a:defRPr smtClean="0"/>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30081999"/>
      </p:ext>
    </p:extLst>
  </p:cSld>
  <p:clrMapOvr>
    <a:masterClrMapping/>
  </p:clrMapOvr>
</p:sldLayout>
</file>

<file path=ppt/slideLayouts/slideLayout5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89552050"/>
      </p:ext>
    </p:extLst>
  </p:cSld>
  <p:clrMapOvr>
    <a:masterClrMapping/>
  </p:clrMapOvr>
</p:sldLayout>
</file>

<file path=ppt/slideLayouts/slideLayout5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56008082"/>
      </p:ext>
    </p:extLst>
  </p:cSld>
  <p:clrMapOvr>
    <a:masterClrMapping/>
  </p:clrMapOvr>
</p:sldLayout>
</file>

<file path=ppt/slideLayouts/slideLayout5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59549407"/>
      </p:ext>
    </p:extLst>
  </p:cSld>
  <p:clrMapOvr>
    <a:masterClrMapping/>
  </p:clrMapOvr>
</p:sldLayout>
</file>

<file path=ppt/slideLayouts/slideLayout5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69229816"/>
      </p:ext>
    </p:extLst>
  </p:cSld>
  <p:clrMapOvr>
    <a:masterClrMapping/>
  </p:clrMapOvr>
</p:sldLayout>
</file>

<file path=ppt/slideLayouts/slideLayout5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93041509"/>
      </p:ext>
    </p:extLst>
  </p:cSld>
  <p:clrMapOvr>
    <a:masterClrMapping/>
  </p:clrMapOvr>
</p:sldLayout>
</file>

<file path=ppt/slideLayouts/slideLayout5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45079439"/>
      </p:ext>
    </p:extLst>
  </p:cSld>
  <p:clrMapOvr>
    <a:masterClrMapping/>
  </p:clrMapOvr>
</p:sldLayout>
</file>

<file path=ppt/slideLayouts/slideLayout5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06475496"/>
      </p:ext>
    </p:extLst>
  </p:cSld>
  <p:clrMapOvr>
    <a:masterClrMapping/>
  </p:clrMapOvr>
</p:sldLayout>
</file>

<file path=ppt/slideLayouts/slideLayout5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88525980"/>
      </p:ext>
    </p:extLst>
  </p:cSld>
  <p:clrMapOvr>
    <a:masterClrMapping/>
  </p:clrMapOvr>
</p:sldLayout>
</file>

<file path=ppt/slideLayouts/slideLayout5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3787810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540131" y="990600"/>
            <a:ext cx="1031875" cy="4711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4500" y="990600"/>
            <a:ext cx="2943225" cy="4711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5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41105279"/>
      </p:ext>
    </p:extLst>
  </p:cSld>
  <p:clrMapOvr>
    <a:masterClrMapping/>
  </p:clrMapOvr>
</p:sldLayout>
</file>

<file path=ppt/slideLayouts/slideLayout5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72007932"/>
      </p:ext>
    </p:extLst>
  </p:cSld>
  <p:clrMapOvr>
    <a:masterClrMapping/>
  </p:clrMapOvr>
</p:sldLayout>
</file>

<file path=ppt/slideLayouts/slideLayout55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a:p>
        </p:txBody>
      </p:sp>
      <p:sp>
        <p:nvSpPr>
          <p:cNvPr id="4" name="Rectangle 5"/>
          <p:cNvSpPr>
            <a:spLocks noGrp="1" noChangeArrowheads="1"/>
          </p:cNvSpPr>
          <p:nvPr>
            <p:ph type="ftr" sz="quarter" idx="11"/>
          </p:nvPr>
        </p:nvSpPr>
        <p:spPr/>
        <p:txBody>
          <a:bodyPr/>
          <a:lstStyle>
            <a:lvl1pPr>
              <a:defRPr smtClean="0"/>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53917401"/>
      </p:ext>
    </p:extLst>
  </p:cSld>
  <p:clrMapOvr>
    <a:masterClrMapping/>
  </p:clrMapOvr>
</p:sldLayout>
</file>

<file path=ppt/slideLayouts/slideLayout5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90160936"/>
      </p:ext>
    </p:extLst>
  </p:cSld>
  <p:clrMapOvr>
    <a:masterClrMapping/>
  </p:clrMapOvr>
</p:sldLayout>
</file>

<file path=ppt/slideLayouts/slideLayout5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71207343"/>
      </p:ext>
    </p:extLst>
  </p:cSld>
  <p:clrMapOvr>
    <a:masterClrMapping/>
  </p:clrMapOvr>
</p:sldLayout>
</file>

<file path=ppt/slideLayouts/slideLayout5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21718900"/>
      </p:ext>
    </p:extLst>
  </p:cSld>
  <p:clrMapOvr>
    <a:masterClrMapping/>
  </p:clrMapOvr>
</p:sldLayout>
</file>

<file path=ppt/slideLayouts/slideLayout5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751938615"/>
      </p:ext>
    </p:extLst>
  </p:cSld>
  <p:clrMapOvr>
    <a:masterClrMapping/>
  </p:clrMapOvr>
</p:sldLayout>
</file>

<file path=ppt/slideLayouts/slideLayout5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24384884"/>
      </p:ext>
    </p:extLst>
  </p:cSld>
  <p:clrMapOvr>
    <a:masterClrMapping/>
  </p:clrMapOvr>
</p:sldLayout>
</file>

<file path=ppt/slideLayouts/slideLayout5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070407013"/>
      </p:ext>
    </p:extLst>
  </p:cSld>
  <p:clrMapOvr>
    <a:masterClrMapping/>
  </p:clrMapOvr>
</p:sldLayout>
</file>

<file path=ppt/slideLayouts/slideLayout5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9338916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5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00276555"/>
      </p:ext>
    </p:extLst>
  </p:cSld>
  <p:clrMapOvr>
    <a:masterClrMapping/>
  </p:clrMapOvr>
</p:sldLayout>
</file>

<file path=ppt/slideLayouts/slideLayout5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49378188"/>
      </p:ext>
    </p:extLst>
  </p:cSld>
  <p:clrMapOvr>
    <a:masterClrMapping/>
  </p:clrMapOvr>
</p:sldLayout>
</file>

<file path=ppt/slideLayouts/slideLayout5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00812874"/>
      </p:ext>
    </p:extLst>
  </p:cSld>
  <p:clrMapOvr>
    <a:masterClrMapping/>
  </p:clrMapOvr>
</p:sldLayout>
</file>

<file path=ppt/slideLayouts/slideLayout5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90703038"/>
      </p:ext>
    </p:extLst>
  </p:cSld>
  <p:clrMapOvr>
    <a:masterClrMapping/>
  </p:clrMapOvr>
</p:sldLayout>
</file>

<file path=ppt/slideLayouts/slideLayout56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436304411"/>
      </p:ext>
    </p:extLst>
  </p:cSld>
  <p:clrMapOvr>
    <a:masterClrMapping/>
  </p:clrMapOvr>
</p:sldLayout>
</file>

<file path=ppt/slideLayouts/slideLayout5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07125665"/>
      </p:ext>
    </p:extLst>
  </p:cSld>
  <p:clrMapOvr>
    <a:masterClrMapping/>
  </p:clrMapOvr>
</p:sldLayout>
</file>

<file path=ppt/slideLayouts/slideLayout5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73699163"/>
      </p:ext>
    </p:extLst>
  </p:cSld>
  <p:clrMapOvr>
    <a:masterClrMapping/>
  </p:clrMapOvr>
</p:sldLayout>
</file>

<file path=ppt/slideLayouts/slideLayout5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62120240"/>
      </p:ext>
    </p:extLst>
  </p:cSld>
  <p:clrMapOvr>
    <a:masterClrMapping/>
  </p:clrMapOvr>
</p:sldLayout>
</file>

<file path=ppt/slideLayouts/slideLayout5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16206377"/>
      </p:ext>
    </p:extLst>
  </p:cSld>
  <p:clrMapOvr>
    <a:masterClrMapping/>
  </p:clrMapOvr>
</p:sldLayout>
</file>

<file path=ppt/slideLayouts/slideLayout5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261533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5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70511160"/>
      </p:ext>
    </p:extLst>
  </p:cSld>
  <p:clrMapOvr>
    <a:masterClrMapping/>
  </p:clrMapOvr>
</p:sldLayout>
</file>

<file path=ppt/slideLayouts/slideLayout5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75104731"/>
      </p:ext>
    </p:extLst>
  </p:cSld>
  <p:clrMapOvr>
    <a:masterClrMapping/>
  </p:clrMapOvr>
</p:sldLayout>
</file>

<file path=ppt/slideLayouts/slideLayout5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04754948"/>
      </p:ext>
    </p:extLst>
  </p:cSld>
  <p:clrMapOvr>
    <a:masterClrMapping/>
  </p:clrMapOvr>
</p:sldLayout>
</file>

<file path=ppt/slideLayouts/slideLayout5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59207872"/>
      </p:ext>
    </p:extLst>
  </p:cSld>
  <p:clrMapOvr>
    <a:masterClrMapping/>
  </p:clrMapOvr>
</p:sldLayout>
</file>

<file path=ppt/slideLayouts/slideLayout5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660826526"/>
      </p:ext>
    </p:extLst>
  </p:cSld>
  <p:clrMapOvr>
    <a:masterClrMapping/>
  </p:clrMapOvr>
</p:sldLayout>
</file>

<file path=ppt/slideLayouts/slideLayout5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5557104"/>
      </p:ext>
    </p:extLst>
  </p:cSld>
  <p:clrMapOvr>
    <a:masterClrMapping/>
  </p:clrMapOvr>
</p:sldLayout>
</file>

<file path=ppt/slideLayouts/slideLayout576.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5804616"/>
      </p:ext>
    </p:extLst>
  </p:cSld>
  <p:clrMapOvr>
    <a:masterClrMapping/>
  </p:clrMapOvr>
</p:sldLayout>
</file>

<file path=ppt/slideLayouts/slideLayout57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3" name="Picture 18" descr="title_"/>
          <p:cNvPicPr>
            <a:picLocks noChangeAspect="1" noChangeArrowheads="1"/>
          </p:cNvPicPr>
          <p:nvPr userDrawn="1"/>
        </p:nvPicPr>
        <p:blipFill>
          <a:blip r:embed="rId2" cstate="print"/>
          <a:srcRect/>
          <a:stretch>
            <a:fillRect/>
          </a:stretch>
        </p:blipFill>
        <p:spPr bwMode="auto">
          <a:xfrm>
            <a:off x="6" y="5"/>
            <a:ext cx="9145117" cy="6859117"/>
          </a:xfrm>
          <a:prstGeom prst="rect">
            <a:avLst/>
          </a:prstGeom>
          <a:noFill/>
          <a:ln w="9525">
            <a:noFill/>
            <a:miter lim="800000"/>
            <a:headEnd/>
            <a:tailEnd/>
          </a:ln>
        </p:spPr>
      </p:pic>
      <p:sp>
        <p:nvSpPr>
          <p:cNvPr id="4" name="Rectangle 5"/>
          <p:cNvSpPr>
            <a:spLocks noChangeArrowheads="1"/>
          </p:cNvSpPr>
          <p:nvPr/>
        </p:nvSpPr>
        <p:spPr bwMode="auto">
          <a:xfrm>
            <a:off x="2613050" y="1586148"/>
            <a:ext cx="5606727" cy="1189881"/>
          </a:xfrm>
          <a:prstGeom prst="rect">
            <a:avLst/>
          </a:prstGeom>
          <a:noFill/>
          <a:ln w="9525">
            <a:noFill/>
            <a:miter lim="800000"/>
            <a:headEnd/>
            <a:tailEnd/>
          </a:ln>
        </p:spPr>
        <p:txBody>
          <a:bodyPr lIns="91435" tIns="45718" rIns="91435" bIns="45718" anchor="ctr"/>
          <a:lstStyle/>
          <a:p>
            <a:pPr>
              <a:defRPr/>
            </a:pPr>
            <a:endParaRPr lang="en-US" dirty="0">
              <a:solidFill>
                <a:srgbClr val="000000"/>
              </a:solidFill>
              <a:latin typeface="Arial" pitchFamily="34" charset="0"/>
              <a:ea typeface="ＭＳ Ｐゴシック"/>
            </a:endParaRPr>
          </a:p>
        </p:txBody>
      </p:sp>
      <p:sp>
        <p:nvSpPr>
          <p:cNvPr id="11272" name="Rectangle 8"/>
          <p:cNvSpPr>
            <a:spLocks noGrp="1" noChangeArrowheads="1"/>
          </p:cNvSpPr>
          <p:nvPr>
            <p:ph type="ctrTitle" sz="quarter"/>
          </p:nvPr>
        </p:nvSpPr>
        <p:spPr>
          <a:xfrm>
            <a:off x="1524000" y="5029200"/>
            <a:ext cx="7086600" cy="1143000"/>
          </a:xfrm>
        </p:spPr>
        <p:txBody>
          <a:bodyPr anchor="t"/>
          <a:lstStyle>
            <a:lvl1pPr>
              <a:defRPr sz="2400" b="1">
                <a:solidFill>
                  <a:schemeClr val="tx1"/>
                </a:solidFill>
              </a:defRPr>
            </a:lvl1pPr>
          </a:lstStyle>
          <a:p>
            <a:r>
              <a:rPr lang="en-US"/>
              <a:t>Click to edit Master title style</a:t>
            </a:r>
          </a:p>
        </p:txBody>
      </p:sp>
      <p:sp>
        <p:nvSpPr>
          <p:cNvPr id="5" name="Footer Placeholder 4"/>
          <p:cNvSpPr>
            <a:spLocks noGrp="1" noChangeArrowheads="1"/>
          </p:cNvSpPr>
          <p:nvPr>
            <p:ph type="ftr" sz="quarter" idx="10"/>
          </p:nvPr>
        </p:nvSpPr>
        <p:spPr>
          <a:xfrm>
            <a:off x="3727035" y="6458397"/>
            <a:ext cx="2896567" cy="234404"/>
          </a:xfrm>
          <a:prstGeom prst="rect">
            <a:avLst/>
          </a:prstGeom>
        </p:spPr>
        <p:txBody>
          <a:bodyPr lIns="91435" tIns="45718" rIns="91435" bIns="45718"/>
          <a:lstStyle>
            <a:lvl1pPr algn="ctr">
              <a:defRPr>
                <a:latin typeface="Gill Sans" pitchFamily="-107" charset="0"/>
                <a:ea typeface="ヒラギノ角ゴ ProN W3" pitchFamily="-107" charset="-128"/>
                <a:cs typeface="ヒラギノ角ゴ ProN W3" pitchFamily="-107" charset="-128"/>
                <a:sym typeface="Gill Sans" pitchFamily="-107" charset="0"/>
              </a:defRPr>
            </a:lvl1pPr>
          </a:lstStyle>
          <a:p>
            <a:pPr>
              <a:defRPr/>
            </a:pPr>
            <a:endParaRPr lang="en-US">
              <a:solidFill>
                <a:srgbClr val="000000"/>
              </a:solidFill>
            </a:endParaRPr>
          </a:p>
        </p:txBody>
      </p:sp>
    </p:spTree>
    <p:extLst>
      <p:ext uri="{BB962C8B-B14F-4D97-AF65-F5344CB8AC3E}">
        <p14:creationId xmlns:p14="http://schemas.microsoft.com/office/powerpoint/2010/main" val="248618678"/>
      </p:ext>
    </p:extLst>
  </p:cSld>
  <p:clrMapOvr>
    <a:masterClrMapping/>
  </p:clrMapOvr>
</p:sldLayout>
</file>

<file path=ppt/slideLayouts/slideLayout578.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2712213087"/>
      </p:ext>
    </p:extLst>
  </p:cSld>
  <p:clrMapOvr>
    <a:masterClrMapping/>
  </p:clrMapOvr>
</p:sldLayout>
</file>

<file path=ppt/slideLayouts/slideLayout579.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50"/>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p:txBody>
          <a:bodyPr wrap="square" lIns="91440" tIns="45720" rIns="91440" bIns="45720" numCol="1" anchorCtr="0" compatLnSpc="1">
            <a:prstTxWarp prst="textNoShape">
              <a:avLst/>
            </a:prstTxWarp>
          </a:bodyPr>
          <a:lstStyle>
            <a:lvl1pPr fontAlgn="base">
              <a:spcBef>
                <a:spcPct val="0"/>
              </a:spcBef>
              <a:spcAft>
                <a:spcPct val="0"/>
              </a:spcAft>
              <a:defRPr smtClean="0">
                <a:solidFill>
                  <a:srgbClr val="BCBC49"/>
                </a:solidFill>
              </a:defRPr>
            </a:lvl1pPr>
          </a:lstStyle>
          <a:p>
            <a:pPr>
              <a:defRPr/>
            </a:pPr>
            <a:fld id="{9D3F1482-D970-4313-B173-D6C336DEA16C}" type="datetimeFigureOut">
              <a:rPr lang="en-US"/>
              <a:pPr>
                <a:defRPr/>
              </a:pPr>
              <a:t>8/16/15</a:t>
            </a:fld>
            <a:endParaRPr lang="en-US"/>
          </a:p>
        </p:txBody>
      </p:sp>
      <p:sp>
        <p:nvSpPr>
          <p:cNvPr id="4" name="Rectangle 5"/>
          <p:cNvSpPr>
            <a:spLocks noGrp="1" noChangeArrowheads="1"/>
          </p:cNvSpPr>
          <p:nvPr>
            <p:ph type="ftr" sz="quarter" idx="11"/>
          </p:nvPr>
        </p:nvSpPr>
        <p:spPr/>
        <p:txBody>
          <a:bodyPr/>
          <a:lstStyle>
            <a:lvl1pPr>
              <a:defRPr smtClean="0"/>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p:txBody>
          <a:bodyPr/>
          <a:lstStyle>
            <a:lvl1pPr>
              <a:defRPr/>
            </a:lvl1pPr>
          </a:lstStyle>
          <a:p>
            <a:pPr>
              <a:defRPr/>
            </a:pPr>
            <a:fld id="{F7928840-2D98-470A-A6EF-F8CB13D5C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8040571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5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35624E3-B8D2-4121-AE84-B5A295896CA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49167669"/>
      </p:ext>
    </p:extLst>
  </p:cSld>
  <p:clrMapOvr>
    <a:masterClrMapping/>
  </p:clrMapOvr>
</p:sldLayout>
</file>

<file path=ppt/slideLayouts/slideLayout58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31B530F-D003-4071-9DCB-DB2822A11AF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44723631"/>
      </p:ext>
    </p:extLst>
  </p:cSld>
  <p:clrMapOvr>
    <a:masterClrMapping/>
  </p:clrMapOvr>
</p:sldLayout>
</file>

<file path=ppt/slideLayouts/slideLayout58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B7E37DE-FDC6-49C8-97E3-75A6B9C5CCB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80003146"/>
      </p:ext>
    </p:extLst>
  </p:cSld>
  <p:clrMapOvr>
    <a:masterClrMapping/>
  </p:clrMapOvr>
</p:sldLayout>
</file>

<file path=ppt/slideLayouts/slideLayout58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829A41A-C2A6-4536-B7E3-C9D5555E26A6}"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2012068"/>
      </p:ext>
    </p:extLst>
  </p:cSld>
  <p:clrMapOvr>
    <a:masterClrMapping/>
  </p:clrMapOvr>
</p:sldLayout>
</file>

<file path=ppt/slideLayouts/slideLayout58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4DE596C-2D86-4B2C-A6EF-10E0B8198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64052780"/>
      </p:ext>
    </p:extLst>
  </p:cSld>
  <p:clrMapOvr>
    <a:masterClrMapping/>
  </p:clrMapOvr>
</p:sldLayout>
</file>

<file path=ppt/slideLayouts/slideLayout5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1AF5E971-3173-49F6-895F-31DB7318ECB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91910439"/>
      </p:ext>
    </p:extLst>
  </p:cSld>
  <p:clrMapOvr>
    <a:masterClrMapping/>
  </p:clrMapOvr>
</p:sldLayout>
</file>

<file path=ppt/slideLayouts/slideLayout58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4761BF26-940B-4376-915A-DF2F3CC7AE2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66672183"/>
      </p:ext>
    </p:extLst>
  </p:cSld>
  <p:clrMapOvr>
    <a:masterClrMapping/>
  </p:clrMapOvr>
</p:sldLayout>
</file>

<file path=ppt/slideLayouts/slideLayout58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6664F8E-82E4-439C-AD4A-C418AC3C6FE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29669823"/>
      </p:ext>
    </p:extLst>
  </p:cSld>
  <p:clrMapOvr>
    <a:masterClrMapping/>
  </p:clrMapOvr>
</p:sldLayout>
</file>

<file path=ppt/slideLayouts/slideLayout58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F2F75DB-364B-4F0E-A3F9-922CB1A19B2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86646021"/>
      </p:ext>
    </p:extLst>
  </p:cSld>
  <p:clrMapOvr>
    <a:masterClrMapping/>
  </p:clrMapOvr>
</p:sldLayout>
</file>

<file path=ppt/slideLayouts/slideLayout58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0481FC1-83D3-44C9-B616-1AB9EC1971FF}"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4328382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44502" y="33782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584450" y="33782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59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00C3E76-C42B-4E56-94EF-A81DD361C87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68009564"/>
      </p:ext>
    </p:extLst>
  </p:cSld>
  <p:clrMapOvr>
    <a:masterClrMapping/>
  </p:clrMapOvr>
</p:sldLayout>
</file>

<file path=ppt/slideLayouts/slideLayout591.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2968637"/>
      </p:ext>
    </p:extLst>
  </p:cSld>
  <p:clrMapOvr>
    <a:masterClrMapping/>
  </p:clrMapOvr>
</p:sldLayout>
</file>

<file path=ppt/slideLayouts/slideLayout59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60120"/>
            <a:ext cx="7772400" cy="4754880"/>
          </a:xfrm>
          <a:prstGeom prst="rect">
            <a:avLst/>
          </a:prstGeom>
          <a:effectLst>
            <a:outerShdw blurRad="76200" dist="50800" dir="2700000" algn="tl" rotWithShape="0">
              <a:prstClr val="black">
                <a:alpha val="35000"/>
              </a:prstClr>
            </a:outerShdw>
          </a:effectLst>
        </p:spPr>
        <p:txBody>
          <a:bodyPr anchor="ctr"/>
          <a:lstStyle>
            <a:lvl1pPr algn="ctr">
              <a:defRPr sz="6000"/>
            </a:lvl1pPr>
          </a:lstStyle>
          <a:p>
            <a:r>
              <a:rPr lang="en-US" dirty="0" smtClean="0"/>
              <a:t>Click to edit Master title style</a:t>
            </a:r>
            <a:endParaRPr lang="en-US" dirty="0"/>
          </a:p>
        </p:txBody>
      </p:sp>
    </p:spTree>
    <p:extLst>
      <p:ext uri="{BB962C8B-B14F-4D97-AF65-F5344CB8AC3E}">
        <p14:creationId xmlns:p14="http://schemas.microsoft.com/office/powerpoint/2010/main" val="2743935495"/>
      </p:ext>
    </p:extLst>
  </p:cSld>
  <p:clrMapOvr>
    <a:masterClrMapping/>
  </p:clrMapOvr>
</p:sldLayout>
</file>

<file path=ppt/slideLayouts/slideLayout593.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2" descr="H:\share\SSSTA\01410.088-SSSTA_2012-2016\01410.088-Logos, Flyers\NCSSLE Logo- letterhead.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170613" y="6324600"/>
            <a:ext cx="28971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Rectangle 7"/>
          <p:cNvSpPr>
            <a:spLocks noGrp="1" noChangeArrowheads="1"/>
          </p:cNvSpPr>
          <p:nvPr>
            <p:ph type="ctrTitle"/>
          </p:nvPr>
        </p:nvSpPr>
        <p:spPr>
          <a:xfrm>
            <a:off x="863600" y="566116"/>
            <a:ext cx="7485063" cy="960438"/>
          </a:xfrm>
        </p:spPr>
        <p:txBody>
          <a:bodyPr anchor="t"/>
          <a:lstStyle>
            <a:lvl1pPr>
              <a:defRPr sz="3200">
                <a:solidFill>
                  <a:schemeClr val="bg1"/>
                </a:solidFill>
              </a:defRPr>
            </a:lvl1pPr>
          </a:lstStyle>
          <a:p>
            <a:pPr lvl="0"/>
            <a:r>
              <a:rPr lang="de-DE" noProof="0" dirty="0" smtClean="0"/>
              <a:t>Titelmasterformat durch Klicken bearbeiten</a:t>
            </a:r>
          </a:p>
        </p:txBody>
      </p:sp>
      <p:sp>
        <p:nvSpPr>
          <p:cNvPr id="12293" name="Rectangle 12"/>
          <p:cNvSpPr>
            <a:spLocks noGrp="1" noChangeArrowheads="1"/>
          </p:cNvSpPr>
          <p:nvPr>
            <p:ph type="subTitle" idx="1"/>
          </p:nvPr>
        </p:nvSpPr>
        <p:spPr>
          <a:xfrm>
            <a:off x="863600" y="1610691"/>
            <a:ext cx="7510463" cy="565150"/>
          </a:xfrm>
        </p:spPr>
        <p:txBody>
          <a:bodyPr/>
          <a:lstStyle>
            <a:lvl1pPr marL="0" indent="0">
              <a:buFont typeface="Wingdings" charset="0"/>
              <a:buNone/>
              <a:defRPr sz="2200" b="0">
                <a:solidFill>
                  <a:schemeClr val="bg1"/>
                </a:solidFill>
              </a:defRPr>
            </a:lvl1pPr>
          </a:lstStyle>
          <a:p>
            <a:pPr lvl="0"/>
            <a:r>
              <a:rPr lang="de-DE" noProof="0" smtClean="0"/>
              <a:t>Formatvorlage des Untertitelmasters durch Klicken bearbeiten</a:t>
            </a:r>
          </a:p>
        </p:txBody>
      </p:sp>
    </p:spTree>
    <p:extLst>
      <p:ext uri="{BB962C8B-B14F-4D97-AF65-F5344CB8AC3E}">
        <p14:creationId xmlns:p14="http://schemas.microsoft.com/office/powerpoint/2010/main" val="3174828652"/>
      </p:ext>
    </p:extLst>
  </p:cSld>
  <p:clrMapOvr>
    <a:masterClrMapping/>
  </p:clrMapOvr>
  <p:transition xmlns:p14="http://schemas.microsoft.com/office/powerpoint/2010/main" spd="med">
    <p:fade/>
  </p:transition>
</p:sldLayout>
</file>

<file path=ppt/slideLayouts/slideLayout59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pPr>
              <a:defRPr/>
            </a:pPr>
            <a:endParaRPr lang="de-DE">
              <a:solidFill>
                <a:srgbClr val="000000"/>
              </a:solidFill>
            </a:endParaRPr>
          </a:p>
        </p:txBody>
      </p:sp>
    </p:spTree>
    <p:extLst>
      <p:ext uri="{BB962C8B-B14F-4D97-AF65-F5344CB8AC3E}">
        <p14:creationId xmlns:p14="http://schemas.microsoft.com/office/powerpoint/2010/main" val="1780611096"/>
      </p:ext>
    </p:extLst>
  </p:cSld>
  <p:clrMapOvr>
    <a:masterClrMapping/>
  </p:clrMapOvr>
  <p:transition xmlns:p14="http://schemas.microsoft.com/office/powerpoint/2010/main" spd="med">
    <p:fade/>
  </p:transition>
</p:sldLayout>
</file>

<file path=ppt/slideLayouts/slideLayout59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0"/>
          <p:cNvSpPr>
            <a:spLocks noGrp="1" noChangeArrowheads="1"/>
          </p:cNvSpPr>
          <p:nvPr>
            <p:ph type="ftr" sz="quarter" idx="10"/>
          </p:nvPr>
        </p:nvSpPr>
        <p:spPr>
          <a:ln/>
        </p:spPr>
        <p:txBody>
          <a:bodyPr/>
          <a:lstStyle>
            <a:lvl1pPr>
              <a:defRPr/>
            </a:lvl1pPr>
          </a:lstStyle>
          <a:p>
            <a:pPr>
              <a:defRPr/>
            </a:pPr>
            <a:endParaRPr lang="de-DE">
              <a:solidFill>
                <a:srgbClr val="000000"/>
              </a:solidFill>
            </a:endParaRPr>
          </a:p>
        </p:txBody>
      </p:sp>
    </p:spTree>
    <p:extLst>
      <p:ext uri="{BB962C8B-B14F-4D97-AF65-F5344CB8AC3E}">
        <p14:creationId xmlns:p14="http://schemas.microsoft.com/office/powerpoint/2010/main" val="3950959291"/>
      </p:ext>
    </p:extLst>
  </p:cSld>
  <p:clrMapOvr>
    <a:masterClrMapping/>
  </p:clrMapOvr>
  <p:transition xmlns:p14="http://schemas.microsoft.com/office/powerpoint/2010/main" spd="med">
    <p:fade/>
  </p:transition>
</p:sldLayout>
</file>

<file path=ppt/slideLayouts/slideLayout5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14325" y="1614488"/>
            <a:ext cx="4186238"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2963" y="1614488"/>
            <a:ext cx="418623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
          <p:cNvSpPr>
            <a:spLocks noGrp="1" noChangeArrowheads="1"/>
          </p:cNvSpPr>
          <p:nvPr>
            <p:ph type="ftr" sz="quarter" idx="10"/>
          </p:nvPr>
        </p:nvSpPr>
        <p:spPr>
          <a:ln/>
        </p:spPr>
        <p:txBody>
          <a:bodyPr/>
          <a:lstStyle>
            <a:lvl1pPr>
              <a:defRPr/>
            </a:lvl1pPr>
          </a:lstStyle>
          <a:p>
            <a:pPr>
              <a:defRPr/>
            </a:pPr>
            <a:endParaRPr lang="de-DE">
              <a:solidFill>
                <a:srgbClr val="000000"/>
              </a:solidFill>
            </a:endParaRPr>
          </a:p>
        </p:txBody>
      </p:sp>
    </p:spTree>
    <p:extLst>
      <p:ext uri="{BB962C8B-B14F-4D97-AF65-F5344CB8AC3E}">
        <p14:creationId xmlns:p14="http://schemas.microsoft.com/office/powerpoint/2010/main" val="4089681727"/>
      </p:ext>
    </p:extLst>
  </p:cSld>
  <p:clrMapOvr>
    <a:masterClrMapping/>
  </p:clrMapOvr>
  <p:transition xmlns:p14="http://schemas.microsoft.com/office/powerpoint/2010/main" spd="med">
    <p:fade/>
  </p:transition>
</p:sldLayout>
</file>

<file path=ppt/slideLayouts/slideLayout59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0"/>
          <p:cNvSpPr>
            <a:spLocks noGrp="1" noChangeArrowheads="1"/>
          </p:cNvSpPr>
          <p:nvPr>
            <p:ph type="ftr" sz="quarter" idx="10"/>
          </p:nvPr>
        </p:nvSpPr>
        <p:spPr>
          <a:ln/>
        </p:spPr>
        <p:txBody>
          <a:bodyPr/>
          <a:lstStyle>
            <a:lvl1pPr>
              <a:defRPr/>
            </a:lvl1pPr>
          </a:lstStyle>
          <a:p>
            <a:pPr>
              <a:defRPr/>
            </a:pPr>
            <a:endParaRPr lang="de-DE">
              <a:solidFill>
                <a:srgbClr val="000000"/>
              </a:solidFill>
            </a:endParaRPr>
          </a:p>
        </p:txBody>
      </p:sp>
    </p:spTree>
    <p:extLst>
      <p:ext uri="{BB962C8B-B14F-4D97-AF65-F5344CB8AC3E}">
        <p14:creationId xmlns:p14="http://schemas.microsoft.com/office/powerpoint/2010/main" val="3992841319"/>
      </p:ext>
    </p:extLst>
  </p:cSld>
  <p:clrMapOvr>
    <a:masterClrMapping/>
  </p:clrMapOvr>
  <p:transition xmlns:p14="http://schemas.microsoft.com/office/powerpoint/2010/main" spd="med">
    <p:fade/>
  </p:transition>
</p:sldLayout>
</file>

<file path=ppt/slideLayouts/slideLayout5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0"/>
          <p:cNvSpPr>
            <a:spLocks noGrp="1" noChangeArrowheads="1"/>
          </p:cNvSpPr>
          <p:nvPr>
            <p:ph type="ftr" sz="quarter" idx="10"/>
          </p:nvPr>
        </p:nvSpPr>
        <p:spPr>
          <a:ln/>
        </p:spPr>
        <p:txBody>
          <a:bodyPr/>
          <a:lstStyle>
            <a:lvl1pPr>
              <a:defRPr/>
            </a:lvl1pPr>
          </a:lstStyle>
          <a:p>
            <a:pPr>
              <a:defRPr/>
            </a:pPr>
            <a:endParaRPr lang="de-DE">
              <a:solidFill>
                <a:srgbClr val="000000"/>
              </a:solidFill>
            </a:endParaRPr>
          </a:p>
        </p:txBody>
      </p:sp>
    </p:spTree>
    <p:extLst>
      <p:ext uri="{BB962C8B-B14F-4D97-AF65-F5344CB8AC3E}">
        <p14:creationId xmlns:p14="http://schemas.microsoft.com/office/powerpoint/2010/main" val="3340881238"/>
      </p:ext>
    </p:extLst>
  </p:cSld>
  <p:clrMapOvr>
    <a:masterClrMapping/>
  </p:clrMapOvr>
  <p:transition xmlns:p14="http://schemas.microsoft.com/office/powerpoint/2010/main" spd="med">
    <p:fade/>
  </p:transition>
</p:sldLayout>
</file>

<file path=ppt/slideLayouts/slideLayout5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pPr>
              <a:defRPr/>
            </a:pPr>
            <a:endParaRPr lang="de-DE">
              <a:solidFill>
                <a:srgbClr val="000000"/>
              </a:solidFill>
            </a:endParaRPr>
          </a:p>
        </p:txBody>
      </p:sp>
    </p:spTree>
    <p:extLst>
      <p:ext uri="{BB962C8B-B14F-4D97-AF65-F5344CB8AC3E}">
        <p14:creationId xmlns:p14="http://schemas.microsoft.com/office/powerpoint/2010/main" val="4064022964"/>
      </p:ext>
    </p:extLst>
  </p:cSld>
  <p:clrMapOvr>
    <a:masterClrMapping/>
  </p:clrMapOvr>
  <p:transition xmlns:p14="http://schemas.microsoft.com/office/powerpoint/2010/mai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60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endParaRPr lang="de-DE">
              <a:solidFill>
                <a:srgbClr val="000000"/>
              </a:solidFill>
            </a:endParaRPr>
          </a:p>
        </p:txBody>
      </p:sp>
    </p:spTree>
    <p:extLst>
      <p:ext uri="{BB962C8B-B14F-4D97-AF65-F5344CB8AC3E}">
        <p14:creationId xmlns:p14="http://schemas.microsoft.com/office/powerpoint/2010/main" val="2866167769"/>
      </p:ext>
    </p:extLst>
  </p:cSld>
  <p:clrMapOvr>
    <a:masterClrMapping/>
  </p:clrMapOvr>
  <p:transition xmlns:p14="http://schemas.microsoft.com/office/powerpoint/2010/main" spd="med">
    <p:fade/>
  </p:transition>
</p:sldLayout>
</file>

<file path=ppt/slideLayouts/slideLayout60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endParaRPr lang="de-DE">
              <a:solidFill>
                <a:srgbClr val="000000"/>
              </a:solidFill>
            </a:endParaRPr>
          </a:p>
        </p:txBody>
      </p:sp>
    </p:spTree>
    <p:extLst>
      <p:ext uri="{BB962C8B-B14F-4D97-AF65-F5344CB8AC3E}">
        <p14:creationId xmlns:p14="http://schemas.microsoft.com/office/powerpoint/2010/main" val="3514832461"/>
      </p:ext>
    </p:extLst>
  </p:cSld>
  <p:clrMapOvr>
    <a:masterClrMapping/>
  </p:clrMapOvr>
  <p:transition xmlns:p14="http://schemas.microsoft.com/office/powerpoint/2010/main" spd="med">
    <p:fade/>
  </p:transition>
</p:sldLayout>
</file>

<file path=ppt/slideLayouts/slideLayout6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
          <p:cNvSpPr>
            <a:spLocks noGrp="1" noChangeArrowheads="1"/>
          </p:cNvSpPr>
          <p:nvPr>
            <p:ph type="ftr" sz="quarter" idx="10"/>
          </p:nvPr>
        </p:nvSpPr>
        <p:spPr>
          <a:ln/>
        </p:spPr>
        <p:txBody>
          <a:bodyPr/>
          <a:lstStyle>
            <a:lvl1pPr>
              <a:defRPr/>
            </a:lvl1pPr>
          </a:lstStyle>
          <a:p>
            <a:pPr>
              <a:defRPr/>
            </a:pPr>
            <a:endParaRPr lang="de-DE">
              <a:solidFill>
                <a:srgbClr val="000000"/>
              </a:solidFill>
            </a:endParaRPr>
          </a:p>
        </p:txBody>
      </p:sp>
    </p:spTree>
    <p:extLst>
      <p:ext uri="{BB962C8B-B14F-4D97-AF65-F5344CB8AC3E}">
        <p14:creationId xmlns:p14="http://schemas.microsoft.com/office/powerpoint/2010/main" val="1422063763"/>
      </p:ext>
    </p:extLst>
  </p:cSld>
  <p:clrMapOvr>
    <a:masterClrMapping/>
  </p:clrMapOvr>
  <p:transition xmlns:p14="http://schemas.microsoft.com/office/powerpoint/2010/main" spd="med">
    <p:fade/>
  </p:transition>
</p:sldLayout>
</file>

<file path=ppt/slideLayouts/slideLayout6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8775" y="147638"/>
            <a:ext cx="2130425" cy="58578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14325" y="147638"/>
            <a:ext cx="6242050" cy="5857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
          <p:cNvSpPr>
            <a:spLocks noGrp="1" noChangeArrowheads="1"/>
          </p:cNvSpPr>
          <p:nvPr>
            <p:ph type="ftr" sz="quarter" idx="10"/>
          </p:nvPr>
        </p:nvSpPr>
        <p:spPr>
          <a:ln/>
        </p:spPr>
        <p:txBody>
          <a:bodyPr/>
          <a:lstStyle>
            <a:lvl1pPr>
              <a:defRPr/>
            </a:lvl1pPr>
          </a:lstStyle>
          <a:p>
            <a:pPr>
              <a:defRPr/>
            </a:pPr>
            <a:endParaRPr lang="de-DE">
              <a:solidFill>
                <a:srgbClr val="000000"/>
              </a:solidFill>
            </a:endParaRPr>
          </a:p>
        </p:txBody>
      </p:sp>
    </p:spTree>
    <p:extLst>
      <p:ext uri="{BB962C8B-B14F-4D97-AF65-F5344CB8AC3E}">
        <p14:creationId xmlns:p14="http://schemas.microsoft.com/office/powerpoint/2010/main" val="1282557792"/>
      </p:ext>
    </p:extLst>
  </p:cSld>
  <p:clrMapOvr>
    <a:masterClrMapping/>
  </p:clrMapOvr>
  <p:transition xmlns:p14="http://schemas.microsoft.com/office/powerpoint/2010/main" spd="med">
    <p:fade/>
  </p:transition>
</p:sldLayout>
</file>

<file path=ppt/slideLayouts/slideLayout604.xml><?xml version="1.0" encoding="utf-8"?>
<p:sldLayout xmlns:a="http://schemas.openxmlformats.org/drawingml/2006/main" xmlns:r="http://schemas.openxmlformats.org/officeDocument/2006/relationships" xmlns:p="http://schemas.openxmlformats.org/presentationml/2006/main" showMasterSp="0" type="title" preserve="1">
  <p:cSld name="Title Slide">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7" descr="SSSTA-logo.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700838" y="6173788"/>
            <a:ext cx="21383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Rectangle 7"/>
          <p:cNvSpPr>
            <a:spLocks noGrp="1" noChangeArrowheads="1"/>
          </p:cNvSpPr>
          <p:nvPr>
            <p:ph type="ctrTitle"/>
          </p:nvPr>
        </p:nvSpPr>
        <p:spPr>
          <a:xfrm>
            <a:off x="863600" y="566116"/>
            <a:ext cx="7485063" cy="960438"/>
          </a:xfrm>
        </p:spPr>
        <p:txBody>
          <a:bodyPr anchor="t"/>
          <a:lstStyle>
            <a:lvl1pPr>
              <a:defRPr sz="3200">
                <a:solidFill>
                  <a:schemeClr val="bg1"/>
                </a:solidFill>
              </a:defRPr>
            </a:lvl1pPr>
          </a:lstStyle>
          <a:p>
            <a:pPr lvl="0"/>
            <a:r>
              <a:rPr lang="de-DE" noProof="0" dirty="0" smtClean="0"/>
              <a:t>Titelmasterformat durch Klicken bearbeiten</a:t>
            </a:r>
          </a:p>
        </p:txBody>
      </p:sp>
      <p:sp>
        <p:nvSpPr>
          <p:cNvPr id="12293" name="Rectangle 12"/>
          <p:cNvSpPr>
            <a:spLocks noGrp="1" noChangeArrowheads="1"/>
          </p:cNvSpPr>
          <p:nvPr>
            <p:ph type="subTitle" idx="1"/>
          </p:nvPr>
        </p:nvSpPr>
        <p:spPr>
          <a:xfrm>
            <a:off x="863600" y="1610691"/>
            <a:ext cx="7510463" cy="565150"/>
          </a:xfrm>
        </p:spPr>
        <p:txBody>
          <a:bodyPr/>
          <a:lstStyle>
            <a:lvl1pPr marL="0" indent="0">
              <a:buFont typeface="Wingdings" charset="0"/>
              <a:buNone/>
              <a:defRPr sz="2200" b="0">
                <a:solidFill>
                  <a:schemeClr val="bg1"/>
                </a:solidFill>
              </a:defRPr>
            </a:lvl1pPr>
          </a:lstStyle>
          <a:p>
            <a:pPr lvl="0"/>
            <a:r>
              <a:rPr lang="de-DE" noProof="0" smtClean="0"/>
              <a:t>Formatvorlage des Untertitelmasters durch Klicken bearbeiten</a:t>
            </a:r>
          </a:p>
        </p:txBody>
      </p:sp>
    </p:spTree>
    <p:extLst>
      <p:ext uri="{BB962C8B-B14F-4D97-AF65-F5344CB8AC3E}">
        <p14:creationId xmlns:p14="http://schemas.microsoft.com/office/powerpoint/2010/main" val="1844996361"/>
      </p:ext>
    </p:extLst>
  </p:cSld>
  <p:clrMapOvr>
    <a:masterClrMapping/>
  </p:clrMapOvr>
  <p:transition xmlns:p14="http://schemas.microsoft.com/office/powerpoint/2010/main" spd="med">
    <p:fade/>
  </p:transition>
</p:sldLayout>
</file>

<file path=ppt/slideLayouts/slideLayout605.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pPr>
              <a:defRPr/>
            </a:pPr>
            <a:endParaRPr lang="de-DE"/>
          </a:p>
        </p:txBody>
      </p:sp>
    </p:spTree>
    <p:extLst>
      <p:ext uri="{BB962C8B-B14F-4D97-AF65-F5344CB8AC3E}">
        <p14:creationId xmlns:p14="http://schemas.microsoft.com/office/powerpoint/2010/main" val="1792925772"/>
      </p:ext>
    </p:extLst>
  </p:cSld>
  <p:clrMapOvr>
    <a:masterClrMapping/>
  </p:clrMapOvr>
  <p:transition xmlns:p14="http://schemas.microsoft.com/office/powerpoint/2010/main" spd="med">
    <p:fade/>
  </p:transition>
</p:sldLayout>
</file>

<file path=ppt/slideLayouts/slideLayout6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0"/>
          <p:cNvSpPr>
            <a:spLocks noGrp="1" noChangeArrowheads="1"/>
          </p:cNvSpPr>
          <p:nvPr>
            <p:ph type="ftr" sz="quarter" idx="10"/>
          </p:nvPr>
        </p:nvSpPr>
        <p:spPr>
          <a:ln/>
        </p:spPr>
        <p:txBody>
          <a:bodyPr/>
          <a:lstStyle>
            <a:lvl1pPr>
              <a:defRPr/>
            </a:lvl1pPr>
          </a:lstStyle>
          <a:p>
            <a:pPr>
              <a:defRPr/>
            </a:pPr>
            <a:endParaRPr lang="de-DE"/>
          </a:p>
        </p:txBody>
      </p:sp>
    </p:spTree>
    <p:extLst>
      <p:ext uri="{BB962C8B-B14F-4D97-AF65-F5344CB8AC3E}">
        <p14:creationId xmlns:p14="http://schemas.microsoft.com/office/powerpoint/2010/main" val="2522861674"/>
      </p:ext>
    </p:extLst>
  </p:cSld>
  <p:clrMapOvr>
    <a:masterClrMapping/>
  </p:clrMapOvr>
  <p:transition xmlns:p14="http://schemas.microsoft.com/office/powerpoint/2010/main" spd="med">
    <p:fade/>
  </p:transition>
</p:sldLayout>
</file>

<file path=ppt/slideLayouts/slideLayout6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14325" y="1614488"/>
            <a:ext cx="4186238"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52963" y="1614488"/>
            <a:ext cx="4186237" cy="4391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
          <p:cNvSpPr>
            <a:spLocks noGrp="1" noChangeArrowheads="1"/>
          </p:cNvSpPr>
          <p:nvPr>
            <p:ph type="ftr" sz="quarter" idx="10"/>
          </p:nvPr>
        </p:nvSpPr>
        <p:spPr>
          <a:ln/>
        </p:spPr>
        <p:txBody>
          <a:bodyPr/>
          <a:lstStyle>
            <a:lvl1pPr>
              <a:defRPr/>
            </a:lvl1pPr>
          </a:lstStyle>
          <a:p>
            <a:pPr>
              <a:defRPr/>
            </a:pPr>
            <a:endParaRPr lang="de-DE"/>
          </a:p>
        </p:txBody>
      </p:sp>
    </p:spTree>
    <p:extLst>
      <p:ext uri="{BB962C8B-B14F-4D97-AF65-F5344CB8AC3E}">
        <p14:creationId xmlns:p14="http://schemas.microsoft.com/office/powerpoint/2010/main" val="3935061968"/>
      </p:ext>
    </p:extLst>
  </p:cSld>
  <p:clrMapOvr>
    <a:masterClrMapping/>
  </p:clrMapOvr>
  <p:transition xmlns:p14="http://schemas.microsoft.com/office/powerpoint/2010/main" spd="med">
    <p:fade/>
  </p:transition>
</p:sldLayout>
</file>

<file path=ppt/slideLayouts/slideLayout6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0"/>
          <p:cNvSpPr>
            <a:spLocks noGrp="1" noChangeArrowheads="1"/>
          </p:cNvSpPr>
          <p:nvPr>
            <p:ph type="ftr" sz="quarter" idx="10"/>
          </p:nvPr>
        </p:nvSpPr>
        <p:spPr>
          <a:ln/>
        </p:spPr>
        <p:txBody>
          <a:bodyPr/>
          <a:lstStyle>
            <a:lvl1pPr>
              <a:defRPr/>
            </a:lvl1pPr>
          </a:lstStyle>
          <a:p>
            <a:pPr>
              <a:defRPr/>
            </a:pPr>
            <a:endParaRPr lang="de-DE"/>
          </a:p>
        </p:txBody>
      </p:sp>
    </p:spTree>
    <p:extLst>
      <p:ext uri="{BB962C8B-B14F-4D97-AF65-F5344CB8AC3E}">
        <p14:creationId xmlns:p14="http://schemas.microsoft.com/office/powerpoint/2010/main" val="3572352335"/>
      </p:ext>
    </p:extLst>
  </p:cSld>
  <p:clrMapOvr>
    <a:masterClrMapping/>
  </p:clrMapOvr>
  <p:transition xmlns:p14="http://schemas.microsoft.com/office/powerpoint/2010/main" spd="med">
    <p:fade/>
  </p:transition>
</p:sldLayout>
</file>

<file path=ppt/slideLayouts/slideLayout6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0"/>
          <p:cNvSpPr>
            <a:spLocks noGrp="1" noChangeArrowheads="1"/>
          </p:cNvSpPr>
          <p:nvPr>
            <p:ph type="ftr" sz="quarter" idx="10"/>
          </p:nvPr>
        </p:nvSpPr>
        <p:spPr>
          <a:ln/>
        </p:spPr>
        <p:txBody>
          <a:bodyPr/>
          <a:lstStyle>
            <a:lvl1pPr>
              <a:defRPr/>
            </a:lvl1pPr>
          </a:lstStyle>
          <a:p>
            <a:pPr>
              <a:defRPr/>
            </a:pPr>
            <a:endParaRPr lang="de-DE"/>
          </a:p>
        </p:txBody>
      </p:sp>
    </p:spTree>
    <p:extLst>
      <p:ext uri="{BB962C8B-B14F-4D97-AF65-F5344CB8AC3E}">
        <p14:creationId xmlns:p14="http://schemas.microsoft.com/office/powerpoint/2010/main" val="7376551"/>
      </p:ext>
    </p:extLst>
  </p:cSld>
  <p:clrMapOvr>
    <a:masterClrMapping/>
  </p:clrMapOvr>
  <p:transition xmlns:p14="http://schemas.microsoft.com/office/powerpoint/2010/main" spd="med">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6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pPr>
              <a:defRPr/>
            </a:pPr>
            <a:endParaRPr lang="de-DE"/>
          </a:p>
        </p:txBody>
      </p:sp>
    </p:spTree>
    <p:extLst>
      <p:ext uri="{BB962C8B-B14F-4D97-AF65-F5344CB8AC3E}">
        <p14:creationId xmlns:p14="http://schemas.microsoft.com/office/powerpoint/2010/main" val="2061860919"/>
      </p:ext>
    </p:extLst>
  </p:cSld>
  <p:clrMapOvr>
    <a:masterClrMapping/>
  </p:clrMapOvr>
  <p:transition xmlns:p14="http://schemas.microsoft.com/office/powerpoint/2010/main" spd="med">
    <p:fade/>
  </p:transition>
</p:sldLayout>
</file>

<file path=ppt/slideLayouts/slideLayout6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endParaRPr lang="de-DE"/>
          </a:p>
        </p:txBody>
      </p:sp>
    </p:spTree>
    <p:extLst>
      <p:ext uri="{BB962C8B-B14F-4D97-AF65-F5344CB8AC3E}">
        <p14:creationId xmlns:p14="http://schemas.microsoft.com/office/powerpoint/2010/main" val="2585003473"/>
      </p:ext>
    </p:extLst>
  </p:cSld>
  <p:clrMapOvr>
    <a:masterClrMapping/>
  </p:clrMapOvr>
  <p:transition xmlns:p14="http://schemas.microsoft.com/office/powerpoint/2010/main" spd="med">
    <p:fade/>
  </p:transition>
</p:sldLayout>
</file>

<file path=ppt/slideLayouts/slideLayout6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endParaRPr lang="de-DE"/>
          </a:p>
        </p:txBody>
      </p:sp>
    </p:spTree>
    <p:extLst>
      <p:ext uri="{BB962C8B-B14F-4D97-AF65-F5344CB8AC3E}">
        <p14:creationId xmlns:p14="http://schemas.microsoft.com/office/powerpoint/2010/main" val="710308412"/>
      </p:ext>
    </p:extLst>
  </p:cSld>
  <p:clrMapOvr>
    <a:masterClrMapping/>
  </p:clrMapOvr>
  <p:transition xmlns:p14="http://schemas.microsoft.com/office/powerpoint/2010/main" spd="med">
    <p:fade/>
  </p:transition>
</p:sldLayout>
</file>

<file path=ppt/slideLayouts/slideLayout6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
          <p:cNvSpPr>
            <a:spLocks noGrp="1" noChangeArrowheads="1"/>
          </p:cNvSpPr>
          <p:nvPr>
            <p:ph type="ftr" sz="quarter" idx="10"/>
          </p:nvPr>
        </p:nvSpPr>
        <p:spPr>
          <a:ln/>
        </p:spPr>
        <p:txBody>
          <a:bodyPr/>
          <a:lstStyle>
            <a:lvl1pPr>
              <a:defRPr/>
            </a:lvl1pPr>
          </a:lstStyle>
          <a:p>
            <a:pPr>
              <a:defRPr/>
            </a:pPr>
            <a:endParaRPr lang="de-DE"/>
          </a:p>
        </p:txBody>
      </p:sp>
    </p:spTree>
    <p:extLst>
      <p:ext uri="{BB962C8B-B14F-4D97-AF65-F5344CB8AC3E}">
        <p14:creationId xmlns:p14="http://schemas.microsoft.com/office/powerpoint/2010/main" val="4263531120"/>
      </p:ext>
    </p:extLst>
  </p:cSld>
  <p:clrMapOvr>
    <a:masterClrMapping/>
  </p:clrMapOvr>
  <p:transition xmlns:p14="http://schemas.microsoft.com/office/powerpoint/2010/main" spd="med">
    <p:fade/>
  </p:transition>
</p:sldLayout>
</file>

<file path=ppt/slideLayouts/slideLayout6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8775" y="147638"/>
            <a:ext cx="2130425" cy="58578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14325" y="147638"/>
            <a:ext cx="6242050" cy="58578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
          <p:cNvSpPr>
            <a:spLocks noGrp="1" noChangeArrowheads="1"/>
          </p:cNvSpPr>
          <p:nvPr>
            <p:ph type="ftr" sz="quarter" idx="10"/>
          </p:nvPr>
        </p:nvSpPr>
        <p:spPr>
          <a:ln/>
        </p:spPr>
        <p:txBody>
          <a:bodyPr/>
          <a:lstStyle>
            <a:lvl1pPr>
              <a:defRPr/>
            </a:lvl1pPr>
          </a:lstStyle>
          <a:p>
            <a:pPr>
              <a:defRPr/>
            </a:pPr>
            <a:endParaRPr lang="de-DE"/>
          </a:p>
        </p:txBody>
      </p:sp>
    </p:spTree>
    <p:extLst>
      <p:ext uri="{BB962C8B-B14F-4D97-AF65-F5344CB8AC3E}">
        <p14:creationId xmlns:p14="http://schemas.microsoft.com/office/powerpoint/2010/main" val="4108483699"/>
      </p:ext>
    </p:extLst>
  </p:cSld>
  <p:clrMapOvr>
    <a:masterClrMapping/>
  </p:clrMapOvr>
  <p:transition xmlns:p14="http://schemas.microsoft.com/office/powerpoint/2010/main" spd="med">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540131" y="990600"/>
            <a:ext cx="1031875" cy="4711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4500" y="990600"/>
            <a:ext cx="2943225" cy="4711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6"/>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77812"/>
            <a:ext cx="2057400" cy="59483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77812"/>
            <a:ext cx="6019800" cy="59483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457200" y="1600206"/>
            <a:ext cx="8229600" cy="4525963"/>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457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6"/>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6"/>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50"/>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50"/>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3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xmlns:p14="http://schemas.microsoft.com/office/powerpoint/2010/mai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2"/>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73685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xmlns:p14="http://schemas.microsoft.com/office/powerpoint/2010/main"/>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6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sym typeface="Gill Sans" pitchFamily="-107" charset="0"/>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xmlns:p14="http://schemas.microsoft.com/office/powerpoint/2010/main"/>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2"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0.xml"/><Relationship Id="rId12" Type="http://schemas.openxmlformats.org/officeDocument/2006/relationships/theme" Target="../theme/theme10.xml"/><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9" Type="http://schemas.openxmlformats.org/officeDocument/2006/relationships/slideLayout" Target="../slideLayouts/slideLayout108.xml"/><Relationship Id="rId10"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1.xml"/><Relationship Id="rId12" Type="http://schemas.openxmlformats.org/officeDocument/2006/relationships/theme" Target="../theme/theme11.xml"/><Relationship Id="rId1" Type="http://schemas.openxmlformats.org/officeDocument/2006/relationships/slideLayout" Target="../slideLayouts/slideLayout111.xml"/><Relationship Id="rId2" Type="http://schemas.openxmlformats.org/officeDocument/2006/relationships/slideLayout" Target="../slideLayouts/slideLayout112.xml"/><Relationship Id="rId3" Type="http://schemas.openxmlformats.org/officeDocument/2006/relationships/slideLayout" Target="../slideLayouts/slideLayout113.xml"/><Relationship Id="rId4" Type="http://schemas.openxmlformats.org/officeDocument/2006/relationships/slideLayout" Target="../slideLayouts/slideLayout114.xml"/><Relationship Id="rId5" Type="http://schemas.openxmlformats.org/officeDocument/2006/relationships/slideLayout" Target="../slideLayouts/slideLayout115.xml"/><Relationship Id="rId6" Type="http://schemas.openxmlformats.org/officeDocument/2006/relationships/slideLayout" Target="../slideLayouts/slideLayout116.xml"/><Relationship Id="rId7" Type="http://schemas.openxmlformats.org/officeDocument/2006/relationships/slideLayout" Target="../slideLayouts/slideLayout117.xml"/><Relationship Id="rId8" Type="http://schemas.openxmlformats.org/officeDocument/2006/relationships/slideLayout" Target="../slideLayouts/slideLayout118.xml"/><Relationship Id="rId9" Type="http://schemas.openxmlformats.org/officeDocument/2006/relationships/slideLayout" Target="../slideLayouts/slideLayout119.xml"/><Relationship Id="rId10"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32.xml"/><Relationship Id="rId12" Type="http://schemas.openxmlformats.org/officeDocument/2006/relationships/theme" Target="../theme/theme12.xml"/><Relationship Id="rId1" Type="http://schemas.openxmlformats.org/officeDocument/2006/relationships/slideLayout" Target="../slideLayouts/slideLayout122.xml"/><Relationship Id="rId2" Type="http://schemas.openxmlformats.org/officeDocument/2006/relationships/slideLayout" Target="../slideLayouts/slideLayout123.xml"/><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slideLayout" Target="../slideLayouts/slideLayout127.xml"/><Relationship Id="rId7" Type="http://schemas.openxmlformats.org/officeDocument/2006/relationships/slideLayout" Target="../slideLayouts/slideLayout128.xml"/><Relationship Id="rId8" Type="http://schemas.openxmlformats.org/officeDocument/2006/relationships/slideLayout" Target="../slideLayouts/slideLayout129.xml"/><Relationship Id="rId9" Type="http://schemas.openxmlformats.org/officeDocument/2006/relationships/slideLayout" Target="../slideLayouts/slideLayout130.xml"/><Relationship Id="rId10"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43.xml"/><Relationship Id="rId12" Type="http://schemas.openxmlformats.org/officeDocument/2006/relationships/theme" Target="../theme/theme13.xml"/><Relationship Id="rId1" Type="http://schemas.openxmlformats.org/officeDocument/2006/relationships/slideLayout" Target="../slideLayouts/slideLayout133.xml"/><Relationship Id="rId2" Type="http://schemas.openxmlformats.org/officeDocument/2006/relationships/slideLayout" Target="../slideLayouts/slideLayout134.xml"/><Relationship Id="rId3" Type="http://schemas.openxmlformats.org/officeDocument/2006/relationships/slideLayout" Target="../slideLayouts/slideLayout135.xml"/><Relationship Id="rId4" Type="http://schemas.openxmlformats.org/officeDocument/2006/relationships/slideLayout" Target="../slideLayouts/slideLayout136.xml"/><Relationship Id="rId5" Type="http://schemas.openxmlformats.org/officeDocument/2006/relationships/slideLayout" Target="../slideLayouts/slideLayout137.xml"/><Relationship Id="rId6" Type="http://schemas.openxmlformats.org/officeDocument/2006/relationships/slideLayout" Target="../slideLayouts/slideLayout138.xml"/><Relationship Id="rId7" Type="http://schemas.openxmlformats.org/officeDocument/2006/relationships/slideLayout" Target="../slideLayouts/slideLayout139.xml"/><Relationship Id="rId8" Type="http://schemas.openxmlformats.org/officeDocument/2006/relationships/slideLayout" Target="../slideLayouts/slideLayout140.xml"/><Relationship Id="rId9" Type="http://schemas.openxmlformats.org/officeDocument/2006/relationships/slideLayout" Target="../slideLayouts/slideLayout141.xml"/><Relationship Id="rId10"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11" Type="http://schemas.openxmlformats.org/officeDocument/2006/relationships/slideLayout" Target="../slideLayouts/slideLayout154.xml"/><Relationship Id="rId12" Type="http://schemas.openxmlformats.org/officeDocument/2006/relationships/theme" Target="../theme/theme14.xml"/><Relationship Id="rId1" Type="http://schemas.openxmlformats.org/officeDocument/2006/relationships/slideLayout" Target="../slideLayouts/slideLayout144.xml"/><Relationship Id="rId2" Type="http://schemas.openxmlformats.org/officeDocument/2006/relationships/slideLayout" Target="../slideLayouts/slideLayout145.xml"/><Relationship Id="rId3" Type="http://schemas.openxmlformats.org/officeDocument/2006/relationships/slideLayout" Target="../slideLayouts/slideLayout146.xml"/><Relationship Id="rId4" Type="http://schemas.openxmlformats.org/officeDocument/2006/relationships/slideLayout" Target="../slideLayouts/slideLayout147.xml"/><Relationship Id="rId5" Type="http://schemas.openxmlformats.org/officeDocument/2006/relationships/slideLayout" Target="../slideLayouts/slideLayout148.xml"/><Relationship Id="rId6" Type="http://schemas.openxmlformats.org/officeDocument/2006/relationships/slideLayout" Target="../slideLayouts/slideLayout149.xml"/><Relationship Id="rId7" Type="http://schemas.openxmlformats.org/officeDocument/2006/relationships/slideLayout" Target="../slideLayouts/slideLayout150.xml"/><Relationship Id="rId8" Type="http://schemas.openxmlformats.org/officeDocument/2006/relationships/slideLayout" Target="../slideLayouts/slideLayout151.xml"/><Relationship Id="rId9" Type="http://schemas.openxmlformats.org/officeDocument/2006/relationships/slideLayout" Target="../slideLayouts/slideLayout152.xml"/><Relationship Id="rId10" Type="http://schemas.openxmlformats.org/officeDocument/2006/relationships/slideLayout" Target="../slideLayouts/slideLayout153.xml"/></Relationships>
</file>

<file path=ppt/slideMasters/_rels/slideMaster15.xml.rels><?xml version="1.0" encoding="UTF-8" standalone="yes"?>
<Relationships xmlns="http://schemas.openxmlformats.org/package/2006/relationships"><Relationship Id="rId11" Type="http://schemas.openxmlformats.org/officeDocument/2006/relationships/slideLayout" Target="../slideLayouts/slideLayout165.xml"/><Relationship Id="rId12" Type="http://schemas.openxmlformats.org/officeDocument/2006/relationships/theme" Target="../theme/theme15.xml"/><Relationship Id="rId1" Type="http://schemas.openxmlformats.org/officeDocument/2006/relationships/slideLayout" Target="../slideLayouts/slideLayout155.xml"/><Relationship Id="rId2" Type="http://schemas.openxmlformats.org/officeDocument/2006/relationships/slideLayout" Target="../slideLayouts/slideLayout156.xml"/><Relationship Id="rId3" Type="http://schemas.openxmlformats.org/officeDocument/2006/relationships/slideLayout" Target="../slideLayouts/slideLayout157.xml"/><Relationship Id="rId4" Type="http://schemas.openxmlformats.org/officeDocument/2006/relationships/slideLayout" Target="../slideLayouts/slideLayout158.xml"/><Relationship Id="rId5" Type="http://schemas.openxmlformats.org/officeDocument/2006/relationships/slideLayout" Target="../slideLayouts/slideLayout159.xml"/><Relationship Id="rId6" Type="http://schemas.openxmlformats.org/officeDocument/2006/relationships/slideLayout" Target="../slideLayouts/slideLayout160.xml"/><Relationship Id="rId7" Type="http://schemas.openxmlformats.org/officeDocument/2006/relationships/slideLayout" Target="../slideLayouts/slideLayout161.xml"/><Relationship Id="rId8" Type="http://schemas.openxmlformats.org/officeDocument/2006/relationships/slideLayout" Target="../slideLayouts/slideLayout162.xml"/><Relationship Id="rId9" Type="http://schemas.openxmlformats.org/officeDocument/2006/relationships/slideLayout" Target="../slideLayouts/slideLayout163.xml"/><Relationship Id="rId10" Type="http://schemas.openxmlformats.org/officeDocument/2006/relationships/slideLayout" Target="../slideLayouts/slideLayout164.xml"/></Relationships>
</file>

<file path=ppt/slideMasters/_rels/slideMaster16.xml.rels><?xml version="1.0" encoding="UTF-8" standalone="yes"?>
<Relationships xmlns="http://schemas.openxmlformats.org/package/2006/relationships"><Relationship Id="rId11" Type="http://schemas.openxmlformats.org/officeDocument/2006/relationships/slideLayout" Target="../slideLayouts/slideLayout176.xml"/><Relationship Id="rId12" Type="http://schemas.openxmlformats.org/officeDocument/2006/relationships/theme" Target="../theme/theme16.xml"/><Relationship Id="rId1" Type="http://schemas.openxmlformats.org/officeDocument/2006/relationships/slideLayout" Target="../slideLayouts/slideLayout166.xml"/><Relationship Id="rId2" Type="http://schemas.openxmlformats.org/officeDocument/2006/relationships/slideLayout" Target="../slideLayouts/slideLayout167.xml"/><Relationship Id="rId3" Type="http://schemas.openxmlformats.org/officeDocument/2006/relationships/slideLayout" Target="../slideLayouts/slideLayout168.xml"/><Relationship Id="rId4" Type="http://schemas.openxmlformats.org/officeDocument/2006/relationships/slideLayout" Target="../slideLayouts/slideLayout169.xml"/><Relationship Id="rId5" Type="http://schemas.openxmlformats.org/officeDocument/2006/relationships/slideLayout" Target="../slideLayouts/slideLayout170.xml"/><Relationship Id="rId6" Type="http://schemas.openxmlformats.org/officeDocument/2006/relationships/slideLayout" Target="../slideLayouts/slideLayout171.xml"/><Relationship Id="rId7" Type="http://schemas.openxmlformats.org/officeDocument/2006/relationships/slideLayout" Target="../slideLayouts/slideLayout172.xml"/><Relationship Id="rId8" Type="http://schemas.openxmlformats.org/officeDocument/2006/relationships/slideLayout" Target="../slideLayouts/slideLayout173.xml"/><Relationship Id="rId9" Type="http://schemas.openxmlformats.org/officeDocument/2006/relationships/slideLayout" Target="../slideLayouts/slideLayout174.xml"/><Relationship Id="rId10" Type="http://schemas.openxmlformats.org/officeDocument/2006/relationships/slideLayout" Target="../slideLayouts/slideLayout175.xml"/></Relationships>
</file>

<file path=ppt/slideMasters/_rels/slideMaster17.xml.rels><?xml version="1.0" encoding="UTF-8" standalone="yes"?>
<Relationships xmlns="http://schemas.openxmlformats.org/package/2006/relationships"><Relationship Id="rId11" Type="http://schemas.openxmlformats.org/officeDocument/2006/relationships/slideLayout" Target="../slideLayouts/slideLayout187.xml"/><Relationship Id="rId12" Type="http://schemas.openxmlformats.org/officeDocument/2006/relationships/theme" Target="../theme/theme17.xml"/><Relationship Id="rId1" Type="http://schemas.openxmlformats.org/officeDocument/2006/relationships/slideLayout" Target="../slideLayouts/slideLayout177.xml"/><Relationship Id="rId2" Type="http://schemas.openxmlformats.org/officeDocument/2006/relationships/slideLayout" Target="../slideLayouts/slideLayout178.xml"/><Relationship Id="rId3" Type="http://schemas.openxmlformats.org/officeDocument/2006/relationships/slideLayout" Target="../slideLayouts/slideLayout179.xml"/><Relationship Id="rId4" Type="http://schemas.openxmlformats.org/officeDocument/2006/relationships/slideLayout" Target="../slideLayouts/slideLayout180.xml"/><Relationship Id="rId5" Type="http://schemas.openxmlformats.org/officeDocument/2006/relationships/slideLayout" Target="../slideLayouts/slideLayout181.xml"/><Relationship Id="rId6" Type="http://schemas.openxmlformats.org/officeDocument/2006/relationships/slideLayout" Target="../slideLayouts/slideLayout182.xml"/><Relationship Id="rId7" Type="http://schemas.openxmlformats.org/officeDocument/2006/relationships/slideLayout" Target="../slideLayouts/slideLayout183.xml"/><Relationship Id="rId8" Type="http://schemas.openxmlformats.org/officeDocument/2006/relationships/slideLayout" Target="../slideLayouts/slideLayout184.xml"/><Relationship Id="rId9" Type="http://schemas.openxmlformats.org/officeDocument/2006/relationships/slideLayout" Target="../slideLayouts/slideLayout185.xml"/><Relationship Id="rId10" Type="http://schemas.openxmlformats.org/officeDocument/2006/relationships/slideLayout" Target="../slideLayouts/slideLayout186.xml"/></Relationships>
</file>

<file path=ppt/slideMasters/_rels/slideMaster18.xml.rels><?xml version="1.0" encoding="UTF-8" standalone="yes"?>
<Relationships xmlns="http://schemas.openxmlformats.org/package/2006/relationships"><Relationship Id="rId11" Type="http://schemas.openxmlformats.org/officeDocument/2006/relationships/slideLayout" Target="../slideLayouts/slideLayout198.xml"/><Relationship Id="rId12" Type="http://schemas.openxmlformats.org/officeDocument/2006/relationships/theme" Target="../theme/theme18.xml"/><Relationship Id="rId1" Type="http://schemas.openxmlformats.org/officeDocument/2006/relationships/slideLayout" Target="../slideLayouts/slideLayout188.xml"/><Relationship Id="rId2" Type="http://schemas.openxmlformats.org/officeDocument/2006/relationships/slideLayout" Target="../slideLayouts/slideLayout189.xml"/><Relationship Id="rId3" Type="http://schemas.openxmlformats.org/officeDocument/2006/relationships/slideLayout" Target="../slideLayouts/slideLayout190.xml"/><Relationship Id="rId4" Type="http://schemas.openxmlformats.org/officeDocument/2006/relationships/slideLayout" Target="../slideLayouts/slideLayout191.xml"/><Relationship Id="rId5" Type="http://schemas.openxmlformats.org/officeDocument/2006/relationships/slideLayout" Target="../slideLayouts/slideLayout192.xml"/><Relationship Id="rId6" Type="http://schemas.openxmlformats.org/officeDocument/2006/relationships/slideLayout" Target="../slideLayouts/slideLayout193.xml"/><Relationship Id="rId7" Type="http://schemas.openxmlformats.org/officeDocument/2006/relationships/slideLayout" Target="../slideLayouts/slideLayout194.xml"/><Relationship Id="rId8" Type="http://schemas.openxmlformats.org/officeDocument/2006/relationships/slideLayout" Target="../slideLayouts/slideLayout195.xml"/><Relationship Id="rId9" Type="http://schemas.openxmlformats.org/officeDocument/2006/relationships/slideLayout" Target="../slideLayouts/slideLayout196.xml"/><Relationship Id="rId10" Type="http://schemas.openxmlformats.org/officeDocument/2006/relationships/slideLayout" Target="../slideLayouts/slideLayout197.xml"/></Relationships>
</file>

<file path=ppt/slideMasters/_rels/slideMaster19.xml.rels><?xml version="1.0" encoding="UTF-8" standalone="yes"?>
<Relationships xmlns="http://schemas.openxmlformats.org/package/2006/relationships"><Relationship Id="rId11" Type="http://schemas.openxmlformats.org/officeDocument/2006/relationships/slideLayout" Target="../slideLayouts/slideLayout209.xml"/><Relationship Id="rId12" Type="http://schemas.openxmlformats.org/officeDocument/2006/relationships/theme" Target="../theme/theme19.xml"/><Relationship Id="rId1" Type="http://schemas.openxmlformats.org/officeDocument/2006/relationships/slideLayout" Target="../slideLayouts/slideLayout199.xml"/><Relationship Id="rId2" Type="http://schemas.openxmlformats.org/officeDocument/2006/relationships/slideLayout" Target="../slideLayouts/slideLayout200.xml"/><Relationship Id="rId3" Type="http://schemas.openxmlformats.org/officeDocument/2006/relationships/slideLayout" Target="../slideLayouts/slideLayout201.xml"/><Relationship Id="rId4" Type="http://schemas.openxmlformats.org/officeDocument/2006/relationships/slideLayout" Target="../slideLayouts/slideLayout202.xml"/><Relationship Id="rId5" Type="http://schemas.openxmlformats.org/officeDocument/2006/relationships/slideLayout" Target="../slideLayouts/slideLayout203.xml"/><Relationship Id="rId6" Type="http://schemas.openxmlformats.org/officeDocument/2006/relationships/slideLayout" Target="../slideLayouts/slideLayout204.xml"/><Relationship Id="rId7" Type="http://schemas.openxmlformats.org/officeDocument/2006/relationships/slideLayout" Target="../slideLayouts/slideLayout205.xml"/><Relationship Id="rId8" Type="http://schemas.openxmlformats.org/officeDocument/2006/relationships/slideLayout" Target="../slideLayouts/slideLayout206.xml"/><Relationship Id="rId9" Type="http://schemas.openxmlformats.org/officeDocument/2006/relationships/slideLayout" Target="../slideLayouts/slideLayout207.xml"/><Relationship Id="rId10" Type="http://schemas.openxmlformats.org/officeDocument/2006/relationships/slideLayout" Target="../slideLayouts/slideLayout20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20.xml.rels><?xml version="1.0" encoding="UTF-8" standalone="yes"?>
<Relationships xmlns="http://schemas.openxmlformats.org/package/2006/relationships"><Relationship Id="rId11" Type="http://schemas.openxmlformats.org/officeDocument/2006/relationships/slideLayout" Target="../slideLayouts/slideLayout220.xml"/><Relationship Id="rId12" Type="http://schemas.openxmlformats.org/officeDocument/2006/relationships/theme" Target="../theme/theme20.xml"/><Relationship Id="rId1" Type="http://schemas.openxmlformats.org/officeDocument/2006/relationships/slideLayout" Target="../slideLayouts/slideLayout210.xml"/><Relationship Id="rId2" Type="http://schemas.openxmlformats.org/officeDocument/2006/relationships/slideLayout" Target="../slideLayouts/slideLayout211.xml"/><Relationship Id="rId3" Type="http://schemas.openxmlformats.org/officeDocument/2006/relationships/slideLayout" Target="../slideLayouts/slideLayout212.xml"/><Relationship Id="rId4" Type="http://schemas.openxmlformats.org/officeDocument/2006/relationships/slideLayout" Target="../slideLayouts/slideLayout213.xml"/><Relationship Id="rId5" Type="http://schemas.openxmlformats.org/officeDocument/2006/relationships/slideLayout" Target="../slideLayouts/slideLayout214.xml"/><Relationship Id="rId6" Type="http://schemas.openxmlformats.org/officeDocument/2006/relationships/slideLayout" Target="../slideLayouts/slideLayout215.xml"/><Relationship Id="rId7" Type="http://schemas.openxmlformats.org/officeDocument/2006/relationships/slideLayout" Target="../slideLayouts/slideLayout216.xml"/><Relationship Id="rId8" Type="http://schemas.openxmlformats.org/officeDocument/2006/relationships/slideLayout" Target="../slideLayouts/slideLayout217.xml"/><Relationship Id="rId9" Type="http://schemas.openxmlformats.org/officeDocument/2006/relationships/slideLayout" Target="../slideLayouts/slideLayout218.xml"/><Relationship Id="rId10" Type="http://schemas.openxmlformats.org/officeDocument/2006/relationships/slideLayout" Target="../slideLayouts/slideLayout219.xml"/></Relationships>
</file>

<file path=ppt/slideMasters/_rels/slideMaster21.xml.rels><?xml version="1.0" encoding="UTF-8" standalone="yes"?>
<Relationships xmlns="http://schemas.openxmlformats.org/package/2006/relationships"><Relationship Id="rId11" Type="http://schemas.openxmlformats.org/officeDocument/2006/relationships/slideLayout" Target="../slideLayouts/slideLayout231.xml"/><Relationship Id="rId12" Type="http://schemas.openxmlformats.org/officeDocument/2006/relationships/theme" Target="../theme/theme21.xml"/><Relationship Id="rId1" Type="http://schemas.openxmlformats.org/officeDocument/2006/relationships/slideLayout" Target="../slideLayouts/slideLayout221.xml"/><Relationship Id="rId2" Type="http://schemas.openxmlformats.org/officeDocument/2006/relationships/slideLayout" Target="../slideLayouts/slideLayout222.xml"/><Relationship Id="rId3" Type="http://schemas.openxmlformats.org/officeDocument/2006/relationships/slideLayout" Target="../slideLayouts/slideLayout223.xml"/><Relationship Id="rId4" Type="http://schemas.openxmlformats.org/officeDocument/2006/relationships/slideLayout" Target="../slideLayouts/slideLayout224.xml"/><Relationship Id="rId5" Type="http://schemas.openxmlformats.org/officeDocument/2006/relationships/slideLayout" Target="../slideLayouts/slideLayout225.xml"/><Relationship Id="rId6" Type="http://schemas.openxmlformats.org/officeDocument/2006/relationships/slideLayout" Target="../slideLayouts/slideLayout226.xml"/><Relationship Id="rId7" Type="http://schemas.openxmlformats.org/officeDocument/2006/relationships/slideLayout" Target="../slideLayouts/slideLayout227.xml"/><Relationship Id="rId8" Type="http://schemas.openxmlformats.org/officeDocument/2006/relationships/slideLayout" Target="../slideLayouts/slideLayout228.xml"/><Relationship Id="rId9" Type="http://schemas.openxmlformats.org/officeDocument/2006/relationships/slideLayout" Target="../slideLayouts/slideLayout229.xml"/><Relationship Id="rId10" Type="http://schemas.openxmlformats.org/officeDocument/2006/relationships/slideLayout" Target="../slideLayouts/slideLayout230.xml"/></Relationships>
</file>

<file path=ppt/slideMasters/_rels/slideMaster22.xml.rels><?xml version="1.0" encoding="UTF-8" standalone="yes"?>
<Relationships xmlns="http://schemas.openxmlformats.org/package/2006/relationships"><Relationship Id="rId11" Type="http://schemas.openxmlformats.org/officeDocument/2006/relationships/slideLayout" Target="../slideLayouts/slideLayout242.xml"/><Relationship Id="rId12" Type="http://schemas.openxmlformats.org/officeDocument/2006/relationships/theme" Target="../theme/theme22.xml"/><Relationship Id="rId1" Type="http://schemas.openxmlformats.org/officeDocument/2006/relationships/slideLayout" Target="../slideLayouts/slideLayout232.xml"/><Relationship Id="rId2" Type="http://schemas.openxmlformats.org/officeDocument/2006/relationships/slideLayout" Target="../slideLayouts/slideLayout233.xml"/><Relationship Id="rId3" Type="http://schemas.openxmlformats.org/officeDocument/2006/relationships/slideLayout" Target="../slideLayouts/slideLayout234.xml"/><Relationship Id="rId4" Type="http://schemas.openxmlformats.org/officeDocument/2006/relationships/slideLayout" Target="../slideLayouts/slideLayout235.xml"/><Relationship Id="rId5" Type="http://schemas.openxmlformats.org/officeDocument/2006/relationships/slideLayout" Target="../slideLayouts/slideLayout236.xml"/><Relationship Id="rId6" Type="http://schemas.openxmlformats.org/officeDocument/2006/relationships/slideLayout" Target="../slideLayouts/slideLayout237.xml"/><Relationship Id="rId7" Type="http://schemas.openxmlformats.org/officeDocument/2006/relationships/slideLayout" Target="../slideLayouts/slideLayout238.xml"/><Relationship Id="rId8" Type="http://schemas.openxmlformats.org/officeDocument/2006/relationships/slideLayout" Target="../slideLayouts/slideLayout239.xml"/><Relationship Id="rId9" Type="http://schemas.openxmlformats.org/officeDocument/2006/relationships/slideLayout" Target="../slideLayouts/slideLayout240.xml"/><Relationship Id="rId10" Type="http://schemas.openxmlformats.org/officeDocument/2006/relationships/slideLayout" Target="../slideLayouts/slideLayout241.xml"/></Relationships>
</file>

<file path=ppt/slideMasters/_rels/slideMaster23.xml.rels><?xml version="1.0" encoding="UTF-8" standalone="yes"?>
<Relationships xmlns="http://schemas.openxmlformats.org/package/2006/relationships"><Relationship Id="rId11" Type="http://schemas.openxmlformats.org/officeDocument/2006/relationships/slideLayout" Target="../slideLayouts/slideLayout253.xml"/><Relationship Id="rId12" Type="http://schemas.openxmlformats.org/officeDocument/2006/relationships/theme" Target="../theme/theme23.xml"/><Relationship Id="rId1" Type="http://schemas.openxmlformats.org/officeDocument/2006/relationships/slideLayout" Target="../slideLayouts/slideLayout243.xml"/><Relationship Id="rId2" Type="http://schemas.openxmlformats.org/officeDocument/2006/relationships/slideLayout" Target="../slideLayouts/slideLayout244.xml"/><Relationship Id="rId3" Type="http://schemas.openxmlformats.org/officeDocument/2006/relationships/slideLayout" Target="../slideLayouts/slideLayout245.xml"/><Relationship Id="rId4" Type="http://schemas.openxmlformats.org/officeDocument/2006/relationships/slideLayout" Target="../slideLayouts/slideLayout246.xml"/><Relationship Id="rId5" Type="http://schemas.openxmlformats.org/officeDocument/2006/relationships/slideLayout" Target="../slideLayouts/slideLayout247.xml"/><Relationship Id="rId6" Type="http://schemas.openxmlformats.org/officeDocument/2006/relationships/slideLayout" Target="../slideLayouts/slideLayout248.xml"/><Relationship Id="rId7" Type="http://schemas.openxmlformats.org/officeDocument/2006/relationships/slideLayout" Target="../slideLayouts/slideLayout249.xml"/><Relationship Id="rId8" Type="http://schemas.openxmlformats.org/officeDocument/2006/relationships/slideLayout" Target="../slideLayouts/slideLayout250.xml"/><Relationship Id="rId9" Type="http://schemas.openxmlformats.org/officeDocument/2006/relationships/slideLayout" Target="../slideLayouts/slideLayout251.xml"/><Relationship Id="rId10" Type="http://schemas.openxmlformats.org/officeDocument/2006/relationships/slideLayout" Target="../slideLayouts/slideLayout252.xml"/></Relationships>
</file>

<file path=ppt/slideMasters/_rels/slideMaster24.xml.rels><?xml version="1.0" encoding="UTF-8" standalone="yes"?>
<Relationships xmlns="http://schemas.openxmlformats.org/package/2006/relationships"><Relationship Id="rId11" Type="http://schemas.openxmlformats.org/officeDocument/2006/relationships/slideLayout" Target="../slideLayouts/slideLayout264.xml"/><Relationship Id="rId12" Type="http://schemas.openxmlformats.org/officeDocument/2006/relationships/theme" Target="../theme/theme24.xml"/><Relationship Id="rId1" Type="http://schemas.openxmlformats.org/officeDocument/2006/relationships/slideLayout" Target="../slideLayouts/slideLayout254.xml"/><Relationship Id="rId2" Type="http://schemas.openxmlformats.org/officeDocument/2006/relationships/slideLayout" Target="../slideLayouts/slideLayout255.xml"/><Relationship Id="rId3" Type="http://schemas.openxmlformats.org/officeDocument/2006/relationships/slideLayout" Target="../slideLayouts/slideLayout256.xml"/><Relationship Id="rId4" Type="http://schemas.openxmlformats.org/officeDocument/2006/relationships/slideLayout" Target="../slideLayouts/slideLayout257.xml"/><Relationship Id="rId5" Type="http://schemas.openxmlformats.org/officeDocument/2006/relationships/slideLayout" Target="../slideLayouts/slideLayout258.xml"/><Relationship Id="rId6" Type="http://schemas.openxmlformats.org/officeDocument/2006/relationships/slideLayout" Target="../slideLayouts/slideLayout259.xml"/><Relationship Id="rId7" Type="http://schemas.openxmlformats.org/officeDocument/2006/relationships/slideLayout" Target="../slideLayouts/slideLayout260.xml"/><Relationship Id="rId8" Type="http://schemas.openxmlformats.org/officeDocument/2006/relationships/slideLayout" Target="../slideLayouts/slideLayout261.xml"/><Relationship Id="rId9" Type="http://schemas.openxmlformats.org/officeDocument/2006/relationships/slideLayout" Target="../slideLayouts/slideLayout262.xml"/><Relationship Id="rId10" Type="http://schemas.openxmlformats.org/officeDocument/2006/relationships/slideLayout" Target="../slideLayouts/slideLayout263.xml"/></Relationships>
</file>

<file path=ppt/slideMasters/_rels/slideMaster25.xml.rels><?xml version="1.0" encoding="UTF-8" standalone="yes"?>
<Relationships xmlns="http://schemas.openxmlformats.org/package/2006/relationships"><Relationship Id="rId11" Type="http://schemas.openxmlformats.org/officeDocument/2006/relationships/slideLayout" Target="../slideLayouts/slideLayout275.xml"/><Relationship Id="rId12" Type="http://schemas.openxmlformats.org/officeDocument/2006/relationships/theme" Target="../theme/theme25.xml"/><Relationship Id="rId1" Type="http://schemas.openxmlformats.org/officeDocument/2006/relationships/slideLayout" Target="../slideLayouts/slideLayout265.xml"/><Relationship Id="rId2" Type="http://schemas.openxmlformats.org/officeDocument/2006/relationships/slideLayout" Target="../slideLayouts/slideLayout266.xml"/><Relationship Id="rId3" Type="http://schemas.openxmlformats.org/officeDocument/2006/relationships/slideLayout" Target="../slideLayouts/slideLayout267.xml"/><Relationship Id="rId4" Type="http://schemas.openxmlformats.org/officeDocument/2006/relationships/slideLayout" Target="../slideLayouts/slideLayout268.xml"/><Relationship Id="rId5" Type="http://schemas.openxmlformats.org/officeDocument/2006/relationships/slideLayout" Target="../slideLayouts/slideLayout269.xml"/><Relationship Id="rId6" Type="http://schemas.openxmlformats.org/officeDocument/2006/relationships/slideLayout" Target="../slideLayouts/slideLayout270.xml"/><Relationship Id="rId7" Type="http://schemas.openxmlformats.org/officeDocument/2006/relationships/slideLayout" Target="../slideLayouts/slideLayout271.xml"/><Relationship Id="rId8" Type="http://schemas.openxmlformats.org/officeDocument/2006/relationships/slideLayout" Target="../slideLayouts/slideLayout272.xml"/><Relationship Id="rId9" Type="http://schemas.openxmlformats.org/officeDocument/2006/relationships/slideLayout" Target="../slideLayouts/slideLayout273.xml"/><Relationship Id="rId10" Type="http://schemas.openxmlformats.org/officeDocument/2006/relationships/slideLayout" Target="../slideLayouts/slideLayout274.xml"/></Relationships>
</file>

<file path=ppt/slideMasters/_rels/slideMaster26.xml.rels><?xml version="1.0" encoding="UTF-8" standalone="yes"?>
<Relationships xmlns="http://schemas.openxmlformats.org/package/2006/relationships"><Relationship Id="rId11" Type="http://schemas.openxmlformats.org/officeDocument/2006/relationships/slideLayout" Target="../slideLayouts/slideLayout286.xml"/><Relationship Id="rId12" Type="http://schemas.openxmlformats.org/officeDocument/2006/relationships/theme" Target="../theme/theme26.xml"/><Relationship Id="rId1" Type="http://schemas.openxmlformats.org/officeDocument/2006/relationships/slideLayout" Target="../slideLayouts/slideLayout276.xml"/><Relationship Id="rId2" Type="http://schemas.openxmlformats.org/officeDocument/2006/relationships/slideLayout" Target="../slideLayouts/slideLayout277.xml"/><Relationship Id="rId3" Type="http://schemas.openxmlformats.org/officeDocument/2006/relationships/slideLayout" Target="../slideLayouts/slideLayout278.xml"/><Relationship Id="rId4" Type="http://schemas.openxmlformats.org/officeDocument/2006/relationships/slideLayout" Target="../slideLayouts/slideLayout279.xml"/><Relationship Id="rId5" Type="http://schemas.openxmlformats.org/officeDocument/2006/relationships/slideLayout" Target="../slideLayouts/slideLayout280.xml"/><Relationship Id="rId6" Type="http://schemas.openxmlformats.org/officeDocument/2006/relationships/slideLayout" Target="../slideLayouts/slideLayout281.xml"/><Relationship Id="rId7" Type="http://schemas.openxmlformats.org/officeDocument/2006/relationships/slideLayout" Target="../slideLayouts/slideLayout282.xml"/><Relationship Id="rId8" Type="http://schemas.openxmlformats.org/officeDocument/2006/relationships/slideLayout" Target="../slideLayouts/slideLayout283.xml"/><Relationship Id="rId9" Type="http://schemas.openxmlformats.org/officeDocument/2006/relationships/slideLayout" Target="../slideLayouts/slideLayout284.xml"/><Relationship Id="rId10" Type="http://schemas.openxmlformats.org/officeDocument/2006/relationships/slideLayout" Target="../slideLayouts/slideLayout285.xml"/></Relationships>
</file>

<file path=ppt/slideMasters/_rels/slideMaster27.xml.rels><?xml version="1.0" encoding="UTF-8" standalone="yes"?>
<Relationships xmlns="http://schemas.openxmlformats.org/package/2006/relationships"><Relationship Id="rId11" Type="http://schemas.openxmlformats.org/officeDocument/2006/relationships/slideLayout" Target="../slideLayouts/slideLayout297.xml"/><Relationship Id="rId12" Type="http://schemas.openxmlformats.org/officeDocument/2006/relationships/slideLayout" Target="../slideLayouts/slideLayout298.xml"/><Relationship Id="rId13" Type="http://schemas.openxmlformats.org/officeDocument/2006/relationships/theme" Target="../theme/theme27.xml"/><Relationship Id="rId1" Type="http://schemas.openxmlformats.org/officeDocument/2006/relationships/slideLayout" Target="../slideLayouts/slideLayout287.xml"/><Relationship Id="rId2" Type="http://schemas.openxmlformats.org/officeDocument/2006/relationships/slideLayout" Target="../slideLayouts/slideLayout288.xml"/><Relationship Id="rId3" Type="http://schemas.openxmlformats.org/officeDocument/2006/relationships/slideLayout" Target="../slideLayouts/slideLayout289.xml"/><Relationship Id="rId4" Type="http://schemas.openxmlformats.org/officeDocument/2006/relationships/slideLayout" Target="../slideLayouts/slideLayout290.xml"/><Relationship Id="rId5" Type="http://schemas.openxmlformats.org/officeDocument/2006/relationships/slideLayout" Target="../slideLayouts/slideLayout291.xml"/><Relationship Id="rId6" Type="http://schemas.openxmlformats.org/officeDocument/2006/relationships/slideLayout" Target="../slideLayouts/slideLayout292.xml"/><Relationship Id="rId7" Type="http://schemas.openxmlformats.org/officeDocument/2006/relationships/slideLayout" Target="../slideLayouts/slideLayout293.xml"/><Relationship Id="rId8" Type="http://schemas.openxmlformats.org/officeDocument/2006/relationships/slideLayout" Target="../slideLayouts/slideLayout294.xml"/><Relationship Id="rId9" Type="http://schemas.openxmlformats.org/officeDocument/2006/relationships/slideLayout" Target="../slideLayouts/slideLayout295.xml"/><Relationship Id="rId10" Type="http://schemas.openxmlformats.org/officeDocument/2006/relationships/slideLayout" Target="../slideLayouts/slideLayout296.xml"/></Relationships>
</file>

<file path=ppt/slideMasters/_rels/slideMaster28.xml.rels><?xml version="1.0" encoding="UTF-8" standalone="yes"?>
<Relationships xmlns="http://schemas.openxmlformats.org/package/2006/relationships"><Relationship Id="rId11" Type="http://schemas.openxmlformats.org/officeDocument/2006/relationships/slideLayout" Target="../slideLayouts/slideLayout309.xml"/><Relationship Id="rId12" Type="http://schemas.openxmlformats.org/officeDocument/2006/relationships/theme" Target="../theme/theme28.xml"/><Relationship Id="rId1" Type="http://schemas.openxmlformats.org/officeDocument/2006/relationships/slideLayout" Target="../slideLayouts/slideLayout299.xml"/><Relationship Id="rId2" Type="http://schemas.openxmlformats.org/officeDocument/2006/relationships/slideLayout" Target="../slideLayouts/slideLayout300.xml"/><Relationship Id="rId3" Type="http://schemas.openxmlformats.org/officeDocument/2006/relationships/slideLayout" Target="../slideLayouts/slideLayout301.xml"/><Relationship Id="rId4" Type="http://schemas.openxmlformats.org/officeDocument/2006/relationships/slideLayout" Target="../slideLayouts/slideLayout302.xml"/><Relationship Id="rId5" Type="http://schemas.openxmlformats.org/officeDocument/2006/relationships/slideLayout" Target="../slideLayouts/slideLayout303.xml"/><Relationship Id="rId6" Type="http://schemas.openxmlformats.org/officeDocument/2006/relationships/slideLayout" Target="../slideLayouts/slideLayout304.xml"/><Relationship Id="rId7" Type="http://schemas.openxmlformats.org/officeDocument/2006/relationships/slideLayout" Target="../slideLayouts/slideLayout305.xml"/><Relationship Id="rId8" Type="http://schemas.openxmlformats.org/officeDocument/2006/relationships/slideLayout" Target="../slideLayouts/slideLayout306.xml"/><Relationship Id="rId9" Type="http://schemas.openxmlformats.org/officeDocument/2006/relationships/slideLayout" Target="../slideLayouts/slideLayout307.xml"/><Relationship Id="rId10" Type="http://schemas.openxmlformats.org/officeDocument/2006/relationships/slideLayout" Target="../slideLayouts/slideLayout308.xml"/></Relationships>
</file>

<file path=ppt/slideMasters/_rels/slideMaster29.xml.rels><?xml version="1.0" encoding="UTF-8" standalone="yes"?>
<Relationships xmlns="http://schemas.openxmlformats.org/package/2006/relationships"><Relationship Id="rId11" Type="http://schemas.openxmlformats.org/officeDocument/2006/relationships/slideLayout" Target="../slideLayouts/slideLayout320.xml"/><Relationship Id="rId12" Type="http://schemas.openxmlformats.org/officeDocument/2006/relationships/slideLayout" Target="../slideLayouts/slideLayout321.xml"/><Relationship Id="rId13" Type="http://schemas.openxmlformats.org/officeDocument/2006/relationships/theme" Target="../theme/theme29.xml"/><Relationship Id="rId1" Type="http://schemas.openxmlformats.org/officeDocument/2006/relationships/slideLayout" Target="../slideLayouts/slideLayout310.xml"/><Relationship Id="rId2" Type="http://schemas.openxmlformats.org/officeDocument/2006/relationships/slideLayout" Target="../slideLayouts/slideLayout311.xml"/><Relationship Id="rId3" Type="http://schemas.openxmlformats.org/officeDocument/2006/relationships/slideLayout" Target="../slideLayouts/slideLayout312.xml"/><Relationship Id="rId4" Type="http://schemas.openxmlformats.org/officeDocument/2006/relationships/slideLayout" Target="../slideLayouts/slideLayout313.xml"/><Relationship Id="rId5" Type="http://schemas.openxmlformats.org/officeDocument/2006/relationships/slideLayout" Target="../slideLayouts/slideLayout314.xml"/><Relationship Id="rId6" Type="http://schemas.openxmlformats.org/officeDocument/2006/relationships/slideLayout" Target="../slideLayouts/slideLayout315.xml"/><Relationship Id="rId7" Type="http://schemas.openxmlformats.org/officeDocument/2006/relationships/slideLayout" Target="../slideLayouts/slideLayout316.xml"/><Relationship Id="rId8" Type="http://schemas.openxmlformats.org/officeDocument/2006/relationships/slideLayout" Target="../slideLayouts/slideLayout317.xml"/><Relationship Id="rId9" Type="http://schemas.openxmlformats.org/officeDocument/2006/relationships/slideLayout" Target="../slideLayouts/slideLayout318.xml"/><Relationship Id="rId10" Type="http://schemas.openxmlformats.org/officeDocument/2006/relationships/slideLayout" Target="../slideLayouts/slideLayout3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30.xml.rels><?xml version="1.0" encoding="UTF-8" standalone="yes"?>
<Relationships xmlns="http://schemas.openxmlformats.org/package/2006/relationships"><Relationship Id="rId11" Type="http://schemas.openxmlformats.org/officeDocument/2006/relationships/slideLayout" Target="../slideLayouts/slideLayout332.xml"/><Relationship Id="rId12" Type="http://schemas.openxmlformats.org/officeDocument/2006/relationships/theme" Target="../theme/theme30.xml"/><Relationship Id="rId1" Type="http://schemas.openxmlformats.org/officeDocument/2006/relationships/slideLayout" Target="../slideLayouts/slideLayout322.xml"/><Relationship Id="rId2" Type="http://schemas.openxmlformats.org/officeDocument/2006/relationships/slideLayout" Target="../slideLayouts/slideLayout323.xml"/><Relationship Id="rId3" Type="http://schemas.openxmlformats.org/officeDocument/2006/relationships/slideLayout" Target="../slideLayouts/slideLayout324.xml"/><Relationship Id="rId4" Type="http://schemas.openxmlformats.org/officeDocument/2006/relationships/slideLayout" Target="../slideLayouts/slideLayout325.xml"/><Relationship Id="rId5" Type="http://schemas.openxmlformats.org/officeDocument/2006/relationships/slideLayout" Target="../slideLayouts/slideLayout326.xml"/><Relationship Id="rId6" Type="http://schemas.openxmlformats.org/officeDocument/2006/relationships/slideLayout" Target="../slideLayouts/slideLayout327.xml"/><Relationship Id="rId7" Type="http://schemas.openxmlformats.org/officeDocument/2006/relationships/slideLayout" Target="../slideLayouts/slideLayout328.xml"/><Relationship Id="rId8" Type="http://schemas.openxmlformats.org/officeDocument/2006/relationships/slideLayout" Target="../slideLayouts/slideLayout329.xml"/><Relationship Id="rId9" Type="http://schemas.openxmlformats.org/officeDocument/2006/relationships/slideLayout" Target="../slideLayouts/slideLayout330.xml"/><Relationship Id="rId10" Type="http://schemas.openxmlformats.org/officeDocument/2006/relationships/slideLayout" Target="../slideLayouts/slideLayout331.xml"/></Relationships>
</file>

<file path=ppt/slideMasters/_rels/slideMaster31.xml.rels><?xml version="1.0" encoding="UTF-8" standalone="yes"?>
<Relationships xmlns="http://schemas.openxmlformats.org/package/2006/relationships"><Relationship Id="rId11" Type="http://schemas.openxmlformats.org/officeDocument/2006/relationships/slideLayout" Target="../slideLayouts/slideLayout343.xml"/><Relationship Id="rId12" Type="http://schemas.openxmlformats.org/officeDocument/2006/relationships/slideLayout" Target="../slideLayouts/slideLayout344.xml"/><Relationship Id="rId13" Type="http://schemas.openxmlformats.org/officeDocument/2006/relationships/theme" Target="../theme/theme31.xml"/><Relationship Id="rId1" Type="http://schemas.openxmlformats.org/officeDocument/2006/relationships/slideLayout" Target="../slideLayouts/slideLayout333.xml"/><Relationship Id="rId2" Type="http://schemas.openxmlformats.org/officeDocument/2006/relationships/slideLayout" Target="../slideLayouts/slideLayout334.xml"/><Relationship Id="rId3" Type="http://schemas.openxmlformats.org/officeDocument/2006/relationships/slideLayout" Target="../slideLayouts/slideLayout335.xml"/><Relationship Id="rId4" Type="http://schemas.openxmlformats.org/officeDocument/2006/relationships/slideLayout" Target="../slideLayouts/slideLayout336.xml"/><Relationship Id="rId5" Type="http://schemas.openxmlformats.org/officeDocument/2006/relationships/slideLayout" Target="../slideLayouts/slideLayout337.xml"/><Relationship Id="rId6" Type="http://schemas.openxmlformats.org/officeDocument/2006/relationships/slideLayout" Target="../slideLayouts/slideLayout338.xml"/><Relationship Id="rId7" Type="http://schemas.openxmlformats.org/officeDocument/2006/relationships/slideLayout" Target="../slideLayouts/slideLayout339.xml"/><Relationship Id="rId8" Type="http://schemas.openxmlformats.org/officeDocument/2006/relationships/slideLayout" Target="../slideLayouts/slideLayout340.xml"/><Relationship Id="rId9" Type="http://schemas.openxmlformats.org/officeDocument/2006/relationships/slideLayout" Target="../slideLayouts/slideLayout341.xml"/><Relationship Id="rId10" Type="http://schemas.openxmlformats.org/officeDocument/2006/relationships/slideLayout" Target="../slideLayouts/slideLayout342.xml"/></Relationships>
</file>

<file path=ppt/slideMasters/_rels/slideMaster32.xml.rels><?xml version="1.0" encoding="UTF-8" standalone="yes"?>
<Relationships xmlns="http://schemas.openxmlformats.org/package/2006/relationships"><Relationship Id="rId11" Type="http://schemas.openxmlformats.org/officeDocument/2006/relationships/slideLayout" Target="../slideLayouts/slideLayout355.xml"/><Relationship Id="rId12" Type="http://schemas.openxmlformats.org/officeDocument/2006/relationships/slideLayout" Target="../slideLayouts/slideLayout356.xml"/><Relationship Id="rId13" Type="http://schemas.openxmlformats.org/officeDocument/2006/relationships/slideLayout" Target="../slideLayouts/slideLayout357.xml"/><Relationship Id="rId14" Type="http://schemas.openxmlformats.org/officeDocument/2006/relationships/slideLayout" Target="../slideLayouts/slideLayout358.xml"/><Relationship Id="rId15" Type="http://schemas.openxmlformats.org/officeDocument/2006/relationships/theme" Target="../theme/theme32.xml"/><Relationship Id="rId1" Type="http://schemas.openxmlformats.org/officeDocument/2006/relationships/slideLayout" Target="../slideLayouts/slideLayout345.xml"/><Relationship Id="rId2" Type="http://schemas.openxmlformats.org/officeDocument/2006/relationships/slideLayout" Target="../slideLayouts/slideLayout346.xml"/><Relationship Id="rId3" Type="http://schemas.openxmlformats.org/officeDocument/2006/relationships/slideLayout" Target="../slideLayouts/slideLayout347.xml"/><Relationship Id="rId4" Type="http://schemas.openxmlformats.org/officeDocument/2006/relationships/slideLayout" Target="../slideLayouts/slideLayout348.xml"/><Relationship Id="rId5" Type="http://schemas.openxmlformats.org/officeDocument/2006/relationships/slideLayout" Target="../slideLayouts/slideLayout349.xml"/><Relationship Id="rId6" Type="http://schemas.openxmlformats.org/officeDocument/2006/relationships/slideLayout" Target="../slideLayouts/slideLayout350.xml"/><Relationship Id="rId7" Type="http://schemas.openxmlformats.org/officeDocument/2006/relationships/slideLayout" Target="../slideLayouts/slideLayout351.xml"/><Relationship Id="rId8" Type="http://schemas.openxmlformats.org/officeDocument/2006/relationships/slideLayout" Target="../slideLayouts/slideLayout352.xml"/><Relationship Id="rId9" Type="http://schemas.openxmlformats.org/officeDocument/2006/relationships/slideLayout" Target="../slideLayouts/slideLayout353.xml"/><Relationship Id="rId10" Type="http://schemas.openxmlformats.org/officeDocument/2006/relationships/slideLayout" Target="../slideLayouts/slideLayout354.xml"/></Relationships>
</file>

<file path=ppt/slideMasters/_rels/slideMaster33.xml.rels><?xml version="1.0" encoding="UTF-8" standalone="yes"?>
<Relationships xmlns="http://schemas.openxmlformats.org/package/2006/relationships"><Relationship Id="rId11" Type="http://schemas.openxmlformats.org/officeDocument/2006/relationships/slideLayout" Target="../slideLayouts/slideLayout369.xml"/><Relationship Id="rId12" Type="http://schemas.openxmlformats.org/officeDocument/2006/relationships/slideLayout" Target="../slideLayouts/slideLayout370.xml"/><Relationship Id="rId13" Type="http://schemas.openxmlformats.org/officeDocument/2006/relationships/theme" Target="../theme/theme33.xml"/><Relationship Id="rId1" Type="http://schemas.openxmlformats.org/officeDocument/2006/relationships/slideLayout" Target="../slideLayouts/slideLayout359.xml"/><Relationship Id="rId2" Type="http://schemas.openxmlformats.org/officeDocument/2006/relationships/slideLayout" Target="../slideLayouts/slideLayout360.xml"/><Relationship Id="rId3" Type="http://schemas.openxmlformats.org/officeDocument/2006/relationships/slideLayout" Target="../slideLayouts/slideLayout361.xml"/><Relationship Id="rId4" Type="http://schemas.openxmlformats.org/officeDocument/2006/relationships/slideLayout" Target="../slideLayouts/slideLayout362.xml"/><Relationship Id="rId5" Type="http://schemas.openxmlformats.org/officeDocument/2006/relationships/slideLayout" Target="../slideLayouts/slideLayout363.xml"/><Relationship Id="rId6" Type="http://schemas.openxmlformats.org/officeDocument/2006/relationships/slideLayout" Target="../slideLayouts/slideLayout364.xml"/><Relationship Id="rId7" Type="http://schemas.openxmlformats.org/officeDocument/2006/relationships/slideLayout" Target="../slideLayouts/slideLayout365.xml"/><Relationship Id="rId8" Type="http://schemas.openxmlformats.org/officeDocument/2006/relationships/slideLayout" Target="../slideLayouts/slideLayout366.xml"/><Relationship Id="rId9" Type="http://schemas.openxmlformats.org/officeDocument/2006/relationships/slideLayout" Target="../slideLayouts/slideLayout367.xml"/><Relationship Id="rId10" Type="http://schemas.openxmlformats.org/officeDocument/2006/relationships/slideLayout" Target="../slideLayouts/slideLayout368.xml"/></Relationships>
</file>

<file path=ppt/slideMasters/_rels/slideMaster34.xml.rels><?xml version="1.0" encoding="UTF-8" standalone="yes"?>
<Relationships xmlns="http://schemas.openxmlformats.org/package/2006/relationships"><Relationship Id="rId11" Type="http://schemas.openxmlformats.org/officeDocument/2006/relationships/slideLayout" Target="../slideLayouts/slideLayout381.xml"/><Relationship Id="rId12" Type="http://schemas.openxmlformats.org/officeDocument/2006/relationships/slideLayout" Target="../slideLayouts/slideLayout382.xml"/><Relationship Id="rId13" Type="http://schemas.openxmlformats.org/officeDocument/2006/relationships/theme" Target="../theme/theme34.xml"/><Relationship Id="rId1" Type="http://schemas.openxmlformats.org/officeDocument/2006/relationships/slideLayout" Target="../slideLayouts/slideLayout371.xml"/><Relationship Id="rId2" Type="http://schemas.openxmlformats.org/officeDocument/2006/relationships/slideLayout" Target="../slideLayouts/slideLayout372.xml"/><Relationship Id="rId3" Type="http://schemas.openxmlformats.org/officeDocument/2006/relationships/slideLayout" Target="../slideLayouts/slideLayout373.xml"/><Relationship Id="rId4" Type="http://schemas.openxmlformats.org/officeDocument/2006/relationships/slideLayout" Target="../slideLayouts/slideLayout374.xml"/><Relationship Id="rId5" Type="http://schemas.openxmlformats.org/officeDocument/2006/relationships/slideLayout" Target="../slideLayouts/slideLayout375.xml"/><Relationship Id="rId6" Type="http://schemas.openxmlformats.org/officeDocument/2006/relationships/slideLayout" Target="../slideLayouts/slideLayout376.xml"/><Relationship Id="rId7" Type="http://schemas.openxmlformats.org/officeDocument/2006/relationships/slideLayout" Target="../slideLayouts/slideLayout377.xml"/><Relationship Id="rId8" Type="http://schemas.openxmlformats.org/officeDocument/2006/relationships/slideLayout" Target="../slideLayouts/slideLayout378.xml"/><Relationship Id="rId9" Type="http://schemas.openxmlformats.org/officeDocument/2006/relationships/slideLayout" Target="../slideLayouts/slideLayout379.xml"/><Relationship Id="rId10" Type="http://schemas.openxmlformats.org/officeDocument/2006/relationships/slideLayout" Target="../slideLayouts/slideLayout380.xml"/></Relationships>
</file>

<file path=ppt/slideMasters/_rels/slideMaster35.xml.rels><?xml version="1.0" encoding="UTF-8" standalone="yes"?>
<Relationships xmlns="http://schemas.openxmlformats.org/package/2006/relationships"><Relationship Id="rId11" Type="http://schemas.openxmlformats.org/officeDocument/2006/relationships/slideLayout" Target="../slideLayouts/slideLayout393.xml"/><Relationship Id="rId12" Type="http://schemas.openxmlformats.org/officeDocument/2006/relationships/theme" Target="../theme/theme35.xml"/><Relationship Id="rId1" Type="http://schemas.openxmlformats.org/officeDocument/2006/relationships/slideLayout" Target="../slideLayouts/slideLayout383.xml"/><Relationship Id="rId2" Type="http://schemas.openxmlformats.org/officeDocument/2006/relationships/slideLayout" Target="../slideLayouts/slideLayout384.xml"/><Relationship Id="rId3" Type="http://schemas.openxmlformats.org/officeDocument/2006/relationships/slideLayout" Target="../slideLayouts/slideLayout385.xml"/><Relationship Id="rId4" Type="http://schemas.openxmlformats.org/officeDocument/2006/relationships/slideLayout" Target="../slideLayouts/slideLayout386.xml"/><Relationship Id="rId5" Type="http://schemas.openxmlformats.org/officeDocument/2006/relationships/slideLayout" Target="../slideLayouts/slideLayout387.xml"/><Relationship Id="rId6" Type="http://schemas.openxmlformats.org/officeDocument/2006/relationships/slideLayout" Target="../slideLayouts/slideLayout388.xml"/><Relationship Id="rId7" Type="http://schemas.openxmlformats.org/officeDocument/2006/relationships/slideLayout" Target="../slideLayouts/slideLayout389.xml"/><Relationship Id="rId8" Type="http://schemas.openxmlformats.org/officeDocument/2006/relationships/slideLayout" Target="../slideLayouts/slideLayout390.xml"/><Relationship Id="rId9" Type="http://schemas.openxmlformats.org/officeDocument/2006/relationships/slideLayout" Target="../slideLayouts/slideLayout391.xml"/><Relationship Id="rId10" Type="http://schemas.openxmlformats.org/officeDocument/2006/relationships/slideLayout" Target="../slideLayouts/slideLayout392.xml"/></Relationships>
</file>

<file path=ppt/slideMasters/_rels/slideMaster36.xml.rels><?xml version="1.0" encoding="UTF-8" standalone="yes"?>
<Relationships xmlns="http://schemas.openxmlformats.org/package/2006/relationships"><Relationship Id="rId11" Type="http://schemas.openxmlformats.org/officeDocument/2006/relationships/slideLayout" Target="../slideLayouts/slideLayout404.xml"/><Relationship Id="rId12" Type="http://schemas.openxmlformats.org/officeDocument/2006/relationships/slideLayout" Target="../slideLayouts/slideLayout405.xml"/><Relationship Id="rId13" Type="http://schemas.openxmlformats.org/officeDocument/2006/relationships/slideLayout" Target="../slideLayouts/slideLayout406.xml"/><Relationship Id="rId14" Type="http://schemas.openxmlformats.org/officeDocument/2006/relationships/slideLayout" Target="../slideLayouts/slideLayout407.xml"/><Relationship Id="rId15" Type="http://schemas.openxmlformats.org/officeDocument/2006/relationships/slideLayout" Target="../slideLayouts/slideLayout408.xml"/><Relationship Id="rId16" Type="http://schemas.openxmlformats.org/officeDocument/2006/relationships/theme" Target="../theme/theme36.xml"/><Relationship Id="rId1" Type="http://schemas.openxmlformats.org/officeDocument/2006/relationships/slideLayout" Target="../slideLayouts/slideLayout394.xml"/><Relationship Id="rId2" Type="http://schemas.openxmlformats.org/officeDocument/2006/relationships/slideLayout" Target="../slideLayouts/slideLayout395.xml"/><Relationship Id="rId3" Type="http://schemas.openxmlformats.org/officeDocument/2006/relationships/slideLayout" Target="../slideLayouts/slideLayout396.xml"/><Relationship Id="rId4" Type="http://schemas.openxmlformats.org/officeDocument/2006/relationships/slideLayout" Target="../slideLayouts/slideLayout397.xml"/><Relationship Id="rId5" Type="http://schemas.openxmlformats.org/officeDocument/2006/relationships/slideLayout" Target="../slideLayouts/slideLayout398.xml"/><Relationship Id="rId6" Type="http://schemas.openxmlformats.org/officeDocument/2006/relationships/slideLayout" Target="../slideLayouts/slideLayout399.xml"/><Relationship Id="rId7" Type="http://schemas.openxmlformats.org/officeDocument/2006/relationships/slideLayout" Target="../slideLayouts/slideLayout400.xml"/><Relationship Id="rId8" Type="http://schemas.openxmlformats.org/officeDocument/2006/relationships/slideLayout" Target="../slideLayouts/slideLayout401.xml"/><Relationship Id="rId9" Type="http://schemas.openxmlformats.org/officeDocument/2006/relationships/slideLayout" Target="../slideLayouts/slideLayout402.xml"/><Relationship Id="rId10" Type="http://schemas.openxmlformats.org/officeDocument/2006/relationships/slideLayout" Target="../slideLayouts/slideLayout403.xml"/></Relationships>
</file>

<file path=ppt/slideMasters/_rels/slideMaster37.xml.rels><?xml version="1.0" encoding="UTF-8" standalone="yes"?>
<Relationships xmlns="http://schemas.openxmlformats.org/package/2006/relationships"><Relationship Id="rId11" Type="http://schemas.openxmlformats.org/officeDocument/2006/relationships/slideLayout" Target="../slideLayouts/slideLayout419.xml"/><Relationship Id="rId12" Type="http://schemas.openxmlformats.org/officeDocument/2006/relationships/slideLayout" Target="../slideLayouts/slideLayout420.xml"/><Relationship Id="rId13" Type="http://schemas.openxmlformats.org/officeDocument/2006/relationships/slideLayout" Target="../slideLayouts/slideLayout421.xml"/><Relationship Id="rId14" Type="http://schemas.openxmlformats.org/officeDocument/2006/relationships/slideLayout" Target="../slideLayouts/slideLayout422.xml"/><Relationship Id="rId15" Type="http://schemas.openxmlformats.org/officeDocument/2006/relationships/theme" Target="../theme/theme37.xml"/><Relationship Id="rId1" Type="http://schemas.openxmlformats.org/officeDocument/2006/relationships/slideLayout" Target="../slideLayouts/slideLayout409.xml"/><Relationship Id="rId2" Type="http://schemas.openxmlformats.org/officeDocument/2006/relationships/slideLayout" Target="../slideLayouts/slideLayout410.xml"/><Relationship Id="rId3" Type="http://schemas.openxmlformats.org/officeDocument/2006/relationships/slideLayout" Target="../slideLayouts/slideLayout411.xml"/><Relationship Id="rId4" Type="http://schemas.openxmlformats.org/officeDocument/2006/relationships/slideLayout" Target="../slideLayouts/slideLayout412.xml"/><Relationship Id="rId5" Type="http://schemas.openxmlformats.org/officeDocument/2006/relationships/slideLayout" Target="../slideLayouts/slideLayout413.xml"/><Relationship Id="rId6" Type="http://schemas.openxmlformats.org/officeDocument/2006/relationships/slideLayout" Target="../slideLayouts/slideLayout414.xml"/><Relationship Id="rId7" Type="http://schemas.openxmlformats.org/officeDocument/2006/relationships/slideLayout" Target="../slideLayouts/slideLayout415.xml"/><Relationship Id="rId8" Type="http://schemas.openxmlformats.org/officeDocument/2006/relationships/slideLayout" Target="../slideLayouts/slideLayout416.xml"/><Relationship Id="rId9" Type="http://schemas.openxmlformats.org/officeDocument/2006/relationships/slideLayout" Target="../slideLayouts/slideLayout417.xml"/><Relationship Id="rId10" Type="http://schemas.openxmlformats.org/officeDocument/2006/relationships/slideLayout" Target="../slideLayouts/slideLayout418.xml"/></Relationships>
</file>

<file path=ppt/slideMasters/_rels/slideMaster38.xml.rels><?xml version="1.0" encoding="UTF-8" standalone="yes"?>
<Relationships xmlns="http://schemas.openxmlformats.org/package/2006/relationships"><Relationship Id="rId11" Type="http://schemas.openxmlformats.org/officeDocument/2006/relationships/slideLayout" Target="../slideLayouts/slideLayout433.xml"/><Relationship Id="rId12" Type="http://schemas.openxmlformats.org/officeDocument/2006/relationships/slideLayout" Target="../slideLayouts/slideLayout434.xml"/><Relationship Id="rId13" Type="http://schemas.openxmlformats.org/officeDocument/2006/relationships/slideLayout" Target="../slideLayouts/slideLayout435.xml"/><Relationship Id="rId14" Type="http://schemas.openxmlformats.org/officeDocument/2006/relationships/slideLayout" Target="../slideLayouts/slideLayout436.xml"/><Relationship Id="rId15" Type="http://schemas.openxmlformats.org/officeDocument/2006/relationships/theme" Target="../theme/theme38.xml"/><Relationship Id="rId1" Type="http://schemas.openxmlformats.org/officeDocument/2006/relationships/slideLayout" Target="../slideLayouts/slideLayout423.xml"/><Relationship Id="rId2" Type="http://schemas.openxmlformats.org/officeDocument/2006/relationships/slideLayout" Target="../slideLayouts/slideLayout424.xml"/><Relationship Id="rId3" Type="http://schemas.openxmlformats.org/officeDocument/2006/relationships/slideLayout" Target="../slideLayouts/slideLayout425.xml"/><Relationship Id="rId4" Type="http://schemas.openxmlformats.org/officeDocument/2006/relationships/slideLayout" Target="../slideLayouts/slideLayout426.xml"/><Relationship Id="rId5" Type="http://schemas.openxmlformats.org/officeDocument/2006/relationships/slideLayout" Target="../slideLayouts/slideLayout427.xml"/><Relationship Id="rId6" Type="http://schemas.openxmlformats.org/officeDocument/2006/relationships/slideLayout" Target="../slideLayouts/slideLayout428.xml"/><Relationship Id="rId7" Type="http://schemas.openxmlformats.org/officeDocument/2006/relationships/slideLayout" Target="../slideLayouts/slideLayout429.xml"/><Relationship Id="rId8" Type="http://schemas.openxmlformats.org/officeDocument/2006/relationships/slideLayout" Target="../slideLayouts/slideLayout430.xml"/><Relationship Id="rId9" Type="http://schemas.openxmlformats.org/officeDocument/2006/relationships/slideLayout" Target="../slideLayouts/slideLayout431.xml"/><Relationship Id="rId10" Type="http://schemas.openxmlformats.org/officeDocument/2006/relationships/slideLayout" Target="../slideLayouts/slideLayout432.xml"/></Relationships>
</file>

<file path=ppt/slideMasters/_rels/slideMaster39.xml.rels><?xml version="1.0" encoding="UTF-8" standalone="yes"?>
<Relationships xmlns="http://schemas.openxmlformats.org/package/2006/relationships"><Relationship Id="rId11" Type="http://schemas.openxmlformats.org/officeDocument/2006/relationships/slideLayout" Target="../slideLayouts/slideLayout447.xml"/><Relationship Id="rId12" Type="http://schemas.openxmlformats.org/officeDocument/2006/relationships/slideLayout" Target="../slideLayouts/slideLayout448.xml"/><Relationship Id="rId13" Type="http://schemas.openxmlformats.org/officeDocument/2006/relationships/slideLayout" Target="../slideLayouts/slideLayout449.xml"/><Relationship Id="rId14" Type="http://schemas.openxmlformats.org/officeDocument/2006/relationships/slideLayout" Target="../slideLayouts/slideLayout450.xml"/><Relationship Id="rId15" Type="http://schemas.openxmlformats.org/officeDocument/2006/relationships/theme" Target="../theme/theme39.xml"/><Relationship Id="rId1" Type="http://schemas.openxmlformats.org/officeDocument/2006/relationships/slideLayout" Target="../slideLayouts/slideLayout437.xml"/><Relationship Id="rId2" Type="http://schemas.openxmlformats.org/officeDocument/2006/relationships/slideLayout" Target="../slideLayouts/slideLayout438.xml"/><Relationship Id="rId3" Type="http://schemas.openxmlformats.org/officeDocument/2006/relationships/slideLayout" Target="../slideLayouts/slideLayout439.xml"/><Relationship Id="rId4" Type="http://schemas.openxmlformats.org/officeDocument/2006/relationships/slideLayout" Target="../slideLayouts/slideLayout440.xml"/><Relationship Id="rId5" Type="http://schemas.openxmlformats.org/officeDocument/2006/relationships/slideLayout" Target="../slideLayouts/slideLayout441.xml"/><Relationship Id="rId6" Type="http://schemas.openxmlformats.org/officeDocument/2006/relationships/slideLayout" Target="../slideLayouts/slideLayout442.xml"/><Relationship Id="rId7" Type="http://schemas.openxmlformats.org/officeDocument/2006/relationships/slideLayout" Target="../slideLayouts/slideLayout443.xml"/><Relationship Id="rId8" Type="http://schemas.openxmlformats.org/officeDocument/2006/relationships/slideLayout" Target="../slideLayouts/slideLayout444.xml"/><Relationship Id="rId9" Type="http://schemas.openxmlformats.org/officeDocument/2006/relationships/slideLayout" Target="../slideLayouts/slideLayout445.xml"/><Relationship Id="rId10" Type="http://schemas.openxmlformats.org/officeDocument/2006/relationships/slideLayout" Target="../slideLayouts/slideLayout446.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40.xml.rels><?xml version="1.0" encoding="UTF-8" standalone="yes"?>
<Relationships xmlns="http://schemas.openxmlformats.org/package/2006/relationships"><Relationship Id="rId11" Type="http://schemas.openxmlformats.org/officeDocument/2006/relationships/slideLayout" Target="../slideLayouts/slideLayout461.xml"/><Relationship Id="rId12" Type="http://schemas.openxmlformats.org/officeDocument/2006/relationships/slideLayout" Target="../slideLayouts/slideLayout462.xml"/><Relationship Id="rId13" Type="http://schemas.openxmlformats.org/officeDocument/2006/relationships/slideLayout" Target="../slideLayouts/slideLayout463.xml"/><Relationship Id="rId14" Type="http://schemas.openxmlformats.org/officeDocument/2006/relationships/slideLayout" Target="../slideLayouts/slideLayout464.xml"/><Relationship Id="rId15" Type="http://schemas.openxmlformats.org/officeDocument/2006/relationships/theme" Target="../theme/theme40.xml"/><Relationship Id="rId1" Type="http://schemas.openxmlformats.org/officeDocument/2006/relationships/slideLayout" Target="../slideLayouts/slideLayout451.xml"/><Relationship Id="rId2" Type="http://schemas.openxmlformats.org/officeDocument/2006/relationships/slideLayout" Target="../slideLayouts/slideLayout452.xml"/><Relationship Id="rId3" Type="http://schemas.openxmlformats.org/officeDocument/2006/relationships/slideLayout" Target="../slideLayouts/slideLayout453.xml"/><Relationship Id="rId4" Type="http://schemas.openxmlformats.org/officeDocument/2006/relationships/slideLayout" Target="../slideLayouts/slideLayout454.xml"/><Relationship Id="rId5" Type="http://schemas.openxmlformats.org/officeDocument/2006/relationships/slideLayout" Target="../slideLayouts/slideLayout455.xml"/><Relationship Id="rId6" Type="http://schemas.openxmlformats.org/officeDocument/2006/relationships/slideLayout" Target="../slideLayouts/slideLayout456.xml"/><Relationship Id="rId7" Type="http://schemas.openxmlformats.org/officeDocument/2006/relationships/slideLayout" Target="../slideLayouts/slideLayout457.xml"/><Relationship Id="rId8" Type="http://schemas.openxmlformats.org/officeDocument/2006/relationships/slideLayout" Target="../slideLayouts/slideLayout458.xml"/><Relationship Id="rId9" Type="http://schemas.openxmlformats.org/officeDocument/2006/relationships/slideLayout" Target="../slideLayouts/slideLayout459.xml"/><Relationship Id="rId10" Type="http://schemas.openxmlformats.org/officeDocument/2006/relationships/slideLayout" Target="../slideLayouts/slideLayout460.xml"/></Relationships>
</file>

<file path=ppt/slideMasters/_rels/slideMaster41.xml.rels><?xml version="1.0" encoding="UTF-8" standalone="yes"?>
<Relationships xmlns="http://schemas.openxmlformats.org/package/2006/relationships"><Relationship Id="rId11" Type="http://schemas.openxmlformats.org/officeDocument/2006/relationships/slideLayout" Target="../slideLayouts/slideLayout475.xml"/><Relationship Id="rId12" Type="http://schemas.openxmlformats.org/officeDocument/2006/relationships/slideLayout" Target="../slideLayouts/slideLayout476.xml"/><Relationship Id="rId13" Type="http://schemas.openxmlformats.org/officeDocument/2006/relationships/theme" Target="../theme/theme41.xml"/><Relationship Id="rId1" Type="http://schemas.openxmlformats.org/officeDocument/2006/relationships/slideLayout" Target="../slideLayouts/slideLayout465.xml"/><Relationship Id="rId2" Type="http://schemas.openxmlformats.org/officeDocument/2006/relationships/slideLayout" Target="../slideLayouts/slideLayout466.xml"/><Relationship Id="rId3" Type="http://schemas.openxmlformats.org/officeDocument/2006/relationships/slideLayout" Target="../slideLayouts/slideLayout467.xml"/><Relationship Id="rId4" Type="http://schemas.openxmlformats.org/officeDocument/2006/relationships/slideLayout" Target="../slideLayouts/slideLayout468.xml"/><Relationship Id="rId5" Type="http://schemas.openxmlformats.org/officeDocument/2006/relationships/slideLayout" Target="../slideLayouts/slideLayout469.xml"/><Relationship Id="rId6" Type="http://schemas.openxmlformats.org/officeDocument/2006/relationships/slideLayout" Target="../slideLayouts/slideLayout470.xml"/><Relationship Id="rId7" Type="http://schemas.openxmlformats.org/officeDocument/2006/relationships/slideLayout" Target="../slideLayouts/slideLayout471.xml"/><Relationship Id="rId8" Type="http://schemas.openxmlformats.org/officeDocument/2006/relationships/slideLayout" Target="../slideLayouts/slideLayout472.xml"/><Relationship Id="rId9" Type="http://schemas.openxmlformats.org/officeDocument/2006/relationships/slideLayout" Target="../slideLayouts/slideLayout473.xml"/><Relationship Id="rId10" Type="http://schemas.openxmlformats.org/officeDocument/2006/relationships/slideLayout" Target="../slideLayouts/slideLayout474.xml"/></Relationships>
</file>

<file path=ppt/slideMasters/_rels/slideMaster42.xml.rels><?xml version="1.0" encoding="UTF-8" standalone="yes"?>
<Relationships xmlns="http://schemas.openxmlformats.org/package/2006/relationships"><Relationship Id="rId11" Type="http://schemas.openxmlformats.org/officeDocument/2006/relationships/slideLayout" Target="../slideLayouts/slideLayout487.xml"/><Relationship Id="rId12" Type="http://schemas.openxmlformats.org/officeDocument/2006/relationships/slideLayout" Target="../slideLayouts/slideLayout488.xml"/><Relationship Id="rId13" Type="http://schemas.openxmlformats.org/officeDocument/2006/relationships/slideLayout" Target="../slideLayouts/slideLayout489.xml"/><Relationship Id="rId14" Type="http://schemas.openxmlformats.org/officeDocument/2006/relationships/slideLayout" Target="../slideLayouts/slideLayout490.xml"/><Relationship Id="rId15" Type="http://schemas.openxmlformats.org/officeDocument/2006/relationships/theme" Target="../theme/theme42.xml"/><Relationship Id="rId1" Type="http://schemas.openxmlformats.org/officeDocument/2006/relationships/slideLayout" Target="../slideLayouts/slideLayout477.xml"/><Relationship Id="rId2" Type="http://schemas.openxmlformats.org/officeDocument/2006/relationships/slideLayout" Target="../slideLayouts/slideLayout478.xml"/><Relationship Id="rId3" Type="http://schemas.openxmlformats.org/officeDocument/2006/relationships/slideLayout" Target="../slideLayouts/slideLayout479.xml"/><Relationship Id="rId4" Type="http://schemas.openxmlformats.org/officeDocument/2006/relationships/slideLayout" Target="../slideLayouts/slideLayout480.xml"/><Relationship Id="rId5" Type="http://schemas.openxmlformats.org/officeDocument/2006/relationships/slideLayout" Target="../slideLayouts/slideLayout481.xml"/><Relationship Id="rId6" Type="http://schemas.openxmlformats.org/officeDocument/2006/relationships/slideLayout" Target="../slideLayouts/slideLayout482.xml"/><Relationship Id="rId7" Type="http://schemas.openxmlformats.org/officeDocument/2006/relationships/slideLayout" Target="../slideLayouts/slideLayout483.xml"/><Relationship Id="rId8" Type="http://schemas.openxmlformats.org/officeDocument/2006/relationships/slideLayout" Target="../slideLayouts/slideLayout484.xml"/><Relationship Id="rId9" Type="http://schemas.openxmlformats.org/officeDocument/2006/relationships/slideLayout" Target="../slideLayouts/slideLayout485.xml"/><Relationship Id="rId10" Type="http://schemas.openxmlformats.org/officeDocument/2006/relationships/slideLayout" Target="../slideLayouts/slideLayout486.xml"/></Relationships>
</file>

<file path=ppt/slideMasters/_rels/slideMaster43.xml.rels><?xml version="1.0" encoding="UTF-8" standalone="yes"?>
<Relationships xmlns="http://schemas.openxmlformats.org/package/2006/relationships"><Relationship Id="rId11" Type="http://schemas.openxmlformats.org/officeDocument/2006/relationships/slideLayout" Target="../slideLayouts/slideLayout501.xml"/><Relationship Id="rId12" Type="http://schemas.openxmlformats.org/officeDocument/2006/relationships/slideLayout" Target="../slideLayouts/slideLayout502.xml"/><Relationship Id="rId13" Type="http://schemas.openxmlformats.org/officeDocument/2006/relationships/slideLayout" Target="../slideLayouts/slideLayout503.xml"/><Relationship Id="rId14" Type="http://schemas.openxmlformats.org/officeDocument/2006/relationships/slideLayout" Target="../slideLayouts/slideLayout504.xml"/><Relationship Id="rId15" Type="http://schemas.openxmlformats.org/officeDocument/2006/relationships/theme" Target="../theme/theme43.xml"/><Relationship Id="rId1" Type="http://schemas.openxmlformats.org/officeDocument/2006/relationships/slideLayout" Target="../slideLayouts/slideLayout491.xml"/><Relationship Id="rId2" Type="http://schemas.openxmlformats.org/officeDocument/2006/relationships/slideLayout" Target="../slideLayouts/slideLayout492.xml"/><Relationship Id="rId3" Type="http://schemas.openxmlformats.org/officeDocument/2006/relationships/slideLayout" Target="../slideLayouts/slideLayout493.xml"/><Relationship Id="rId4" Type="http://schemas.openxmlformats.org/officeDocument/2006/relationships/slideLayout" Target="../slideLayouts/slideLayout494.xml"/><Relationship Id="rId5" Type="http://schemas.openxmlformats.org/officeDocument/2006/relationships/slideLayout" Target="../slideLayouts/slideLayout495.xml"/><Relationship Id="rId6" Type="http://schemas.openxmlformats.org/officeDocument/2006/relationships/slideLayout" Target="../slideLayouts/slideLayout496.xml"/><Relationship Id="rId7" Type="http://schemas.openxmlformats.org/officeDocument/2006/relationships/slideLayout" Target="../slideLayouts/slideLayout497.xml"/><Relationship Id="rId8" Type="http://schemas.openxmlformats.org/officeDocument/2006/relationships/slideLayout" Target="../slideLayouts/slideLayout498.xml"/><Relationship Id="rId9" Type="http://schemas.openxmlformats.org/officeDocument/2006/relationships/slideLayout" Target="../slideLayouts/slideLayout499.xml"/><Relationship Id="rId10" Type="http://schemas.openxmlformats.org/officeDocument/2006/relationships/slideLayout" Target="../slideLayouts/slideLayout500.xml"/></Relationships>
</file>

<file path=ppt/slideMasters/_rels/slideMaster44.xml.rels><?xml version="1.0" encoding="UTF-8" standalone="yes"?>
<Relationships xmlns="http://schemas.openxmlformats.org/package/2006/relationships"><Relationship Id="rId11" Type="http://schemas.openxmlformats.org/officeDocument/2006/relationships/slideLayout" Target="../slideLayouts/slideLayout515.xml"/><Relationship Id="rId12" Type="http://schemas.openxmlformats.org/officeDocument/2006/relationships/slideLayout" Target="../slideLayouts/slideLayout516.xml"/><Relationship Id="rId13" Type="http://schemas.openxmlformats.org/officeDocument/2006/relationships/theme" Target="../theme/theme44.xml"/><Relationship Id="rId1" Type="http://schemas.openxmlformats.org/officeDocument/2006/relationships/slideLayout" Target="../slideLayouts/slideLayout505.xml"/><Relationship Id="rId2" Type="http://schemas.openxmlformats.org/officeDocument/2006/relationships/slideLayout" Target="../slideLayouts/slideLayout506.xml"/><Relationship Id="rId3" Type="http://schemas.openxmlformats.org/officeDocument/2006/relationships/slideLayout" Target="../slideLayouts/slideLayout507.xml"/><Relationship Id="rId4" Type="http://schemas.openxmlformats.org/officeDocument/2006/relationships/slideLayout" Target="../slideLayouts/slideLayout508.xml"/><Relationship Id="rId5" Type="http://schemas.openxmlformats.org/officeDocument/2006/relationships/slideLayout" Target="../slideLayouts/slideLayout509.xml"/><Relationship Id="rId6" Type="http://schemas.openxmlformats.org/officeDocument/2006/relationships/slideLayout" Target="../slideLayouts/slideLayout510.xml"/><Relationship Id="rId7" Type="http://schemas.openxmlformats.org/officeDocument/2006/relationships/slideLayout" Target="../slideLayouts/slideLayout511.xml"/><Relationship Id="rId8" Type="http://schemas.openxmlformats.org/officeDocument/2006/relationships/slideLayout" Target="../slideLayouts/slideLayout512.xml"/><Relationship Id="rId9" Type="http://schemas.openxmlformats.org/officeDocument/2006/relationships/slideLayout" Target="../slideLayouts/slideLayout513.xml"/><Relationship Id="rId10" Type="http://schemas.openxmlformats.org/officeDocument/2006/relationships/slideLayout" Target="../slideLayouts/slideLayout514.xml"/></Relationships>
</file>

<file path=ppt/slideMasters/_rels/slideMaster45.xml.rels><?xml version="1.0" encoding="UTF-8" standalone="yes"?>
<Relationships xmlns="http://schemas.openxmlformats.org/package/2006/relationships"><Relationship Id="rId11" Type="http://schemas.openxmlformats.org/officeDocument/2006/relationships/slideLayout" Target="../slideLayouts/slideLayout527.xml"/><Relationship Id="rId12" Type="http://schemas.openxmlformats.org/officeDocument/2006/relationships/slideLayout" Target="../slideLayouts/slideLayout528.xml"/><Relationship Id="rId13" Type="http://schemas.openxmlformats.org/officeDocument/2006/relationships/theme" Target="../theme/theme45.xml"/><Relationship Id="rId1" Type="http://schemas.openxmlformats.org/officeDocument/2006/relationships/slideLayout" Target="../slideLayouts/slideLayout517.xml"/><Relationship Id="rId2" Type="http://schemas.openxmlformats.org/officeDocument/2006/relationships/slideLayout" Target="../slideLayouts/slideLayout518.xml"/><Relationship Id="rId3" Type="http://schemas.openxmlformats.org/officeDocument/2006/relationships/slideLayout" Target="../slideLayouts/slideLayout519.xml"/><Relationship Id="rId4" Type="http://schemas.openxmlformats.org/officeDocument/2006/relationships/slideLayout" Target="../slideLayouts/slideLayout520.xml"/><Relationship Id="rId5" Type="http://schemas.openxmlformats.org/officeDocument/2006/relationships/slideLayout" Target="../slideLayouts/slideLayout521.xml"/><Relationship Id="rId6" Type="http://schemas.openxmlformats.org/officeDocument/2006/relationships/slideLayout" Target="../slideLayouts/slideLayout522.xml"/><Relationship Id="rId7" Type="http://schemas.openxmlformats.org/officeDocument/2006/relationships/slideLayout" Target="../slideLayouts/slideLayout523.xml"/><Relationship Id="rId8" Type="http://schemas.openxmlformats.org/officeDocument/2006/relationships/slideLayout" Target="../slideLayouts/slideLayout524.xml"/><Relationship Id="rId9" Type="http://schemas.openxmlformats.org/officeDocument/2006/relationships/slideLayout" Target="../slideLayouts/slideLayout525.xml"/><Relationship Id="rId10" Type="http://schemas.openxmlformats.org/officeDocument/2006/relationships/slideLayout" Target="../slideLayouts/slideLayout526.xml"/></Relationships>
</file>

<file path=ppt/slideMasters/_rels/slideMaster46.xml.rels><?xml version="1.0" encoding="UTF-8" standalone="yes"?>
<Relationships xmlns="http://schemas.openxmlformats.org/package/2006/relationships"><Relationship Id="rId11" Type="http://schemas.openxmlformats.org/officeDocument/2006/relationships/slideLayout" Target="../slideLayouts/slideLayout539.xml"/><Relationship Id="rId12" Type="http://schemas.openxmlformats.org/officeDocument/2006/relationships/slideLayout" Target="../slideLayouts/slideLayout540.xml"/><Relationship Id="rId13" Type="http://schemas.openxmlformats.org/officeDocument/2006/relationships/theme" Target="../theme/theme46.xml"/><Relationship Id="rId1" Type="http://schemas.openxmlformats.org/officeDocument/2006/relationships/slideLayout" Target="../slideLayouts/slideLayout529.xml"/><Relationship Id="rId2" Type="http://schemas.openxmlformats.org/officeDocument/2006/relationships/slideLayout" Target="../slideLayouts/slideLayout530.xml"/><Relationship Id="rId3" Type="http://schemas.openxmlformats.org/officeDocument/2006/relationships/slideLayout" Target="../slideLayouts/slideLayout531.xml"/><Relationship Id="rId4" Type="http://schemas.openxmlformats.org/officeDocument/2006/relationships/slideLayout" Target="../slideLayouts/slideLayout532.xml"/><Relationship Id="rId5" Type="http://schemas.openxmlformats.org/officeDocument/2006/relationships/slideLayout" Target="../slideLayouts/slideLayout533.xml"/><Relationship Id="rId6" Type="http://schemas.openxmlformats.org/officeDocument/2006/relationships/slideLayout" Target="../slideLayouts/slideLayout534.xml"/><Relationship Id="rId7" Type="http://schemas.openxmlformats.org/officeDocument/2006/relationships/slideLayout" Target="../slideLayouts/slideLayout535.xml"/><Relationship Id="rId8" Type="http://schemas.openxmlformats.org/officeDocument/2006/relationships/slideLayout" Target="../slideLayouts/slideLayout536.xml"/><Relationship Id="rId9" Type="http://schemas.openxmlformats.org/officeDocument/2006/relationships/slideLayout" Target="../slideLayouts/slideLayout537.xml"/><Relationship Id="rId10" Type="http://schemas.openxmlformats.org/officeDocument/2006/relationships/slideLayout" Target="../slideLayouts/slideLayout538.xml"/></Relationships>
</file>

<file path=ppt/slideMasters/_rels/slideMaster47.xml.rels><?xml version="1.0" encoding="UTF-8" standalone="yes"?>
<Relationships xmlns="http://schemas.openxmlformats.org/package/2006/relationships"><Relationship Id="rId11" Type="http://schemas.openxmlformats.org/officeDocument/2006/relationships/slideLayout" Target="../slideLayouts/slideLayout551.xml"/><Relationship Id="rId12" Type="http://schemas.openxmlformats.org/officeDocument/2006/relationships/slideLayout" Target="../slideLayouts/slideLayout552.xml"/><Relationship Id="rId13" Type="http://schemas.openxmlformats.org/officeDocument/2006/relationships/theme" Target="../theme/theme47.xml"/><Relationship Id="rId1" Type="http://schemas.openxmlformats.org/officeDocument/2006/relationships/slideLayout" Target="../slideLayouts/slideLayout541.xml"/><Relationship Id="rId2" Type="http://schemas.openxmlformats.org/officeDocument/2006/relationships/slideLayout" Target="../slideLayouts/slideLayout542.xml"/><Relationship Id="rId3" Type="http://schemas.openxmlformats.org/officeDocument/2006/relationships/slideLayout" Target="../slideLayouts/slideLayout543.xml"/><Relationship Id="rId4" Type="http://schemas.openxmlformats.org/officeDocument/2006/relationships/slideLayout" Target="../slideLayouts/slideLayout544.xml"/><Relationship Id="rId5" Type="http://schemas.openxmlformats.org/officeDocument/2006/relationships/slideLayout" Target="../slideLayouts/slideLayout545.xml"/><Relationship Id="rId6" Type="http://schemas.openxmlformats.org/officeDocument/2006/relationships/slideLayout" Target="../slideLayouts/slideLayout546.xml"/><Relationship Id="rId7" Type="http://schemas.openxmlformats.org/officeDocument/2006/relationships/slideLayout" Target="../slideLayouts/slideLayout547.xml"/><Relationship Id="rId8" Type="http://schemas.openxmlformats.org/officeDocument/2006/relationships/slideLayout" Target="../slideLayouts/slideLayout548.xml"/><Relationship Id="rId9" Type="http://schemas.openxmlformats.org/officeDocument/2006/relationships/slideLayout" Target="../slideLayouts/slideLayout549.xml"/><Relationship Id="rId10" Type="http://schemas.openxmlformats.org/officeDocument/2006/relationships/slideLayout" Target="../slideLayouts/slideLayout550.xml"/></Relationships>
</file>

<file path=ppt/slideMasters/_rels/slideMaster48.xml.rels><?xml version="1.0" encoding="UTF-8" standalone="yes"?>
<Relationships xmlns="http://schemas.openxmlformats.org/package/2006/relationships"><Relationship Id="rId11" Type="http://schemas.openxmlformats.org/officeDocument/2006/relationships/slideLayout" Target="../slideLayouts/slideLayout563.xml"/><Relationship Id="rId12" Type="http://schemas.openxmlformats.org/officeDocument/2006/relationships/slideLayout" Target="../slideLayouts/slideLayout564.xml"/><Relationship Id="rId13" Type="http://schemas.openxmlformats.org/officeDocument/2006/relationships/theme" Target="../theme/theme48.xml"/><Relationship Id="rId1" Type="http://schemas.openxmlformats.org/officeDocument/2006/relationships/slideLayout" Target="../slideLayouts/slideLayout553.xml"/><Relationship Id="rId2" Type="http://schemas.openxmlformats.org/officeDocument/2006/relationships/slideLayout" Target="../slideLayouts/slideLayout554.xml"/><Relationship Id="rId3" Type="http://schemas.openxmlformats.org/officeDocument/2006/relationships/slideLayout" Target="../slideLayouts/slideLayout555.xml"/><Relationship Id="rId4" Type="http://schemas.openxmlformats.org/officeDocument/2006/relationships/slideLayout" Target="../slideLayouts/slideLayout556.xml"/><Relationship Id="rId5" Type="http://schemas.openxmlformats.org/officeDocument/2006/relationships/slideLayout" Target="../slideLayouts/slideLayout557.xml"/><Relationship Id="rId6" Type="http://schemas.openxmlformats.org/officeDocument/2006/relationships/slideLayout" Target="../slideLayouts/slideLayout558.xml"/><Relationship Id="rId7" Type="http://schemas.openxmlformats.org/officeDocument/2006/relationships/slideLayout" Target="../slideLayouts/slideLayout559.xml"/><Relationship Id="rId8" Type="http://schemas.openxmlformats.org/officeDocument/2006/relationships/slideLayout" Target="../slideLayouts/slideLayout560.xml"/><Relationship Id="rId9" Type="http://schemas.openxmlformats.org/officeDocument/2006/relationships/slideLayout" Target="../slideLayouts/slideLayout561.xml"/><Relationship Id="rId10" Type="http://schemas.openxmlformats.org/officeDocument/2006/relationships/slideLayout" Target="../slideLayouts/slideLayout562.xml"/></Relationships>
</file>

<file path=ppt/slideMasters/_rels/slideMaster49.xml.rels><?xml version="1.0" encoding="UTF-8" standalone="yes"?>
<Relationships xmlns="http://schemas.openxmlformats.org/package/2006/relationships"><Relationship Id="rId11" Type="http://schemas.openxmlformats.org/officeDocument/2006/relationships/slideLayout" Target="../slideLayouts/slideLayout575.xml"/><Relationship Id="rId12" Type="http://schemas.openxmlformats.org/officeDocument/2006/relationships/slideLayout" Target="../slideLayouts/slideLayout576.xml"/><Relationship Id="rId13" Type="http://schemas.openxmlformats.org/officeDocument/2006/relationships/slideLayout" Target="../slideLayouts/slideLayout577.xml"/><Relationship Id="rId14" Type="http://schemas.openxmlformats.org/officeDocument/2006/relationships/slideLayout" Target="../slideLayouts/slideLayout578.xml"/><Relationship Id="rId15" Type="http://schemas.openxmlformats.org/officeDocument/2006/relationships/slideLayout" Target="../slideLayouts/slideLayout579.xml"/><Relationship Id="rId16" Type="http://schemas.openxmlformats.org/officeDocument/2006/relationships/theme" Target="../theme/theme49.xml"/><Relationship Id="rId1" Type="http://schemas.openxmlformats.org/officeDocument/2006/relationships/slideLayout" Target="../slideLayouts/slideLayout565.xml"/><Relationship Id="rId2" Type="http://schemas.openxmlformats.org/officeDocument/2006/relationships/slideLayout" Target="../slideLayouts/slideLayout566.xml"/><Relationship Id="rId3" Type="http://schemas.openxmlformats.org/officeDocument/2006/relationships/slideLayout" Target="../slideLayouts/slideLayout567.xml"/><Relationship Id="rId4" Type="http://schemas.openxmlformats.org/officeDocument/2006/relationships/slideLayout" Target="../slideLayouts/slideLayout568.xml"/><Relationship Id="rId5" Type="http://schemas.openxmlformats.org/officeDocument/2006/relationships/slideLayout" Target="../slideLayouts/slideLayout569.xml"/><Relationship Id="rId6" Type="http://schemas.openxmlformats.org/officeDocument/2006/relationships/slideLayout" Target="../slideLayouts/slideLayout570.xml"/><Relationship Id="rId7" Type="http://schemas.openxmlformats.org/officeDocument/2006/relationships/slideLayout" Target="../slideLayouts/slideLayout571.xml"/><Relationship Id="rId8" Type="http://schemas.openxmlformats.org/officeDocument/2006/relationships/slideLayout" Target="../slideLayouts/slideLayout572.xml"/><Relationship Id="rId9" Type="http://schemas.openxmlformats.org/officeDocument/2006/relationships/slideLayout" Target="../slideLayouts/slideLayout573.xml"/><Relationship Id="rId10" Type="http://schemas.openxmlformats.org/officeDocument/2006/relationships/slideLayout" Target="../slideLayouts/slideLayout574.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50.xml.rels><?xml version="1.0" encoding="UTF-8" standalone="yes"?>
<Relationships xmlns="http://schemas.openxmlformats.org/package/2006/relationships"><Relationship Id="rId11" Type="http://schemas.openxmlformats.org/officeDocument/2006/relationships/slideLayout" Target="../slideLayouts/slideLayout590.xml"/><Relationship Id="rId12" Type="http://schemas.openxmlformats.org/officeDocument/2006/relationships/slideLayout" Target="../slideLayouts/slideLayout591.xml"/><Relationship Id="rId13" Type="http://schemas.openxmlformats.org/officeDocument/2006/relationships/slideLayout" Target="../slideLayouts/slideLayout592.xml"/><Relationship Id="rId14" Type="http://schemas.openxmlformats.org/officeDocument/2006/relationships/theme" Target="../theme/theme50.xml"/><Relationship Id="rId1" Type="http://schemas.openxmlformats.org/officeDocument/2006/relationships/slideLayout" Target="../slideLayouts/slideLayout580.xml"/><Relationship Id="rId2" Type="http://schemas.openxmlformats.org/officeDocument/2006/relationships/slideLayout" Target="../slideLayouts/slideLayout581.xml"/><Relationship Id="rId3" Type="http://schemas.openxmlformats.org/officeDocument/2006/relationships/slideLayout" Target="../slideLayouts/slideLayout582.xml"/><Relationship Id="rId4" Type="http://schemas.openxmlformats.org/officeDocument/2006/relationships/slideLayout" Target="../slideLayouts/slideLayout583.xml"/><Relationship Id="rId5" Type="http://schemas.openxmlformats.org/officeDocument/2006/relationships/slideLayout" Target="../slideLayouts/slideLayout584.xml"/><Relationship Id="rId6" Type="http://schemas.openxmlformats.org/officeDocument/2006/relationships/slideLayout" Target="../slideLayouts/slideLayout585.xml"/><Relationship Id="rId7" Type="http://schemas.openxmlformats.org/officeDocument/2006/relationships/slideLayout" Target="../slideLayouts/slideLayout586.xml"/><Relationship Id="rId8" Type="http://schemas.openxmlformats.org/officeDocument/2006/relationships/slideLayout" Target="../slideLayouts/slideLayout587.xml"/><Relationship Id="rId9" Type="http://schemas.openxmlformats.org/officeDocument/2006/relationships/slideLayout" Target="../slideLayouts/slideLayout588.xml"/><Relationship Id="rId10" Type="http://schemas.openxmlformats.org/officeDocument/2006/relationships/slideLayout" Target="../slideLayouts/slideLayout589.xml"/></Relationships>
</file>

<file path=ppt/slideMasters/_rels/slideMaster51.xml.rels><?xml version="1.0" encoding="UTF-8" standalone="yes"?>
<Relationships xmlns="http://schemas.openxmlformats.org/package/2006/relationships"><Relationship Id="rId11" Type="http://schemas.openxmlformats.org/officeDocument/2006/relationships/slideLayout" Target="../slideLayouts/slideLayout603.xml"/><Relationship Id="rId12" Type="http://schemas.openxmlformats.org/officeDocument/2006/relationships/theme" Target="../theme/theme51.xml"/><Relationship Id="rId13" Type="http://schemas.openxmlformats.org/officeDocument/2006/relationships/image" Target="../media/image2.jpeg"/><Relationship Id="rId14" Type="http://schemas.openxmlformats.org/officeDocument/2006/relationships/image" Target="../media/image3.png"/><Relationship Id="rId1" Type="http://schemas.openxmlformats.org/officeDocument/2006/relationships/slideLayout" Target="../slideLayouts/slideLayout593.xml"/><Relationship Id="rId2" Type="http://schemas.openxmlformats.org/officeDocument/2006/relationships/slideLayout" Target="../slideLayouts/slideLayout594.xml"/><Relationship Id="rId3" Type="http://schemas.openxmlformats.org/officeDocument/2006/relationships/slideLayout" Target="../slideLayouts/slideLayout595.xml"/><Relationship Id="rId4" Type="http://schemas.openxmlformats.org/officeDocument/2006/relationships/slideLayout" Target="../slideLayouts/slideLayout596.xml"/><Relationship Id="rId5" Type="http://schemas.openxmlformats.org/officeDocument/2006/relationships/slideLayout" Target="../slideLayouts/slideLayout597.xml"/><Relationship Id="rId6" Type="http://schemas.openxmlformats.org/officeDocument/2006/relationships/slideLayout" Target="../slideLayouts/slideLayout598.xml"/><Relationship Id="rId7" Type="http://schemas.openxmlformats.org/officeDocument/2006/relationships/slideLayout" Target="../slideLayouts/slideLayout599.xml"/><Relationship Id="rId8" Type="http://schemas.openxmlformats.org/officeDocument/2006/relationships/slideLayout" Target="../slideLayouts/slideLayout600.xml"/><Relationship Id="rId9" Type="http://schemas.openxmlformats.org/officeDocument/2006/relationships/slideLayout" Target="../slideLayouts/slideLayout601.xml"/><Relationship Id="rId10" Type="http://schemas.openxmlformats.org/officeDocument/2006/relationships/slideLayout" Target="../slideLayouts/slideLayout602.xml"/></Relationships>
</file>

<file path=ppt/slideMasters/_rels/slideMaster52.xml.rels><?xml version="1.0" encoding="UTF-8" standalone="yes"?>
<Relationships xmlns="http://schemas.openxmlformats.org/package/2006/relationships"><Relationship Id="rId11" Type="http://schemas.openxmlformats.org/officeDocument/2006/relationships/slideLayout" Target="../slideLayouts/slideLayout614.xml"/><Relationship Id="rId12" Type="http://schemas.openxmlformats.org/officeDocument/2006/relationships/theme" Target="../theme/theme52.xml"/><Relationship Id="rId13" Type="http://schemas.openxmlformats.org/officeDocument/2006/relationships/image" Target="../media/image2.jpeg"/><Relationship Id="rId14" Type="http://schemas.openxmlformats.org/officeDocument/2006/relationships/image" Target="../media/image5.png"/><Relationship Id="rId1" Type="http://schemas.openxmlformats.org/officeDocument/2006/relationships/slideLayout" Target="../slideLayouts/slideLayout604.xml"/><Relationship Id="rId2" Type="http://schemas.openxmlformats.org/officeDocument/2006/relationships/slideLayout" Target="../slideLayouts/slideLayout605.xml"/><Relationship Id="rId3" Type="http://schemas.openxmlformats.org/officeDocument/2006/relationships/slideLayout" Target="../slideLayouts/slideLayout606.xml"/><Relationship Id="rId4" Type="http://schemas.openxmlformats.org/officeDocument/2006/relationships/slideLayout" Target="../slideLayouts/slideLayout607.xml"/><Relationship Id="rId5" Type="http://schemas.openxmlformats.org/officeDocument/2006/relationships/slideLayout" Target="../slideLayouts/slideLayout608.xml"/><Relationship Id="rId6" Type="http://schemas.openxmlformats.org/officeDocument/2006/relationships/slideLayout" Target="../slideLayouts/slideLayout609.xml"/><Relationship Id="rId7" Type="http://schemas.openxmlformats.org/officeDocument/2006/relationships/slideLayout" Target="../slideLayouts/slideLayout610.xml"/><Relationship Id="rId8" Type="http://schemas.openxmlformats.org/officeDocument/2006/relationships/slideLayout" Target="../slideLayouts/slideLayout611.xml"/><Relationship Id="rId9" Type="http://schemas.openxmlformats.org/officeDocument/2006/relationships/slideLayout" Target="../slideLayouts/slideLayout612.xml"/><Relationship Id="rId10" Type="http://schemas.openxmlformats.org/officeDocument/2006/relationships/slideLayout" Target="../slideLayouts/slideLayout613.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
          <p:cNvSpPr>
            <a:spLocks noGrp="1" noChangeArrowheads="1"/>
          </p:cNvSpPr>
          <p:nvPr>
            <p:ph type="title"/>
          </p:nvPr>
        </p:nvSpPr>
        <p:spPr bwMode="auto">
          <a:xfrm>
            <a:off x="889002" y="2095500"/>
            <a:ext cx="7366000" cy="26797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4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4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5pPr>
      <a:lvl6pPr marL="457200" algn="ctr" rtl="0" fontAlgn="base">
        <a:spcBef>
          <a:spcPct val="0"/>
        </a:spcBef>
        <a:spcAft>
          <a:spcPct val="0"/>
        </a:spcAft>
        <a:defRPr sz="2400">
          <a:solidFill>
            <a:schemeClr val="tx1"/>
          </a:solidFill>
          <a:latin typeface="+mn-lt"/>
          <a:ea typeface="+mn-ea"/>
          <a:cs typeface="+mn-cs"/>
          <a:sym typeface="Gill Sans" pitchFamily="-107" charset="0"/>
        </a:defRPr>
      </a:lvl6pPr>
      <a:lvl7pPr marL="914400" algn="ctr" rtl="0" fontAlgn="base">
        <a:spcBef>
          <a:spcPct val="0"/>
        </a:spcBef>
        <a:spcAft>
          <a:spcPct val="0"/>
        </a:spcAft>
        <a:defRPr sz="2400">
          <a:solidFill>
            <a:schemeClr val="tx1"/>
          </a:solidFill>
          <a:latin typeface="+mn-lt"/>
          <a:ea typeface="+mn-ea"/>
          <a:cs typeface="+mn-cs"/>
          <a:sym typeface="Gill Sans" pitchFamily="-107" charset="0"/>
        </a:defRPr>
      </a:lvl7pPr>
      <a:lvl8pPr marL="1371600" algn="ctr" rtl="0" fontAlgn="base">
        <a:spcBef>
          <a:spcPct val="0"/>
        </a:spcBef>
        <a:spcAft>
          <a:spcPct val="0"/>
        </a:spcAft>
        <a:defRPr sz="2400">
          <a:solidFill>
            <a:schemeClr val="tx1"/>
          </a:solidFill>
          <a:latin typeface="+mn-lt"/>
          <a:ea typeface="+mn-ea"/>
          <a:cs typeface="+mn-cs"/>
          <a:sym typeface="Gill Sans" pitchFamily="-107" charset="0"/>
        </a:defRPr>
      </a:lvl8pPr>
      <a:lvl9pPr marL="1828800" algn="ctr" rtl="0" fontAlgn="base">
        <a:spcBef>
          <a:spcPct val="0"/>
        </a:spcBef>
        <a:spcAft>
          <a:spcPct val="0"/>
        </a:spcAft>
        <a:defRPr sz="24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6194"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
        <p:nvSpPr>
          <p:cNvPr id="136195" name="Rectangle 2"/>
          <p:cNvSpPr>
            <a:spLocks noGrp="1" noChangeArrowheads="1"/>
          </p:cNvSpPr>
          <p:nvPr>
            <p:ph type="body" idx="1"/>
          </p:nvPr>
        </p:nvSpPr>
        <p:spPr bwMode="auto">
          <a:xfrm>
            <a:off x="889002" y="1943100"/>
            <a:ext cx="7366000" cy="4025900"/>
          </a:xfrm>
          <a:prstGeom prst="rect">
            <a:avLst/>
          </a:prstGeom>
          <a:noFill/>
          <a:ln w="12700">
            <a:noFill/>
            <a:miter lim="800000"/>
            <a:headEnd/>
            <a:tailEnd/>
          </a:ln>
        </p:spPr>
        <p:txBody>
          <a:bodyPr vert="horz" wrap="square" lIns="38100" tIns="38100" rIns="38100" bIns="38100" numCol="1" anchor="t"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016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1pPr>
      <a:lvl2pPr marL="9445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2pPr>
      <a:lvl3pPr marL="12874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3pPr>
      <a:lvl4pPr marL="16430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4pPr>
      <a:lvl5pPr marL="19859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5pPr>
      <a:lvl6pPr marL="24431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6pPr>
      <a:lvl7pPr marL="29003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7pPr>
      <a:lvl8pPr marL="33575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8pPr>
      <a:lvl9pPr marL="38147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8482"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
        <p:nvSpPr>
          <p:cNvPr id="148483" name="Rectangle 2"/>
          <p:cNvSpPr>
            <a:spLocks noGrp="1" noChangeArrowheads="1"/>
          </p:cNvSpPr>
          <p:nvPr>
            <p:ph type="body" idx="1"/>
          </p:nvPr>
        </p:nvSpPr>
        <p:spPr bwMode="auto">
          <a:xfrm>
            <a:off x="5461002" y="1943100"/>
            <a:ext cx="2794000" cy="40259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Tree>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016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1pPr>
      <a:lvl2pPr marL="9445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2pPr>
      <a:lvl3pPr marL="12874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3pPr>
      <a:lvl4pPr marL="16430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4pPr>
      <a:lvl5pPr marL="19859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5pPr>
      <a:lvl6pPr marL="24431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6pPr>
      <a:lvl7pPr marL="29003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7pPr>
      <a:lvl8pPr marL="33575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8pPr>
      <a:lvl9pPr marL="38147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0770"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
        <p:nvSpPr>
          <p:cNvPr id="160771" name="Rectangle 2"/>
          <p:cNvSpPr>
            <a:spLocks noGrp="1" noChangeArrowheads="1"/>
          </p:cNvSpPr>
          <p:nvPr>
            <p:ph type="body" idx="1"/>
          </p:nvPr>
        </p:nvSpPr>
        <p:spPr bwMode="auto">
          <a:xfrm>
            <a:off x="889000" y="1943100"/>
            <a:ext cx="3543300" cy="40259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Tree>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016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1pPr>
      <a:lvl2pPr marL="9445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2pPr>
      <a:lvl3pPr marL="12874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3pPr>
      <a:lvl4pPr marL="16430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4pPr>
      <a:lvl5pPr marL="19859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5pPr>
      <a:lvl6pPr marL="24431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6pPr>
      <a:lvl7pPr marL="29003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7pPr>
      <a:lvl8pPr marL="33575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8pPr>
      <a:lvl9pPr marL="38147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3058"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
        <p:nvSpPr>
          <p:cNvPr id="173059" name="Rectangle 2"/>
          <p:cNvSpPr>
            <a:spLocks noGrp="1" noChangeArrowheads="1"/>
          </p:cNvSpPr>
          <p:nvPr>
            <p:ph type="body" idx="1"/>
          </p:nvPr>
        </p:nvSpPr>
        <p:spPr bwMode="auto">
          <a:xfrm>
            <a:off x="889002" y="1943100"/>
            <a:ext cx="7366000" cy="40259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Tree>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604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1pPr>
      <a:lvl2pPr marL="10033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2pPr>
      <a:lvl3pPr marL="13462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3pPr>
      <a:lvl4pPr marL="17018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4pPr>
      <a:lvl5pPr marL="20447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5pPr>
      <a:lvl6pPr marL="25019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6pPr>
      <a:lvl7pPr marL="29591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7pPr>
      <a:lvl8pPr marL="34163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8pPr>
      <a:lvl9pPr marL="38735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5346"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
        <p:nvSpPr>
          <p:cNvPr id="185347" name="Rectangle 2"/>
          <p:cNvSpPr>
            <a:spLocks noGrp="1" noChangeArrowheads="1"/>
          </p:cNvSpPr>
          <p:nvPr>
            <p:ph type="body" idx="1"/>
          </p:nvPr>
        </p:nvSpPr>
        <p:spPr bwMode="auto">
          <a:xfrm>
            <a:off x="889002" y="1943100"/>
            <a:ext cx="7366000" cy="40259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Tree>
  </p:cSld>
  <p:clrMap bg1="dk2" tx1="lt1" bg2="dk1" tx2="lt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604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1pPr>
      <a:lvl2pPr marL="10033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2pPr>
      <a:lvl3pPr marL="13462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3pPr>
      <a:lvl4pPr marL="17018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4pPr>
      <a:lvl5pPr marL="20447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5pPr>
      <a:lvl6pPr marL="25019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6pPr>
      <a:lvl7pPr marL="29591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7pPr>
      <a:lvl8pPr marL="34163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8pPr>
      <a:lvl9pPr marL="38735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7634" name="Rectangle 1"/>
          <p:cNvSpPr>
            <a:spLocks noGrp="1" noChangeArrowheads="1"/>
          </p:cNvSpPr>
          <p:nvPr>
            <p:ph type="title"/>
          </p:nvPr>
        </p:nvSpPr>
        <p:spPr bwMode="auto">
          <a:xfrm>
            <a:off x="889002" y="2095500"/>
            <a:ext cx="7366000" cy="26797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Tree>
  </p:cSld>
  <p:clrMap bg1="dk2" tx1="lt1" bg2="dk1" tx2="lt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4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4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5pPr>
      <a:lvl6pPr marL="457200" algn="ctr" rtl="0" fontAlgn="base">
        <a:spcBef>
          <a:spcPct val="0"/>
        </a:spcBef>
        <a:spcAft>
          <a:spcPct val="0"/>
        </a:spcAft>
        <a:defRPr sz="2400">
          <a:solidFill>
            <a:schemeClr val="tx1"/>
          </a:solidFill>
          <a:latin typeface="+mn-lt"/>
          <a:ea typeface="+mn-ea"/>
          <a:cs typeface="+mn-cs"/>
          <a:sym typeface="Gill Sans" pitchFamily="-107" charset="0"/>
        </a:defRPr>
      </a:lvl6pPr>
      <a:lvl7pPr marL="914400" algn="ctr" rtl="0" fontAlgn="base">
        <a:spcBef>
          <a:spcPct val="0"/>
        </a:spcBef>
        <a:spcAft>
          <a:spcPct val="0"/>
        </a:spcAft>
        <a:defRPr sz="2400">
          <a:solidFill>
            <a:schemeClr val="tx1"/>
          </a:solidFill>
          <a:latin typeface="+mn-lt"/>
          <a:ea typeface="+mn-ea"/>
          <a:cs typeface="+mn-cs"/>
          <a:sym typeface="Gill Sans" pitchFamily="-107" charset="0"/>
        </a:defRPr>
      </a:lvl7pPr>
      <a:lvl8pPr marL="1371600" algn="ctr" rtl="0" fontAlgn="base">
        <a:spcBef>
          <a:spcPct val="0"/>
        </a:spcBef>
        <a:spcAft>
          <a:spcPct val="0"/>
        </a:spcAft>
        <a:defRPr sz="2400">
          <a:solidFill>
            <a:schemeClr val="tx1"/>
          </a:solidFill>
          <a:latin typeface="+mn-lt"/>
          <a:ea typeface="+mn-ea"/>
          <a:cs typeface="+mn-cs"/>
          <a:sym typeface="Gill Sans" pitchFamily="-107" charset="0"/>
        </a:defRPr>
      </a:lvl8pPr>
      <a:lvl9pPr marL="1828800" algn="ctr" rtl="0" fontAlgn="base">
        <a:spcBef>
          <a:spcPct val="0"/>
        </a:spcBef>
        <a:spcAft>
          <a:spcPct val="0"/>
        </a:spcAft>
        <a:defRPr sz="24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9922" name="Rectangle 1"/>
          <p:cNvSpPr>
            <a:spLocks noGrp="1" noChangeArrowheads="1"/>
          </p:cNvSpPr>
          <p:nvPr>
            <p:ph type="title"/>
          </p:nvPr>
        </p:nvSpPr>
        <p:spPr bwMode="auto">
          <a:xfrm>
            <a:off x="889002" y="1155700"/>
            <a:ext cx="7366000" cy="2324100"/>
          </a:xfrm>
          <a:prstGeom prst="rect">
            <a:avLst/>
          </a:prstGeom>
          <a:noFill/>
          <a:ln w="12700">
            <a:noFill/>
            <a:miter lim="800000"/>
            <a:headEnd/>
            <a:tailEnd/>
          </a:ln>
        </p:spPr>
        <p:txBody>
          <a:bodyPr vert="horz" wrap="square" lIns="38100" tIns="38100" rIns="38100" bIns="38100" numCol="1" anchor="b" anchorCtr="0" compatLnSpc="1">
            <a:prstTxWarp prst="textNoShape">
              <a:avLst/>
            </a:prstTxWarp>
          </a:bodyPr>
          <a:lstStyle/>
          <a:p>
            <a:pPr lvl="0"/>
            <a:r>
              <a:rPr lang="en-US" smtClean="0">
                <a:sym typeface="Gill Sans"/>
              </a:rPr>
              <a:t>Click to edit Master title style</a:t>
            </a:r>
          </a:p>
        </p:txBody>
      </p:sp>
      <p:sp>
        <p:nvSpPr>
          <p:cNvPr id="209923" name="Rectangle 2"/>
          <p:cNvSpPr>
            <a:spLocks noGrp="1" noChangeArrowheads="1"/>
          </p:cNvSpPr>
          <p:nvPr>
            <p:ph type="body" idx="1"/>
          </p:nvPr>
        </p:nvSpPr>
        <p:spPr bwMode="auto">
          <a:xfrm>
            <a:off x="889002" y="3530600"/>
            <a:ext cx="7366000" cy="800100"/>
          </a:xfrm>
          <a:prstGeom prst="rect">
            <a:avLst/>
          </a:prstGeom>
          <a:noFill/>
          <a:ln w="12700">
            <a:noFill/>
            <a:miter lim="800000"/>
            <a:headEnd/>
            <a:tailEnd/>
          </a:ln>
        </p:spPr>
        <p:txBody>
          <a:bodyPr vert="horz" wrap="square" lIns="38100" tIns="38100" rIns="38100" bIns="38100" numCol="1" anchor="t"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Tree>
  </p:cSld>
  <p:clrMap bg1="dk2" tx1="lt1" bg2="dk1" tx2="lt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4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4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5pPr>
      <a:lvl6pPr marL="457200" algn="ctr" rtl="0" fontAlgn="base">
        <a:spcBef>
          <a:spcPct val="0"/>
        </a:spcBef>
        <a:spcAft>
          <a:spcPct val="0"/>
        </a:spcAft>
        <a:defRPr sz="2400">
          <a:solidFill>
            <a:schemeClr val="tx1"/>
          </a:solidFill>
          <a:latin typeface="+mn-lt"/>
          <a:ea typeface="+mn-ea"/>
          <a:cs typeface="+mn-cs"/>
          <a:sym typeface="Gill Sans" pitchFamily="-107" charset="0"/>
        </a:defRPr>
      </a:lvl6pPr>
      <a:lvl7pPr marL="914400" algn="ctr" rtl="0" fontAlgn="base">
        <a:spcBef>
          <a:spcPct val="0"/>
        </a:spcBef>
        <a:spcAft>
          <a:spcPct val="0"/>
        </a:spcAft>
        <a:defRPr sz="2400">
          <a:solidFill>
            <a:schemeClr val="tx1"/>
          </a:solidFill>
          <a:latin typeface="+mn-lt"/>
          <a:ea typeface="+mn-ea"/>
          <a:cs typeface="+mn-cs"/>
          <a:sym typeface="Gill Sans" pitchFamily="-107" charset="0"/>
        </a:defRPr>
      </a:lvl7pPr>
      <a:lvl8pPr marL="1371600" algn="ctr" rtl="0" fontAlgn="base">
        <a:spcBef>
          <a:spcPct val="0"/>
        </a:spcBef>
        <a:spcAft>
          <a:spcPct val="0"/>
        </a:spcAft>
        <a:defRPr sz="2400">
          <a:solidFill>
            <a:schemeClr val="tx1"/>
          </a:solidFill>
          <a:latin typeface="+mn-lt"/>
          <a:ea typeface="+mn-ea"/>
          <a:cs typeface="+mn-cs"/>
          <a:sym typeface="Gill Sans" pitchFamily="-107" charset="0"/>
        </a:defRPr>
      </a:lvl8pPr>
      <a:lvl9pPr marL="1828800" algn="ctr" rtl="0" fontAlgn="base">
        <a:spcBef>
          <a:spcPct val="0"/>
        </a:spcBef>
        <a:spcAft>
          <a:spcPct val="0"/>
        </a:spcAft>
        <a:defRPr sz="24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2210" name="Rectangle 1"/>
          <p:cNvSpPr>
            <a:spLocks noGrp="1" noChangeArrowheads="1"/>
          </p:cNvSpPr>
          <p:nvPr>
            <p:ph type="title"/>
          </p:nvPr>
        </p:nvSpPr>
        <p:spPr bwMode="auto">
          <a:xfrm>
            <a:off x="889002" y="5181600"/>
            <a:ext cx="7366000" cy="1206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Tree>
  </p:cSld>
  <p:clrMap bg1="dk2" tx1="lt1" bg2="dk1" tx2="lt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4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4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5pPr>
      <a:lvl6pPr marL="457200" algn="ctr" rtl="0" fontAlgn="base">
        <a:spcBef>
          <a:spcPct val="0"/>
        </a:spcBef>
        <a:spcAft>
          <a:spcPct val="0"/>
        </a:spcAft>
        <a:defRPr sz="2400">
          <a:solidFill>
            <a:schemeClr val="tx1"/>
          </a:solidFill>
          <a:latin typeface="+mn-lt"/>
          <a:ea typeface="+mn-ea"/>
          <a:cs typeface="+mn-cs"/>
          <a:sym typeface="Gill Sans" pitchFamily="-107" charset="0"/>
        </a:defRPr>
      </a:lvl6pPr>
      <a:lvl7pPr marL="914400" algn="ctr" rtl="0" fontAlgn="base">
        <a:spcBef>
          <a:spcPct val="0"/>
        </a:spcBef>
        <a:spcAft>
          <a:spcPct val="0"/>
        </a:spcAft>
        <a:defRPr sz="2400">
          <a:solidFill>
            <a:schemeClr val="tx1"/>
          </a:solidFill>
          <a:latin typeface="+mn-lt"/>
          <a:ea typeface="+mn-ea"/>
          <a:cs typeface="+mn-cs"/>
          <a:sym typeface="Gill Sans" pitchFamily="-107" charset="0"/>
        </a:defRPr>
      </a:lvl7pPr>
      <a:lvl8pPr marL="1371600" algn="ctr" rtl="0" fontAlgn="base">
        <a:spcBef>
          <a:spcPct val="0"/>
        </a:spcBef>
        <a:spcAft>
          <a:spcPct val="0"/>
        </a:spcAft>
        <a:defRPr sz="2400">
          <a:solidFill>
            <a:schemeClr val="tx1"/>
          </a:solidFill>
          <a:latin typeface="+mn-lt"/>
          <a:ea typeface="+mn-ea"/>
          <a:cs typeface="+mn-cs"/>
          <a:sym typeface="Gill Sans" pitchFamily="-107" charset="0"/>
        </a:defRPr>
      </a:lvl8pPr>
      <a:lvl9pPr marL="1828800" algn="ctr" rtl="0" fontAlgn="base">
        <a:spcBef>
          <a:spcPct val="0"/>
        </a:spcBef>
        <a:spcAft>
          <a:spcPct val="0"/>
        </a:spcAft>
        <a:defRPr sz="24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4498" name="Rectangle 1"/>
          <p:cNvSpPr>
            <a:spLocks noGrp="1" noChangeArrowheads="1"/>
          </p:cNvSpPr>
          <p:nvPr>
            <p:ph type="title"/>
          </p:nvPr>
        </p:nvSpPr>
        <p:spPr bwMode="auto">
          <a:xfrm>
            <a:off x="889002" y="5181600"/>
            <a:ext cx="7366000" cy="1206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Tree>
  </p:cSld>
  <p:clrMap bg1="dk2" tx1="lt1" bg2="dk1" tx2="lt2" accent1="accent1" accent2="accent2" accent3="accent3" accent4="accent4" accent5="accent5" accent6="accent6" hlink="hlink" folHlink="folHlink"/>
  <p:sldLayoutIdLst>
    <p:sldLayoutId id="2147483887" r:id="rId1"/>
    <p:sldLayoutId id="2147483888" r:id="rId2"/>
    <p:sldLayoutId id="2147483889" r:id="rId3"/>
    <p:sldLayoutId id="2147483890" r:id="rId4"/>
    <p:sldLayoutId id="2147483891" r:id="rId5"/>
    <p:sldLayoutId id="2147483892" r:id="rId6"/>
    <p:sldLayoutId id="2147483893" r:id="rId7"/>
    <p:sldLayoutId id="2147483894" r:id="rId8"/>
    <p:sldLayoutId id="2147483895" r:id="rId9"/>
    <p:sldLayoutId id="2147483896" r:id="rId10"/>
    <p:sldLayoutId id="2147483897"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4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4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5pPr>
      <a:lvl6pPr marL="457200" algn="ctr" rtl="0" fontAlgn="base">
        <a:spcBef>
          <a:spcPct val="0"/>
        </a:spcBef>
        <a:spcAft>
          <a:spcPct val="0"/>
        </a:spcAft>
        <a:defRPr sz="2400">
          <a:solidFill>
            <a:schemeClr val="tx1"/>
          </a:solidFill>
          <a:latin typeface="+mn-lt"/>
          <a:ea typeface="+mn-ea"/>
          <a:cs typeface="+mn-cs"/>
          <a:sym typeface="Gill Sans" pitchFamily="-107" charset="0"/>
        </a:defRPr>
      </a:lvl6pPr>
      <a:lvl7pPr marL="914400" algn="ctr" rtl="0" fontAlgn="base">
        <a:spcBef>
          <a:spcPct val="0"/>
        </a:spcBef>
        <a:spcAft>
          <a:spcPct val="0"/>
        </a:spcAft>
        <a:defRPr sz="2400">
          <a:solidFill>
            <a:schemeClr val="tx1"/>
          </a:solidFill>
          <a:latin typeface="+mn-lt"/>
          <a:ea typeface="+mn-ea"/>
          <a:cs typeface="+mn-cs"/>
          <a:sym typeface="Gill Sans" pitchFamily="-107" charset="0"/>
        </a:defRPr>
      </a:lvl7pPr>
      <a:lvl8pPr marL="1371600" algn="ctr" rtl="0" fontAlgn="base">
        <a:spcBef>
          <a:spcPct val="0"/>
        </a:spcBef>
        <a:spcAft>
          <a:spcPct val="0"/>
        </a:spcAft>
        <a:defRPr sz="2400">
          <a:solidFill>
            <a:schemeClr val="tx1"/>
          </a:solidFill>
          <a:latin typeface="+mn-lt"/>
          <a:ea typeface="+mn-ea"/>
          <a:cs typeface="+mn-cs"/>
          <a:sym typeface="Gill Sans" pitchFamily="-107" charset="0"/>
        </a:defRPr>
      </a:lvl8pPr>
      <a:lvl9pPr marL="1828800" algn="ctr" rtl="0" fontAlgn="base">
        <a:spcBef>
          <a:spcPct val="0"/>
        </a:spcBef>
        <a:spcAft>
          <a:spcPct val="0"/>
        </a:spcAft>
        <a:defRPr sz="24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6786" name="Rectangle 1"/>
          <p:cNvSpPr>
            <a:spLocks noGrp="1" noChangeArrowheads="1"/>
          </p:cNvSpPr>
          <p:nvPr>
            <p:ph type="body" idx="1"/>
          </p:nvPr>
        </p:nvSpPr>
        <p:spPr bwMode="auto">
          <a:xfrm>
            <a:off x="444501" y="3454400"/>
            <a:ext cx="4127500" cy="2324100"/>
          </a:xfrm>
          <a:prstGeom prst="rect">
            <a:avLst/>
          </a:prstGeom>
          <a:noFill/>
          <a:ln w="12700">
            <a:noFill/>
            <a:miter lim="800000"/>
            <a:headEnd/>
            <a:tailEnd/>
          </a:ln>
        </p:spPr>
        <p:txBody>
          <a:bodyPr vert="horz" wrap="square" lIns="38100" tIns="38100" rIns="38100" bIns="38100" numCol="1" anchor="t"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
        <p:nvSpPr>
          <p:cNvPr id="246787" name="Rectangle 2"/>
          <p:cNvSpPr>
            <a:spLocks noGrp="1" noChangeArrowheads="1"/>
          </p:cNvSpPr>
          <p:nvPr>
            <p:ph type="title"/>
          </p:nvPr>
        </p:nvSpPr>
        <p:spPr bwMode="auto">
          <a:xfrm>
            <a:off x="444501" y="1079500"/>
            <a:ext cx="4127500" cy="2324100"/>
          </a:xfrm>
          <a:prstGeom prst="rect">
            <a:avLst/>
          </a:prstGeom>
          <a:noFill/>
          <a:ln w="12700">
            <a:noFill/>
            <a:miter lim="800000"/>
            <a:headEnd/>
            <a:tailEnd/>
          </a:ln>
        </p:spPr>
        <p:txBody>
          <a:bodyPr vert="horz" wrap="square" lIns="38100" tIns="38100" rIns="38100" bIns="38100" numCol="1" anchor="b" anchorCtr="0" compatLnSpc="1">
            <a:prstTxWarp prst="textNoShape">
              <a:avLst/>
            </a:prstTxWarp>
          </a:bodyPr>
          <a:lstStyle/>
          <a:p>
            <a:pPr lvl="0"/>
            <a:r>
              <a:rPr lang="en-US" smtClean="0">
                <a:sym typeface="Gill Sans"/>
              </a:rPr>
              <a:t>Click to edit Master title style</a:t>
            </a:r>
          </a:p>
        </p:txBody>
      </p:sp>
    </p:spTree>
  </p:cSld>
  <p:clrMap bg1="dk2" tx1="lt1" bg2="dk1" tx2="lt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Lst>
  <p:transition xmlns:p14="http://schemas.microsoft.com/office/powerpoint/2010/main"/>
  <p:hf hdr="0" ftr="0" dt="0"/>
  <p:txStyles>
    <p:titleStyle>
      <a:lvl1pPr algn="ctr" rtl="0" eaLnBrk="0" fontAlgn="base" hangingPunct="0">
        <a:spcBef>
          <a:spcPct val="0"/>
        </a:spcBef>
        <a:spcAft>
          <a:spcPct val="0"/>
        </a:spcAft>
        <a:defRPr sz="4800">
          <a:solidFill>
            <a:schemeClr val="tx1"/>
          </a:solidFill>
          <a:latin typeface="+mj-lt"/>
          <a:ea typeface="+mj-ea"/>
          <a:cs typeface="+mj-cs"/>
          <a:sym typeface="Gill Sans"/>
        </a:defRPr>
      </a:lvl1pPr>
      <a:lvl2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2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2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5pPr>
      <a:lvl6pPr marL="457200" algn="ctr" rtl="0" fontAlgn="base">
        <a:spcBef>
          <a:spcPct val="0"/>
        </a:spcBef>
        <a:spcAft>
          <a:spcPct val="0"/>
        </a:spcAft>
        <a:defRPr sz="2200">
          <a:solidFill>
            <a:schemeClr val="tx1"/>
          </a:solidFill>
          <a:latin typeface="+mn-lt"/>
          <a:ea typeface="+mn-ea"/>
          <a:cs typeface="+mn-cs"/>
          <a:sym typeface="Gill Sans" pitchFamily="-107" charset="0"/>
        </a:defRPr>
      </a:lvl6pPr>
      <a:lvl7pPr marL="914400" algn="ctr" rtl="0" fontAlgn="base">
        <a:spcBef>
          <a:spcPct val="0"/>
        </a:spcBef>
        <a:spcAft>
          <a:spcPct val="0"/>
        </a:spcAft>
        <a:defRPr sz="2200">
          <a:solidFill>
            <a:schemeClr val="tx1"/>
          </a:solidFill>
          <a:latin typeface="+mn-lt"/>
          <a:ea typeface="+mn-ea"/>
          <a:cs typeface="+mn-cs"/>
          <a:sym typeface="Gill Sans" pitchFamily="-107" charset="0"/>
        </a:defRPr>
      </a:lvl7pPr>
      <a:lvl8pPr marL="1371600" algn="ctr" rtl="0" fontAlgn="base">
        <a:spcBef>
          <a:spcPct val="0"/>
        </a:spcBef>
        <a:spcAft>
          <a:spcPct val="0"/>
        </a:spcAft>
        <a:defRPr sz="2200">
          <a:solidFill>
            <a:schemeClr val="tx1"/>
          </a:solidFill>
          <a:latin typeface="+mn-lt"/>
          <a:ea typeface="+mn-ea"/>
          <a:cs typeface="+mn-cs"/>
          <a:sym typeface="Gill Sans" pitchFamily="-107" charset="0"/>
        </a:defRPr>
      </a:lvl8pPr>
      <a:lvl9pPr marL="1828800" algn="ctr" rtl="0" fontAlgn="base">
        <a:spcBef>
          <a:spcPct val="0"/>
        </a:spcBef>
        <a:spcAft>
          <a:spcPct val="0"/>
        </a:spcAft>
        <a:defRPr sz="22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1"/>
          <p:cNvSpPr>
            <a:spLocks noGrp="1" noChangeArrowheads="1"/>
          </p:cNvSpPr>
          <p:nvPr>
            <p:ph type="body" idx="1"/>
          </p:nvPr>
        </p:nvSpPr>
        <p:spPr bwMode="auto">
          <a:xfrm>
            <a:off x="889002" y="3530600"/>
            <a:ext cx="7366000" cy="800100"/>
          </a:xfrm>
          <a:prstGeom prst="rect">
            <a:avLst/>
          </a:prstGeom>
          <a:noFill/>
          <a:ln w="12700">
            <a:noFill/>
            <a:miter lim="800000"/>
            <a:headEnd/>
            <a:tailEnd/>
          </a:ln>
        </p:spPr>
        <p:txBody>
          <a:bodyPr vert="horz" wrap="square" lIns="38100" tIns="38100" rIns="38100" bIns="38100" numCol="1" anchor="t"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
        <p:nvSpPr>
          <p:cNvPr id="37891" name="Rectangle 2"/>
          <p:cNvSpPr>
            <a:spLocks noGrp="1" noChangeArrowheads="1"/>
          </p:cNvSpPr>
          <p:nvPr>
            <p:ph type="title"/>
          </p:nvPr>
        </p:nvSpPr>
        <p:spPr bwMode="auto">
          <a:xfrm>
            <a:off x="889002" y="1155700"/>
            <a:ext cx="7366000" cy="2324100"/>
          </a:xfrm>
          <a:prstGeom prst="rect">
            <a:avLst/>
          </a:prstGeom>
          <a:noFill/>
          <a:ln w="12700">
            <a:noFill/>
            <a:miter lim="800000"/>
            <a:headEnd/>
            <a:tailEnd/>
          </a:ln>
        </p:spPr>
        <p:txBody>
          <a:bodyPr vert="horz" wrap="square" lIns="38100" tIns="38100" rIns="38100" bIns="38100" numCol="1" anchor="b" anchorCtr="0" compatLnSpc="1">
            <a:prstTxWarp prst="textNoShape">
              <a:avLst/>
            </a:prstTxWarp>
          </a:bodyPr>
          <a:lstStyle/>
          <a:p>
            <a:pPr lvl="0"/>
            <a:r>
              <a:rPr lang="en-US" smtClean="0">
                <a:sym typeface="Gill Sans"/>
              </a:rPr>
              <a:t>Click to edit Master title style</a:t>
            </a: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4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4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5pPr>
      <a:lvl6pPr marL="457200" algn="ctr" rtl="0" fontAlgn="base">
        <a:spcBef>
          <a:spcPct val="0"/>
        </a:spcBef>
        <a:spcAft>
          <a:spcPct val="0"/>
        </a:spcAft>
        <a:defRPr sz="2400">
          <a:solidFill>
            <a:schemeClr val="tx1"/>
          </a:solidFill>
          <a:latin typeface="+mn-lt"/>
          <a:ea typeface="+mn-ea"/>
          <a:cs typeface="+mn-cs"/>
          <a:sym typeface="Gill Sans" pitchFamily="-107" charset="0"/>
        </a:defRPr>
      </a:lvl6pPr>
      <a:lvl7pPr marL="914400" algn="ctr" rtl="0" fontAlgn="base">
        <a:spcBef>
          <a:spcPct val="0"/>
        </a:spcBef>
        <a:spcAft>
          <a:spcPct val="0"/>
        </a:spcAft>
        <a:defRPr sz="2400">
          <a:solidFill>
            <a:schemeClr val="tx1"/>
          </a:solidFill>
          <a:latin typeface="+mn-lt"/>
          <a:ea typeface="+mn-ea"/>
          <a:cs typeface="+mn-cs"/>
          <a:sym typeface="Gill Sans" pitchFamily="-107" charset="0"/>
        </a:defRPr>
      </a:lvl7pPr>
      <a:lvl8pPr marL="1371600" algn="ctr" rtl="0" fontAlgn="base">
        <a:spcBef>
          <a:spcPct val="0"/>
        </a:spcBef>
        <a:spcAft>
          <a:spcPct val="0"/>
        </a:spcAft>
        <a:defRPr sz="2400">
          <a:solidFill>
            <a:schemeClr val="tx1"/>
          </a:solidFill>
          <a:latin typeface="+mn-lt"/>
          <a:ea typeface="+mn-ea"/>
          <a:cs typeface="+mn-cs"/>
          <a:sym typeface="Gill Sans" pitchFamily="-107" charset="0"/>
        </a:defRPr>
      </a:lvl8pPr>
      <a:lvl9pPr marL="1828800" algn="ctr" rtl="0" fontAlgn="base">
        <a:spcBef>
          <a:spcPct val="0"/>
        </a:spcBef>
        <a:spcAft>
          <a:spcPct val="0"/>
        </a:spcAft>
        <a:defRPr sz="24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9074" name="Rectangle 1"/>
          <p:cNvSpPr>
            <a:spLocks noGrp="1" noChangeArrowheads="1"/>
          </p:cNvSpPr>
          <p:nvPr>
            <p:ph type="body" idx="1"/>
          </p:nvPr>
        </p:nvSpPr>
        <p:spPr bwMode="auto">
          <a:xfrm>
            <a:off x="444501" y="3454400"/>
            <a:ext cx="4127500" cy="2324100"/>
          </a:xfrm>
          <a:prstGeom prst="rect">
            <a:avLst/>
          </a:prstGeom>
          <a:noFill/>
          <a:ln w="12700">
            <a:noFill/>
            <a:miter lim="800000"/>
            <a:headEnd/>
            <a:tailEnd/>
          </a:ln>
        </p:spPr>
        <p:txBody>
          <a:bodyPr vert="horz" wrap="square" lIns="38100" tIns="38100" rIns="38100" bIns="38100" numCol="1" anchor="t"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
        <p:nvSpPr>
          <p:cNvPr id="259075" name="Rectangle 2"/>
          <p:cNvSpPr>
            <a:spLocks noGrp="1" noChangeArrowheads="1"/>
          </p:cNvSpPr>
          <p:nvPr>
            <p:ph type="title"/>
          </p:nvPr>
        </p:nvSpPr>
        <p:spPr bwMode="auto">
          <a:xfrm>
            <a:off x="444501" y="1079500"/>
            <a:ext cx="4127500" cy="2324100"/>
          </a:xfrm>
          <a:prstGeom prst="rect">
            <a:avLst/>
          </a:prstGeom>
          <a:noFill/>
          <a:ln w="12700">
            <a:noFill/>
            <a:miter lim="800000"/>
            <a:headEnd/>
            <a:tailEnd/>
          </a:ln>
        </p:spPr>
        <p:txBody>
          <a:bodyPr vert="horz" wrap="square" lIns="38100" tIns="38100" rIns="38100" bIns="38100" numCol="1" anchor="b" anchorCtr="0" compatLnSpc="1">
            <a:prstTxWarp prst="textNoShape">
              <a:avLst/>
            </a:prstTxWarp>
          </a:bodyPr>
          <a:lstStyle/>
          <a:p>
            <a:pPr lvl="0"/>
            <a:r>
              <a:rPr lang="en-US" smtClean="0">
                <a:sym typeface="Gill Sans"/>
              </a:rPr>
              <a:t>Click to edit Master title style</a:t>
            </a:r>
          </a:p>
        </p:txBody>
      </p:sp>
    </p:spTree>
  </p:cSld>
  <p:clrMap bg1="dk2" tx1="lt1" bg2="dk1" tx2="lt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13" r:id="rId5"/>
    <p:sldLayoutId id="2147483914" r:id="rId6"/>
    <p:sldLayoutId id="2147483915" r:id="rId7"/>
    <p:sldLayoutId id="2147483916" r:id="rId8"/>
    <p:sldLayoutId id="2147483917" r:id="rId9"/>
    <p:sldLayoutId id="2147483918" r:id="rId10"/>
    <p:sldLayoutId id="2147483919" r:id="rId11"/>
  </p:sldLayoutIdLst>
  <p:transition xmlns:p14="http://schemas.microsoft.com/office/powerpoint/2010/main"/>
  <p:hf hdr="0" ftr="0" dt="0"/>
  <p:txStyles>
    <p:titleStyle>
      <a:lvl1pPr algn="ctr" rtl="0" eaLnBrk="0" fontAlgn="base" hangingPunct="0">
        <a:spcBef>
          <a:spcPct val="0"/>
        </a:spcBef>
        <a:spcAft>
          <a:spcPct val="0"/>
        </a:spcAft>
        <a:defRPr sz="4800">
          <a:solidFill>
            <a:schemeClr val="tx1"/>
          </a:solidFill>
          <a:latin typeface="+mj-lt"/>
          <a:ea typeface="+mj-ea"/>
          <a:cs typeface="+mj-cs"/>
          <a:sym typeface="Gill Sans"/>
        </a:defRPr>
      </a:lvl1pPr>
      <a:lvl2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2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2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5pPr>
      <a:lvl6pPr marL="457200" algn="ctr" rtl="0" fontAlgn="base">
        <a:spcBef>
          <a:spcPct val="0"/>
        </a:spcBef>
        <a:spcAft>
          <a:spcPct val="0"/>
        </a:spcAft>
        <a:defRPr sz="2200">
          <a:solidFill>
            <a:schemeClr val="tx1"/>
          </a:solidFill>
          <a:latin typeface="+mn-lt"/>
          <a:ea typeface="+mn-ea"/>
          <a:cs typeface="+mn-cs"/>
          <a:sym typeface="Gill Sans" pitchFamily="-107" charset="0"/>
        </a:defRPr>
      </a:lvl6pPr>
      <a:lvl7pPr marL="914400" algn="ctr" rtl="0" fontAlgn="base">
        <a:spcBef>
          <a:spcPct val="0"/>
        </a:spcBef>
        <a:spcAft>
          <a:spcPct val="0"/>
        </a:spcAft>
        <a:defRPr sz="2200">
          <a:solidFill>
            <a:schemeClr val="tx1"/>
          </a:solidFill>
          <a:latin typeface="+mn-lt"/>
          <a:ea typeface="+mn-ea"/>
          <a:cs typeface="+mn-cs"/>
          <a:sym typeface="Gill Sans" pitchFamily="-107" charset="0"/>
        </a:defRPr>
      </a:lvl7pPr>
      <a:lvl8pPr marL="1371600" algn="ctr" rtl="0" fontAlgn="base">
        <a:spcBef>
          <a:spcPct val="0"/>
        </a:spcBef>
        <a:spcAft>
          <a:spcPct val="0"/>
        </a:spcAft>
        <a:defRPr sz="2200">
          <a:solidFill>
            <a:schemeClr val="tx1"/>
          </a:solidFill>
          <a:latin typeface="+mn-lt"/>
          <a:ea typeface="+mn-ea"/>
          <a:cs typeface="+mn-cs"/>
          <a:sym typeface="Gill Sans" pitchFamily="-107" charset="0"/>
        </a:defRPr>
      </a:lvl8pPr>
      <a:lvl9pPr marL="1828800" algn="ctr" rtl="0" fontAlgn="base">
        <a:spcBef>
          <a:spcPct val="0"/>
        </a:spcBef>
        <a:spcAft>
          <a:spcPct val="0"/>
        </a:spcAft>
        <a:defRPr sz="22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1362"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Tree>
  </p:cSld>
  <p:clrMap bg1="dk2" tx1="lt1" bg2="dk1" tx2="lt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985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1pPr>
      <a:lvl2pPr marL="10414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2pPr>
      <a:lvl3pPr marL="13843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3pPr>
      <a:lvl4pPr marL="17399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4pPr>
      <a:lvl5pPr marL="20828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5pPr>
      <a:lvl6pPr marL="25400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6pPr>
      <a:lvl7pPr marL="29972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7pPr>
      <a:lvl8pPr marL="34544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8pPr>
      <a:lvl9pPr marL="39116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3931" r:id="rId1"/>
    <p:sldLayoutId id="2147483932" r:id="rId2"/>
    <p:sldLayoutId id="2147483933" r:id="rId3"/>
    <p:sldLayoutId id="2147483934" r:id="rId4"/>
    <p:sldLayoutId id="2147483935" r:id="rId5"/>
    <p:sldLayoutId id="2147483936" r:id="rId6"/>
    <p:sldLayoutId id="2147483937" r:id="rId7"/>
    <p:sldLayoutId id="2147483938" r:id="rId8"/>
    <p:sldLayoutId id="2147483939" r:id="rId9"/>
    <p:sldLayoutId id="2147483940" r:id="rId10"/>
    <p:sldLayoutId id="2147483941"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985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1pPr>
      <a:lvl2pPr marL="10414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2pPr>
      <a:lvl3pPr marL="13843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3pPr>
      <a:lvl4pPr marL="17399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4pPr>
      <a:lvl5pPr marL="20828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5pPr>
      <a:lvl6pPr marL="25400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6pPr>
      <a:lvl7pPr marL="29972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7pPr>
      <a:lvl8pPr marL="34544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8pPr>
      <a:lvl9pPr marL="39116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5938"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
        <p:nvSpPr>
          <p:cNvPr id="295939" name="Rectangle 2"/>
          <p:cNvSpPr>
            <a:spLocks noGrp="1" noChangeArrowheads="1"/>
          </p:cNvSpPr>
          <p:nvPr>
            <p:ph type="body" idx="1"/>
          </p:nvPr>
        </p:nvSpPr>
        <p:spPr bwMode="auto">
          <a:xfrm>
            <a:off x="889000" y="1943100"/>
            <a:ext cx="3543300" cy="40259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Tree>
  </p:cSld>
  <p:clrMap bg1="dk2" tx1="lt1" bg2="dk1" tx2="lt2" accent1="accent1" accent2="accent2" accent3="accent3" accent4="accent4" accent5="accent5" accent6="accent6" hlink="hlink" folHlink="folHlink"/>
  <p:sldLayoutIdLst>
    <p:sldLayoutId id="2147483942" r:id="rId1"/>
    <p:sldLayoutId id="2147483943" r:id="rId2"/>
    <p:sldLayoutId id="2147483944" r:id="rId3"/>
    <p:sldLayoutId id="2147483945" r:id="rId4"/>
    <p:sldLayoutId id="2147483946" r:id="rId5"/>
    <p:sldLayoutId id="2147483947" r:id="rId6"/>
    <p:sldLayoutId id="2147483948" r:id="rId7"/>
    <p:sldLayoutId id="2147483949" r:id="rId8"/>
    <p:sldLayoutId id="2147483950" r:id="rId9"/>
    <p:sldLayoutId id="2147483951" r:id="rId10"/>
    <p:sldLayoutId id="2147483952"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016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1pPr>
      <a:lvl2pPr marL="9445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2pPr>
      <a:lvl3pPr marL="12874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3pPr>
      <a:lvl4pPr marL="16430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4pPr>
      <a:lvl5pPr marL="19859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5pPr>
      <a:lvl6pPr marL="24431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6pPr>
      <a:lvl7pPr marL="29003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7pPr>
      <a:lvl8pPr marL="33575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8pPr>
      <a:lvl9pPr marL="38147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8226"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
        <p:nvSpPr>
          <p:cNvPr id="308227" name="Rectangle 2"/>
          <p:cNvSpPr>
            <a:spLocks noGrp="1" noChangeArrowheads="1"/>
          </p:cNvSpPr>
          <p:nvPr>
            <p:ph type="body" idx="1"/>
          </p:nvPr>
        </p:nvSpPr>
        <p:spPr bwMode="auto">
          <a:xfrm>
            <a:off x="889002" y="1943100"/>
            <a:ext cx="7366000" cy="4025900"/>
          </a:xfrm>
          <a:prstGeom prst="rect">
            <a:avLst/>
          </a:prstGeom>
          <a:noFill/>
          <a:ln w="12700">
            <a:noFill/>
            <a:miter lim="800000"/>
            <a:headEnd/>
            <a:tailEnd/>
          </a:ln>
        </p:spPr>
        <p:txBody>
          <a:bodyPr vert="horz" wrap="square" lIns="38100" tIns="38100" rIns="38100" bIns="38100" numCol="1" anchor="t"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Tree>
  </p:cSld>
  <p:clrMap bg1="dk2" tx1="lt1" bg2="dk1" tx2="lt2" accent1="accent1" accent2="accent2" accent3="accent3" accent4="accent4" accent5="accent5" accent6="accent6" hlink="hlink" folHlink="folHlink"/>
  <p:sldLayoutIdLst>
    <p:sldLayoutId id="2147483953" r:id="rId1"/>
    <p:sldLayoutId id="2147483954" r:id="rId2"/>
    <p:sldLayoutId id="2147483955" r:id="rId3"/>
    <p:sldLayoutId id="2147483956" r:id="rId4"/>
    <p:sldLayoutId id="2147483957" r:id="rId5"/>
    <p:sldLayoutId id="2147483958" r:id="rId6"/>
    <p:sldLayoutId id="2147483959" r:id="rId7"/>
    <p:sldLayoutId id="2147483960" r:id="rId8"/>
    <p:sldLayoutId id="2147483961" r:id="rId9"/>
    <p:sldLayoutId id="2147483962" r:id="rId10"/>
    <p:sldLayoutId id="2147483963"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016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1pPr>
      <a:lvl2pPr marL="9445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2pPr>
      <a:lvl3pPr marL="12874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3pPr>
      <a:lvl4pPr marL="16430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4pPr>
      <a:lvl5pPr marL="19859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5pPr>
      <a:lvl6pPr marL="24431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6pPr>
      <a:lvl7pPr marL="29003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7pPr>
      <a:lvl8pPr marL="33575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8pPr>
      <a:lvl9pPr marL="38147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0514"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
        <p:nvSpPr>
          <p:cNvPr id="320515" name="Rectangle 2"/>
          <p:cNvSpPr>
            <a:spLocks noGrp="1" noChangeArrowheads="1"/>
          </p:cNvSpPr>
          <p:nvPr>
            <p:ph type="body" idx="1"/>
          </p:nvPr>
        </p:nvSpPr>
        <p:spPr bwMode="auto">
          <a:xfrm>
            <a:off x="5461002" y="1943100"/>
            <a:ext cx="2794000" cy="40259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Tree>
  </p:cSld>
  <p:clrMap bg1="dk2" tx1="lt1" bg2="dk1" tx2="lt2" accent1="accent1" accent2="accent2" accent3="accent3" accent4="accent4" accent5="accent5" accent6="accent6" hlink="hlink" folHlink="folHlink"/>
  <p:sldLayoutIdLst>
    <p:sldLayoutId id="2147483964" r:id="rId1"/>
    <p:sldLayoutId id="2147483965" r:id="rId2"/>
    <p:sldLayoutId id="2147483966" r:id="rId3"/>
    <p:sldLayoutId id="2147483967" r:id="rId4"/>
    <p:sldLayoutId id="2147483968" r:id="rId5"/>
    <p:sldLayoutId id="2147483969" r:id="rId6"/>
    <p:sldLayoutId id="2147483970" r:id="rId7"/>
    <p:sldLayoutId id="2147483971" r:id="rId8"/>
    <p:sldLayoutId id="2147483972" r:id="rId9"/>
    <p:sldLayoutId id="2147483973" r:id="rId10"/>
    <p:sldLayoutId id="2147483974"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016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1pPr>
      <a:lvl2pPr marL="9445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2pPr>
      <a:lvl3pPr marL="12874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3pPr>
      <a:lvl4pPr marL="16430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4pPr>
      <a:lvl5pPr marL="19859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5pPr>
      <a:lvl6pPr marL="24431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6pPr>
      <a:lvl7pPr marL="29003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7pPr>
      <a:lvl8pPr marL="33575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8pPr>
      <a:lvl9pPr marL="38147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2802" name="Rectangle 1"/>
          <p:cNvSpPr>
            <a:spLocks noGrp="1" noChangeArrowheads="1"/>
          </p:cNvSpPr>
          <p:nvPr>
            <p:ph type="body" idx="1"/>
          </p:nvPr>
        </p:nvSpPr>
        <p:spPr bwMode="auto">
          <a:xfrm>
            <a:off x="889000" y="1943100"/>
            <a:ext cx="3543300" cy="40259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
        <p:nvSpPr>
          <p:cNvPr id="332803" name="Rectangle 2"/>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Tree>
  </p:cSld>
  <p:clrMap bg1="dk2" tx1="lt1" bg2="dk1" tx2="lt2" accent1="accent1" accent2="accent2" accent3="accent3" accent4="accent4" accent5="accent5" accent6="accent6" hlink="hlink" folHlink="folHlink"/>
  <p:sldLayoutIdLst>
    <p:sldLayoutId id="2147483975" r:id="rId1"/>
    <p:sldLayoutId id="2147483976" r:id="rId2"/>
    <p:sldLayoutId id="2147483977" r:id="rId3"/>
    <p:sldLayoutId id="2147483978" r:id="rId4"/>
    <p:sldLayoutId id="2147483979" r:id="rId5"/>
    <p:sldLayoutId id="2147483980" r:id="rId6"/>
    <p:sldLayoutId id="2147483981" r:id="rId7"/>
    <p:sldLayoutId id="2147483982" r:id="rId8"/>
    <p:sldLayoutId id="2147483983" r:id="rId9"/>
    <p:sldLayoutId id="2147483984" r:id="rId10"/>
    <p:sldLayoutId id="2147483985"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016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1pPr>
      <a:lvl2pPr marL="9445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2pPr>
      <a:lvl3pPr marL="12874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3pPr>
      <a:lvl4pPr marL="16430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4pPr>
      <a:lvl5pPr marL="19859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5pPr>
      <a:lvl6pPr marL="24431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6pPr>
      <a:lvl7pPr marL="29003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7pPr>
      <a:lvl8pPr marL="33575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8pPr>
      <a:lvl9pPr marL="38147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369135582"/>
      </p:ext>
    </p:extLst>
  </p:cSld>
  <p:clrMap bg1="lt1" tx1="dk1" bg2="lt2" tx2="dk2" accent1="accent1" accent2="accent2" accent3="accent3" accent4="accent4" accent5="accent5" accent6="accent6" hlink="hlink" folHlink="folHlink"/>
  <p:sldLayoutIdLst>
    <p:sldLayoutId id="2147483987" r:id="rId1"/>
    <p:sldLayoutId id="2147483988" r:id="rId2"/>
    <p:sldLayoutId id="2147483989" r:id="rId3"/>
    <p:sldLayoutId id="2147483990" r:id="rId4"/>
    <p:sldLayoutId id="2147483991" r:id="rId5"/>
    <p:sldLayoutId id="2147483992" r:id="rId6"/>
    <p:sldLayoutId id="2147483993" r:id="rId7"/>
    <p:sldLayoutId id="2147483994" r:id="rId8"/>
    <p:sldLayoutId id="2147483995" r:id="rId9"/>
    <p:sldLayoutId id="2147483996" r:id="rId10"/>
    <p:sldLayoutId id="2147483997" r:id="rId11"/>
    <p:sldLayoutId id="2147483998"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39377715"/>
      </p:ext>
    </p:extLst>
  </p:cSld>
  <p:clrMap bg1="lt1" tx1="dk1" bg2="lt2" tx2="dk2" accent1="accent1" accent2="accent2" accent3="accent3" accent4="accent4" accent5="accent5" accent6="accent6" hlink="hlink" folHlink="folHlink"/>
  <p:sldLayoutIdLst>
    <p:sldLayoutId id="2147484028" r:id="rId1"/>
    <p:sldLayoutId id="2147484029" r:id="rId2"/>
    <p:sldLayoutId id="2147484030" r:id="rId3"/>
    <p:sldLayoutId id="2147484031" r:id="rId4"/>
    <p:sldLayoutId id="2147484032" r:id="rId5"/>
    <p:sldLayoutId id="2147484033" r:id="rId6"/>
    <p:sldLayoutId id="2147484034" r:id="rId7"/>
    <p:sldLayoutId id="2147484035" r:id="rId8"/>
    <p:sldLayoutId id="2147484036" r:id="rId9"/>
    <p:sldLayoutId id="2147484037" r:id="rId10"/>
    <p:sldLayoutId id="2147484038" r:id="rId11"/>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92758329"/>
      </p:ext>
    </p:extLst>
  </p:cSld>
  <p:clrMap bg1="lt1" tx1="dk1" bg2="lt2" tx2="dk2" accent1="accent1" accent2="accent2" accent3="accent3" accent4="accent4" accent5="accent5" accent6="accent6" hlink="hlink" folHlink="folHlink"/>
  <p:sldLayoutIdLst>
    <p:sldLayoutId id="2147484055" r:id="rId1"/>
    <p:sldLayoutId id="2147484056" r:id="rId2"/>
    <p:sldLayoutId id="2147484057" r:id="rId3"/>
    <p:sldLayoutId id="2147484058" r:id="rId4"/>
    <p:sldLayoutId id="2147484059" r:id="rId5"/>
    <p:sldLayoutId id="2147484060" r:id="rId6"/>
    <p:sldLayoutId id="2147484061" r:id="rId7"/>
    <p:sldLayoutId id="2147484062" r:id="rId8"/>
    <p:sldLayoutId id="2147484063" r:id="rId9"/>
    <p:sldLayoutId id="2147484064" r:id="rId10"/>
    <p:sldLayoutId id="2147484065" r:id="rId11"/>
    <p:sldLayoutId id="2147484066"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1"/>
          <p:cNvSpPr>
            <a:spLocks noGrp="1" noChangeArrowheads="1"/>
          </p:cNvSpPr>
          <p:nvPr>
            <p:ph type="title"/>
          </p:nvPr>
        </p:nvSpPr>
        <p:spPr bwMode="auto">
          <a:xfrm>
            <a:off x="889002" y="5181600"/>
            <a:ext cx="7366000" cy="1206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4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4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5pPr>
      <a:lvl6pPr marL="457200" algn="ctr" rtl="0" fontAlgn="base">
        <a:spcBef>
          <a:spcPct val="0"/>
        </a:spcBef>
        <a:spcAft>
          <a:spcPct val="0"/>
        </a:spcAft>
        <a:defRPr sz="2400">
          <a:solidFill>
            <a:schemeClr val="tx1"/>
          </a:solidFill>
          <a:latin typeface="+mn-lt"/>
          <a:ea typeface="+mn-ea"/>
          <a:cs typeface="+mn-cs"/>
          <a:sym typeface="Gill Sans" pitchFamily="-107" charset="0"/>
        </a:defRPr>
      </a:lvl6pPr>
      <a:lvl7pPr marL="914400" algn="ctr" rtl="0" fontAlgn="base">
        <a:spcBef>
          <a:spcPct val="0"/>
        </a:spcBef>
        <a:spcAft>
          <a:spcPct val="0"/>
        </a:spcAft>
        <a:defRPr sz="2400">
          <a:solidFill>
            <a:schemeClr val="tx1"/>
          </a:solidFill>
          <a:latin typeface="+mn-lt"/>
          <a:ea typeface="+mn-ea"/>
          <a:cs typeface="+mn-cs"/>
          <a:sym typeface="Gill Sans" pitchFamily="-107" charset="0"/>
        </a:defRPr>
      </a:lvl7pPr>
      <a:lvl8pPr marL="1371600" algn="ctr" rtl="0" fontAlgn="base">
        <a:spcBef>
          <a:spcPct val="0"/>
        </a:spcBef>
        <a:spcAft>
          <a:spcPct val="0"/>
        </a:spcAft>
        <a:defRPr sz="2400">
          <a:solidFill>
            <a:schemeClr val="tx1"/>
          </a:solidFill>
          <a:latin typeface="+mn-lt"/>
          <a:ea typeface="+mn-ea"/>
          <a:cs typeface="+mn-cs"/>
          <a:sym typeface="Gill Sans" pitchFamily="-107" charset="0"/>
        </a:defRPr>
      </a:lvl8pPr>
      <a:lvl9pPr marL="1828800" algn="ctr" rtl="0" fontAlgn="base">
        <a:spcBef>
          <a:spcPct val="0"/>
        </a:spcBef>
        <a:spcAft>
          <a:spcPct val="0"/>
        </a:spcAft>
        <a:defRPr sz="24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373094571"/>
      </p:ext>
    </p:extLst>
  </p:cSld>
  <p:clrMap bg1="lt1" tx1="dk1" bg2="lt2" tx2="dk2" accent1="accent1" accent2="accent2" accent3="accent3" accent4="accent4" accent5="accent5" accent6="accent6" hlink="hlink" folHlink="folHlink"/>
  <p:sldLayoutIdLst>
    <p:sldLayoutId id="2147484234" r:id="rId1"/>
    <p:sldLayoutId id="2147484235" r:id="rId2"/>
    <p:sldLayoutId id="2147484236" r:id="rId3"/>
    <p:sldLayoutId id="2147484237" r:id="rId4"/>
    <p:sldLayoutId id="2147484238" r:id="rId5"/>
    <p:sldLayoutId id="2147484239" r:id="rId6"/>
    <p:sldLayoutId id="2147484240" r:id="rId7"/>
    <p:sldLayoutId id="2147484241" r:id="rId8"/>
    <p:sldLayoutId id="2147484242" r:id="rId9"/>
    <p:sldLayoutId id="2147484243" r:id="rId10"/>
    <p:sldLayoutId id="2147484244" r:id="rId11"/>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493002588"/>
      </p:ext>
    </p:extLst>
  </p:cSld>
  <p:clrMap bg1="lt1" tx1="dk1" bg2="lt2" tx2="dk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 id="2147484258"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33070560"/>
      </p:ext>
    </p:extLst>
  </p:cSld>
  <p:clrMap bg1="lt1" tx1="dk1" bg2="lt2" tx2="dk2" accent1="accent1" accent2="accent2" accent3="accent3" accent4="accent4" accent5="accent5" accent6="accent6" hlink="hlink" folHlink="folHlink"/>
  <p:sldLayoutIdLst>
    <p:sldLayoutId id="2147484260" r:id="rId1"/>
    <p:sldLayoutId id="2147484261" r:id="rId2"/>
    <p:sldLayoutId id="2147484262" r:id="rId3"/>
    <p:sldLayoutId id="2147484263" r:id="rId4"/>
    <p:sldLayoutId id="2147484264" r:id="rId5"/>
    <p:sldLayoutId id="2147484265" r:id="rId6"/>
    <p:sldLayoutId id="2147484266" r:id="rId7"/>
    <p:sldLayoutId id="2147484267" r:id="rId8"/>
    <p:sldLayoutId id="2147484268" r:id="rId9"/>
    <p:sldLayoutId id="2147484269" r:id="rId10"/>
    <p:sldLayoutId id="2147484270" r:id="rId11"/>
    <p:sldLayoutId id="2147484271" r:id="rId12"/>
    <p:sldLayoutId id="2147484272" r:id="rId13"/>
    <p:sldLayoutId id="2147484273" r:id="rId14"/>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390663284"/>
      </p:ext>
    </p:extLst>
  </p:cSld>
  <p:clrMap bg1="lt1" tx1="dk1" bg2="lt2" tx2="dk2" accent1="accent1" accent2="accent2" accent3="accent3" accent4="accent4" accent5="accent5" accent6="accent6" hlink="hlink" folHlink="folHlink"/>
  <p:sldLayoutIdLst>
    <p:sldLayoutId id="2147484275" r:id="rId1"/>
    <p:sldLayoutId id="2147484276" r:id="rId2"/>
    <p:sldLayoutId id="2147484277" r:id="rId3"/>
    <p:sldLayoutId id="2147484278" r:id="rId4"/>
    <p:sldLayoutId id="2147484279" r:id="rId5"/>
    <p:sldLayoutId id="2147484280" r:id="rId6"/>
    <p:sldLayoutId id="2147484281" r:id="rId7"/>
    <p:sldLayoutId id="2147484282" r:id="rId8"/>
    <p:sldLayoutId id="2147484283" r:id="rId9"/>
    <p:sldLayoutId id="2147484284" r:id="rId10"/>
    <p:sldLayoutId id="2147484285" r:id="rId11"/>
    <p:sldLayoutId id="2147484286"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138058145"/>
      </p:ext>
    </p:extLst>
  </p:cSld>
  <p:clrMap bg1="lt1" tx1="dk1" bg2="lt2" tx2="dk2" accent1="accent1" accent2="accent2" accent3="accent3" accent4="accent4" accent5="accent5" accent6="accent6" hlink="hlink" folHlink="folHlink"/>
  <p:sldLayoutIdLst>
    <p:sldLayoutId id="2147484288" r:id="rId1"/>
    <p:sldLayoutId id="2147484289" r:id="rId2"/>
    <p:sldLayoutId id="2147484290" r:id="rId3"/>
    <p:sldLayoutId id="2147484291" r:id="rId4"/>
    <p:sldLayoutId id="2147484292" r:id="rId5"/>
    <p:sldLayoutId id="2147484293" r:id="rId6"/>
    <p:sldLayoutId id="2147484294" r:id="rId7"/>
    <p:sldLayoutId id="2147484295" r:id="rId8"/>
    <p:sldLayoutId id="2147484296" r:id="rId9"/>
    <p:sldLayoutId id="2147484297" r:id="rId10"/>
    <p:sldLayoutId id="2147484298" r:id="rId11"/>
    <p:sldLayoutId id="2147484299"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27466732"/>
      </p:ext>
    </p:extLst>
  </p:cSld>
  <p:clrMap bg1="lt1" tx1="dk1" bg2="lt2" tx2="dk2" accent1="accent1" accent2="accent2" accent3="accent3" accent4="accent4" accent5="accent5" accent6="accent6" hlink="hlink" folHlink="folHlink"/>
  <p:sldLayoutIdLst>
    <p:sldLayoutId id="2147484301" r:id="rId1"/>
    <p:sldLayoutId id="2147484302" r:id="rId2"/>
    <p:sldLayoutId id="2147484303" r:id="rId3"/>
    <p:sldLayoutId id="2147484304" r:id="rId4"/>
    <p:sldLayoutId id="2147484305" r:id="rId5"/>
    <p:sldLayoutId id="2147484306" r:id="rId6"/>
    <p:sldLayoutId id="2147484307" r:id="rId7"/>
    <p:sldLayoutId id="2147484308" r:id="rId8"/>
    <p:sldLayoutId id="2147484309" r:id="rId9"/>
    <p:sldLayoutId id="2147484310" r:id="rId10"/>
    <p:sldLayoutId id="2147484311" r:id="rId11"/>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81488676"/>
      </p:ext>
    </p:extLst>
  </p:cSld>
  <p:clrMap bg1="lt1" tx1="dk1" bg2="lt2" tx2="dk2" accent1="accent1" accent2="accent2" accent3="accent3" accent4="accent4" accent5="accent5" accent6="accent6" hlink="hlink" folHlink="folHlink"/>
  <p:sldLayoutIdLst>
    <p:sldLayoutId id="2147484314" r:id="rId1"/>
    <p:sldLayoutId id="2147484315" r:id="rId2"/>
    <p:sldLayoutId id="2147484316" r:id="rId3"/>
    <p:sldLayoutId id="2147484317" r:id="rId4"/>
    <p:sldLayoutId id="2147484318" r:id="rId5"/>
    <p:sldLayoutId id="2147484319" r:id="rId6"/>
    <p:sldLayoutId id="2147484320" r:id="rId7"/>
    <p:sldLayoutId id="2147484321" r:id="rId8"/>
    <p:sldLayoutId id="2147484322" r:id="rId9"/>
    <p:sldLayoutId id="2147484323" r:id="rId10"/>
    <p:sldLayoutId id="2147484324" r:id="rId11"/>
    <p:sldLayoutId id="2147484325" r:id="rId12"/>
    <p:sldLayoutId id="2147484326" r:id="rId13"/>
    <p:sldLayoutId id="2147484327" r:id="rId14"/>
    <p:sldLayoutId id="2147484328" r:id="rId15"/>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50718486"/>
      </p:ext>
    </p:extLst>
  </p:cSld>
  <p:clrMap bg1="lt1" tx1="dk1" bg2="lt2" tx2="dk2" accent1="accent1" accent2="accent2" accent3="accent3" accent4="accent4" accent5="accent5" accent6="accent6" hlink="hlink" folHlink="folHlink"/>
  <p:sldLayoutIdLst>
    <p:sldLayoutId id="2147484330" r:id="rId1"/>
    <p:sldLayoutId id="2147484331" r:id="rId2"/>
    <p:sldLayoutId id="2147484332" r:id="rId3"/>
    <p:sldLayoutId id="2147484333" r:id="rId4"/>
    <p:sldLayoutId id="2147484334" r:id="rId5"/>
    <p:sldLayoutId id="2147484335" r:id="rId6"/>
    <p:sldLayoutId id="2147484336" r:id="rId7"/>
    <p:sldLayoutId id="2147484337" r:id="rId8"/>
    <p:sldLayoutId id="2147484338" r:id="rId9"/>
    <p:sldLayoutId id="2147484339" r:id="rId10"/>
    <p:sldLayoutId id="2147484340" r:id="rId11"/>
    <p:sldLayoutId id="2147484341" r:id="rId12"/>
    <p:sldLayoutId id="2147484342" r:id="rId13"/>
    <p:sldLayoutId id="2147484343" r:id="rId14"/>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289807438"/>
      </p:ext>
    </p:extLst>
  </p:cSld>
  <p:clrMap bg1="lt1" tx1="dk1" bg2="lt2" tx2="dk2" accent1="accent1" accent2="accent2" accent3="accent3" accent4="accent4" accent5="accent5" accent6="accent6" hlink="hlink" folHlink="folHlink"/>
  <p:sldLayoutIdLst>
    <p:sldLayoutId id="2147484345" r:id="rId1"/>
    <p:sldLayoutId id="2147484346" r:id="rId2"/>
    <p:sldLayoutId id="2147484347" r:id="rId3"/>
    <p:sldLayoutId id="2147484348" r:id="rId4"/>
    <p:sldLayoutId id="2147484349" r:id="rId5"/>
    <p:sldLayoutId id="2147484350" r:id="rId6"/>
    <p:sldLayoutId id="2147484351" r:id="rId7"/>
    <p:sldLayoutId id="2147484352" r:id="rId8"/>
    <p:sldLayoutId id="2147484353" r:id="rId9"/>
    <p:sldLayoutId id="2147484354" r:id="rId10"/>
    <p:sldLayoutId id="2147484355" r:id="rId11"/>
    <p:sldLayoutId id="2147484356" r:id="rId12"/>
    <p:sldLayoutId id="2147484357" r:id="rId13"/>
    <p:sldLayoutId id="2147484358" r:id="rId14"/>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42991817"/>
      </p:ext>
    </p:extLst>
  </p:cSld>
  <p:clrMap bg1="lt1" tx1="dk1" bg2="lt2" tx2="dk2" accent1="accent1" accent2="accent2" accent3="accent3" accent4="accent4" accent5="accent5" accent6="accent6" hlink="hlink" folHlink="folHlink"/>
  <p:sldLayoutIdLst>
    <p:sldLayoutId id="2147484360" r:id="rId1"/>
    <p:sldLayoutId id="2147484361" r:id="rId2"/>
    <p:sldLayoutId id="2147484362" r:id="rId3"/>
    <p:sldLayoutId id="2147484363" r:id="rId4"/>
    <p:sldLayoutId id="2147484364" r:id="rId5"/>
    <p:sldLayoutId id="2147484365" r:id="rId6"/>
    <p:sldLayoutId id="2147484366" r:id="rId7"/>
    <p:sldLayoutId id="2147484367" r:id="rId8"/>
    <p:sldLayoutId id="2147484368" r:id="rId9"/>
    <p:sldLayoutId id="2147484369" r:id="rId10"/>
    <p:sldLayoutId id="2147484370" r:id="rId11"/>
    <p:sldLayoutId id="2147484371" r:id="rId12"/>
    <p:sldLayoutId id="2147484372" r:id="rId13"/>
    <p:sldLayoutId id="2147484373" r:id="rId14"/>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66" name="Rectangle 1"/>
          <p:cNvSpPr>
            <a:spLocks noGrp="1" noChangeArrowheads="1"/>
          </p:cNvSpPr>
          <p:nvPr>
            <p:ph type="title"/>
          </p:nvPr>
        </p:nvSpPr>
        <p:spPr bwMode="auto">
          <a:xfrm>
            <a:off x="889002" y="5181600"/>
            <a:ext cx="7366000" cy="1206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4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4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400">
          <a:solidFill>
            <a:schemeClr val="tx1"/>
          </a:solidFill>
          <a:latin typeface="+mn-lt"/>
          <a:ea typeface="+mn-ea"/>
          <a:cs typeface="+mn-cs"/>
          <a:sym typeface="Gill Sans"/>
        </a:defRPr>
      </a:lvl5pPr>
      <a:lvl6pPr marL="457200" algn="ctr" rtl="0" fontAlgn="base">
        <a:spcBef>
          <a:spcPct val="0"/>
        </a:spcBef>
        <a:spcAft>
          <a:spcPct val="0"/>
        </a:spcAft>
        <a:defRPr sz="2400">
          <a:solidFill>
            <a:schemeClr val="tx1"/>
          </a:solidFill>
          <a:latin typeface="+mn-lt"/>
          <a:ea typeface="+mn-ea"/>
          <a:cs typeface="+mn-cs"/>
          <a:sym typeface="Gill Sans" pitchFamily="-107" charset="0"/>
        </a:defRPr>
      </a:lvl6pPr>
      <a:lvl7pPr marL="914400" algn="ctr" rtl="0" fontAlgn="base">
        <a:spcBef>
          <a:spcPct val="0"/>
        </a:spcBef>
        <a:spcAft>
          <a:spcPct val="0"/>
        </a:spcAft>
        <a:defRPr sz="2400">
          <a:solidFill>
            <a:schemeClr val="tx1"/>
          </a:solidFill>
          <a:latin typeface="+mn-lt"/>
          <a:ea typeface="+mn-ea"/>
          <a:cs typeface="+mn-cs"/>
          <a:sym typeface="Gill Sans" pitchFamily="-107" charset="0"/>
        </a:defRPr>
      </a:lvl7pPr>
      <a:lvl8pPr marL="1371600" algn="ctr" rtl="0" fontAlgn="base">
        <a:spcBef>
          <a:spcPct val="0"/>
        </a:spcBef>
        <a:spcAft>
          <a:spcPct val="0"/>
        </a:spcAft>
        <a:defRPr sz="2400">
          <a:solidFill>
            <a:schemeClr val="tx1"/>
          </a:solidFill>
          <a:latin typeface="+mn-lt"/>
          <a:ea typeface="+mn-ea"/>
          <a:cs typeface="+mn-cs"/>
          <a:sym typeface="Gill Sans" pitchFamily="-107" charset="0"/>
        </a:defRPr>
      </a:lvl8pPr>
      <a:lvl9pPr marL="1828800" algn="ctr" rtl="0" fontAlgn="base">
        <a:spcBef>
          <a:spcPct val="0"/>
        </a:spcBef>
        <a:spcAft>
          <a:spcPct val="0"/>
        </a:spcAft>
        <a:defRPr sz="24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54725108"/>
      </p:ext>
    </p:extLst>
  </p:cSld>
  <p:clrMap bg1="lt1" tx1="dk1" bg2="lt2" tx2="dk2" accent1="accent1" accent2="accent2" accent3="accent3" accent4="accent4" accent5="accent5" accent6="accent6" hlink="hlink" folHlink="folHlink"/>
  <p:sldLayoutIdLst>
    <p:sldLayoutId id="2147484375" r:id="rId1"/>
    <p:sldLayoutId id="2147484376" r:id="rId2"/>
    <p:sldLayoutId id="2147484377" r:id="rId3"/>
    <p:sldLayoutId id="2147484378" r:id="rId4"/>
    <p:sldLayoutId id="2147484379" r:id="rId5"/>
    <p:sldLayoutId id="2147484380" r:id="rId6"/>
    <p:sldLayoutId id="2147484381" r:id="rId7"/>
    <p:sldLayoutId id="2147484382" r:id="rId8"/>
    <p:sldLayoutId id="2147484383" r:id="rId9"/>
    <p:sldLayoutId id="2147484384" r:id="rId10"/>
    <p:sldLayoutId id="2147484385" r:id="rId11"/>
    <p:sldLayoutId id="2147484386" r:id="rId12"/>
    <p:sldLayoutId id="2147484387" r:id="rId13"/>
    <p:sldLayoutId id="2147484388" r:id="rId14"/>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98828427"/>
      </p:ext>
    </p:extLst>
  </p:cSld>
  <p:clrMap bg1="lt1" tx1="dk1" bg2="lt2" tx2="dk2" accent1="accent1" accent2="accent2" accent3="accent3" accent4="accent4" accent5="accent5" accent6="accent6" hlink="hlink" folHlink="folHlink"/>
  <p:sldLayoutIdLst>
    <p:sldLayoutId id="2147484390" r:id="rId1"/>
    <p:sldLayoutId id="2147484391" r:id="rId2"/>
    <p:sldLayoutId id="2147484392" r:id="rId3"/>
    <p:sldLayoutId id="2147484393" r:id="rId4"/>
    <p:sldLayoutId id="2147484394" r:id="rId5"/>
    <p:sldLayoutId id="2147484395" r:id="rId6"/>
    <p:sldLayoutId id="2147484396" r:id="rId7"/>
    <p:sldLayoutId id="2147484397" r:id="rId8"/>
    <p:sldLayoutId id="2147484398" r:id="rId9"/>
    <p:sldLayoutId id="2147484399" r:id="rId10"/>
    <p:sldLayoutId id="2147484400" r:id="rId11"/>
    <p:sldLayoutId id="2147484401"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14532441"/>
      </p:ext>
    </p:extLst>
  </p:cSld>
  <p:clrMap bg1="lt1" tx1="dk1" bg2="lt2" tx2="dk2" accent1="accent1" accent2="accent2" accent3="accent3" accent4="accent4" accent5="accent5" accent6="accent6" hlink="hlink" folHlink="folHlink"/>
  <p:sldLayoutIdLst>
    <p:sldLayoutId id="2147484403" r:id="rId1"/>
    <p:sldLayoutId id="2147484404" r:id="rId2"/>
    <p:sldLayoutId id="2147484405" r:id="rId3"/>
    <p:sldLayoutId id="2147484406" r:id="rId4"/>
    <p:sldLayoutId id="2147484407" r:id="rId5"/>
    <p:sldLayoutId id="2147484408" r:id="rId6"/>
    <p:sldLayoutId id="2147484409" r:id="rId7"/>
    <p:sldLayoutId id="2147484410" r:id="rId8"/>
    <p:sldLayoutId id="2147484411" r:id="rId9"/>
    <p:sldLayoutId id="2147484412" r:id="rId10"/>
    <p:sldLayoutId id="2147484413" r:id="rId11"/>
    <p:sldLayoutId id="2147484414" r:id="rId12"/>
    <p:sldLayoutId id="2147484415" r:id="rId13"/>
    <p:sldLayoutId id="2147484416" r:id="rId14"/>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545953401"/>
      </p:ext>
    </p:extLst>
  </p:cSld>
  <p:clrMap bg1="lt1" tx1="dk1" bg2="lt2" tx2="dk2" accent1="accent1" accent2="accent2" accent3="accent3" accent4="accent4" accent5="accent5" accent6="accent6" hlink="hlink" folHlink="folHlink"/>
  <p:sldLayoutIdLst>
    <p:sldLayoutId id="2147484418" r:id="rId1"/>
    <p:sldLayoutId id="2147484419" r:id="rId2"/>
    <p:sldLayoutId id="2147484420" r:id="rId3"/>
    <p:sldLayoutId id="2147484421" r:id="rId4"/>
    <p:sldLayoutId id="2147484422" r:id="rId5"/>
    <p:sldLayoutId id="2147484423" r:id="rId6"/>
    <p:sldLayoutId id="2147484424" r:id="rId7"/>
    <p:sldLayoutId id="2147484425" r:id="rId8"/>
    <p:sldLayoutId id="2147484426" r:id="rId9"/>
    <p:sldLayoutId id="2147484427" r:id="rId10"/>
    <p:sldLayoutId id="2147484428" r:id="rId11"/>
    <p:sldLayoutId id="2147484429" r:id="rId12"/>
    <p:sldLayoutId id="2147484430" r:id="rId13"/>
    <p:sldLayoutId id="2147484431" r:id="rId14"/>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79825985"/>
      </p:ext>
    </p:extLst>
  </p:cSld>
  <p:clrMap bg1="lt1" tx1="dk1" bg2="lt2" tx2="dk2" accent1="accent1" accent2="accent2" accent3="accent3" accent4="accent4" accent5="accent5" accent6="accent6" hlink="hlink" folHlink="folHlink"/>
  <p:sldLayoutIdLst>
    <p:sldLayoutId id="2147484433" r:id="rId1"/>
    <p:sldLayoutId id="2147484434" r:id="rId2"/>
    <p:sldLayoutId id="2147484435" r:id="rId3"/>
    <p:sldLayoutId id="2147484436" r:id="rId4"/>
    <p:sldLayoutId id="2147484437" r:id="rId5"/>
    <p:sldLayoutId id="2147484438" r:id="rId6"/>
    <p:sldLayoutId id="2147484439" r:id="rId7"/>
    <p:sldLayoutId id="2147484440" r:id="rId8"/>
    <p:sldLayoutId id="2147484441" r:id="rId9"/>
    <p:sldLayoutId id="2147484442" r:id="rId10"/>
    <p:sldLayoutId id="2147484443" r:id="rId11"/>
    <p:sldLayoutId id="2147484444"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39574417"/>
      </p:ext>
    </p:extLst>
  </p:cSld>
  <p:clrMap bg1="lt1" tx1="dk1" bg2="lt2" tx2="dk2" accent1="accent1" accent2="accent2" accent3="accent3" accent4="accent4" accent5="accent5" accent6="accent6" hlink="hlink" folHlink="folHlink"/>
  <p:sldLayoutIdLst>
    <p:sldLayoutId id="2147484446" r:id="rId1"/>
    <p:sldLayoutId id="2147484447" r:id="rId2"/>
    <p:sldLayoutId id="2147484448" r:id="rId3"/>
    <p:sldLayoutId id="2147484449" r:id="rId4"/>
    <p:sldLayoutId id="2147484450" r:id="rId5"/>
    <p:sldLayoutId id="2147484451" r:id="rId6"/>
    <p:sldLayoutId id="2147484452" r:id="rId7"/>
    <p:sldLayoutId id="2147484453" r:id="rId8"/>
    <p:sldLayoutId id="2147484454" r:id="rId9"/>
    <p:sldLayoutId id="2147484455" r:id="rId10"/>
    <p:sldLayoutId id="2147484456" r:id="rId11"/>
    <p:sldLayoutId id="2147484457"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61005711"/>
      </p:ext>
    </p:extLst>
  </p:cSld>
  <p:clrMap bg1="lt1" tx1="dk1" bg2="lt2" tx2="dk2" accent1="accent1" accent2="accent2" accent3="accent3" accent4="accent4" accent5="accent5" accent6="accent6" hlink="hlink" folHlink="folHlink"/>
  <p:sldLayoutIdLst>
    <p:sldLayoutId id="2147484459" r:id="rId1"/>
    <p:sldLayoutId id="2147484460" r:id="rId2"/>
    <p:sldLayoutId id="2147484461" r:id="rId3"/>
    <p:sldLayoutId id="2147484462" r:id="rId4"/>
    <p:sldLayoutId id="2147484463" r:id="rId5"/>
    <p:sldLayoutId id="2147484464" r:id="rId6"/>
    <p:sldLayoutId id="2147484465" r:id="rId7"/>
    <p:sldLayoutId id="2147484466" r:id="rId8"/>
    <p:sldLayoutId id="2147484467" r:id="rId9"/>
    <p:sldLayoutId id="2147484468" r:id="rId10"/>
    <p:sldLayoutId id="2147484469" r:id="rId11"/>
    <p:sldLayoutId id="2147484470"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96553747"/>
      </p:ext>
    </p:extLst>
  </p:cSld>
  <p:clrMap bg1="lt1" tx1="dk1" bg2="lt2" tx2="dk2" accent1="accent1" accent2="accent2" accent3="accent3" accent4="accent4" accent5="accent5" accent6="accent6" hlink="hlink" folHlink="folHlink"/>
  <p:sldLayoutIdLst>
    <p:sldLayoutId id="2147484472" r:id="rId1"/>
    <p:sldLayoutId id="2147484473" r:id="rId2"/>
    <p:sldLayoutId id="2147484474" r:id="rId3"/>
    <p:sldLayoutId id="2147484475" r:id="rId4"/>
    <p:sldLayoutId id="2147484476" r:id="rId5"/>
    <p:sldLayoutId id="2147484477" r:id="rId6"/>
    <p:sldLayoutId id="2147484478" r:id="rId7"/>
    <p:sldLayoutId id="2147484479" r:id="rId8"/>
    <p:sldLayoutId id="2147484480" r:id="rId9"/>
    <p:sldLayoutId id="2147484481" r:id="rId10"/>
    <p:sldLayoutId id="2147484482" r:id="rId11"/>
    <p:sldLayoutId id="2147484483"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5044179"/>
      </p:ext>
    </p:extLst>
  </p:cSld>
  <p:clrMap bg1="lt1" tx1="dk1" bg2="lt2" tx2="dk2" accent1="accent1" accent2="accent2" accent3="accent3" accent4="accent4" accent5="accent5" accent6="accent6" hlink="hlink" folHlink="folHlink"/>
  <p:sldLayoutIdLst>
    <p:sldLayoutId id="2147484485" r:id="rId1"/>
    <p:sldLayoutId id="2147484486" r:id="rId2"/>
    <p:sldLayoutId id="2147484487" r:id="rId3"/>
    <p:sldLayoutId id="2147484488" r:id="rId4"/>
    <p:sldLayoutId id="2147484489" r:id="rId5"/>
    <p:sldLayoutId id="2147484490" r:id="rId6"/>
    <p:sldLayoutId id="2147484491" r:id="rId7"/>
    <p:sldLayoutId id="2147484492" r:id="rId8"/>
    <p:sldLayoutId id="2147484493" r:id="rId9"/>
    <p:sldLayoutId id="2147484494" r:id="rId10"/>
    <p:sldLayoutId id="2147484495" r:id="rId11"/>
    <p:sldLayoutId id="2147484497" r:id="rId12"/>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35207875"/>
      </p:ext>
    </p:extLst>
  </p:cSld>
  <p:clrMap bg1="lt1" tx1="dk1" bg2="lt2" tx2="dk2" accent1="accent1" accent2="accent2" accent3="accent3" accent4="accent4" accent5="accent5" accent6="accent6" hlink="hlink" folHlink="folHlink"/>
  <p:sldLayoutIdLst>
    <p:sldLayoutId id="2147484500" r:id="rId1"/>
    <p:sldLayoutId id="2147484501" r:id="rId2"/>
    <p:sldLayoutId id="2147484502" r:id="rId3"/>
    <p:sldLayoutId id="2147484503" r:id="rId4"/>
    <p:sldLayoutId id="2147484504" r:id="rId5"/>
    <p:sldLayoutId id="2147484505" r:id="rId6"/>
    <p:sldLayoutId id="2147484506" r:id="rId7"/>
    <p:sldLayoutId id="2147484507" r:id="rId8"/>
    <p:sldLayoutId id="2147484508" r:id="rId9"/>
    <p:sldLayoutId id="2147484509" r:id="rId10"/>
    <p:sldLayoutId id="2147484510" r:id="rId11"/>
    <p:sldLayoutId id="2147484511" r:id="rId12"/>
    <p:sldLayoutId id="2147484512" r:id="rId13"/>
    <p:sldLayoutId id="2147484513" r:id="rId14"/>
    <p:sldLayoutId id="2147484514" r:id="rId15"/>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1"/>
          <p:cNvSpPr>
            <a:spLocks noGrp="1" noChangeArrowheads="1"/>
          </p:cNvSpPr>
          <p:nvPr>
            <p:ph type="body" idx="1"/>
          </p:nvPr>
        </p:nvSpPr>
        <p:spPr bwMode="auto">
          <a:xfrm>
            <a:off x="444501" y="3378200"/>
            <a:ext cx="4127500" cy="2324100"/>
          </a:xfrm>
          <a:prstGeom prst="rect">
            <a:avLst/>
          </a:prstGeom>
          <a:noFill/>
          <a:ln w="12700">
            <a:noFill/>
            <a:miter lim="800000"/>
            <a:headEnd/>
            <a:tailEnd/>
          </a:ln>
        </p:spPr>
        <p:txBody>
          <a:bodyPr vert="horz" wrap="square" lIns="38100" tIns="38100" rIns="38100" bIns="38100" numCol="1" anchor="t"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
        <p:nvSpPr>
          <p:cNvPr id="74755" name="Rectangle 2"/>
          <p:cNvSpPr>
            <a:spLocks noGrp="1" noChangeArrowheads="1"/>
          </p:cNvSpPr>
          <p:nvPr>
            <p:ph type="title"/>
          </p:nvPr>
        </p:nvSpPr>
        <p:spPr bwMode="auto">
          <a:xfrm>
            <a:off x="444501" y="990600"/>
            <a:ext cx="4127500" cy="2324100"/>
          </a:xfrm>
          <a:prstGeom prst="rect">
            <a:avLst/>
          </a:prstGeom>
          <a:noFill/>
          <a:ln w="12700">
            <a:noFill/>
            <a:miter lim="800000"/>
            <a:headEnd/>
            <a:tailEnd/>
          </a:ln>
        </p:spPr>
        <p:txBody>
          <a:bodyPr vert="horz" wrap="square" lIns="38100" tIns="38100" rIns="38100" bIns="38100" numCol="1" anchor="b" anchorCtr="0" compatLnSpc="1">
            <a:prstTxWarp prst="textNoShape">
              <a:avLst/>
            </a:prstTxWarp>
          </a:bodyPr>
          <a:lstStyle/>
          <a:p>
            <a:pPr lvl="0"/>
            <a:r>
              <a:rPr lang="en-US" smtClean="0">
                <a:sym typeface="Gill Sans"/>
              </a:rPr>
              <a:t>Click to edit Master title style</a:t>
            </a:r>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transition xmlns:p14="http://schemas.microsoft.com/office/powerpoint/2010/main"/>
  <p:hf hdr="0" ftr="0" dt="0"/>
  <p:txStyles>
    <p:titleStyle>
      <a:lvl1pPr algn="ctr" rtl="0" eaLnBrk="0" fontAlgn="base" hangingPunct="0">
        <a:spcBef>
          <a:spcPct val="0"/>
        </a:spcBef>
        <a:spcAft>
          <a:spcPct val="0"/>
        </a:spcAft>
        <a:defRPr sz="4800">
          <a:solidFill>
            <a:schemeClr val="tx1"/>
          </a:solidFill>
          <a:latin typeface="+mj-lt"/>
          <a:ea typeface="+mj-ea"/>
          <a:cs typeface="+mj-cs"/>
          <a:sym typeface="Gill Sans"/>
        </a:defRPr>
      </a:lvl1pPr>
      <a:lvl2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2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2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5pPr>
      <a:lvl6pPr marL="457200" algn="ctr" rtl="0" fontAlgn="base">
        <a:spcBef>
          <a:spcPct val="0"/>
        </a:spcBef>
        <a:spcAft>
          <a:spcPct val="0"/>
        </a:spcAft>
        <a:defRPr sz="2200">
          <a:solidFill>
            <a:schemeClr val="tx1"/>
          </a:solidFill>
          <a:latin typeface="+mn-lt"/>
          <a:ea typeface="+mn-ea"/>
          <a:cs typeface="+mn-cs"/>
          <a:sym typeface="Gill Sans" pitchFamily="-107" charset="0"/>
        </a:defRPr>
      </a:lvl6pPr>
      <a:lvl7pPr marL="914400" algn="ctr" rtl="0" fontAlgn="base">
        <a:spcBef>
          <a:spcPct val="0"/>
        </a:spcBef>
        <a:spcAft>
          <a:spcPct val="0"/>
        </a:spcAft>
        <a:defRPr sz="2200">
          <a:solidFill>
            <a:schemeClr val="tx1"/>
          </a:solidFill>
          <a:latin typeface="+mn-lt"/>
          <a:ea typeface="+mn-ea"/>
          <a:cs typeface="+mn-cs"/>
          <a:sym typeface="Gill Sans" pitchFamily="-107" charset="0"/>
        </a:defRPr>
      </a:lvl7pPr>
      <a:lvl8pPr marL="1371600" algn="ctr" rtl="0" fontAlgn="base">
        <a:spcBef>
          <a:spcPct val="0"/>
        </a:spcBef>
        <a:spcAft>
          <a:spcPct val="0"/>
        </a:spcAft>
        <a:defRPr sz="2200">
          <a:solidFill>
            <a:schemeClr val="tx1"/>
          </a:solidFill>
          <a:latin typeface="+mn-lt"/>
          <a:ea typeface="+mn-ea"/>
          <a:cs typeface="+mn-cs"/>
          <a:sym typeface="Gill Sans" pitchFamily="-107" charset="0"/>
        </a:defRPr>
      </a:lvl8pPr>
      <a:lvl9pPr marL="1828800" algn="ctr" rtl="0" fontAlgn="base">
        <a:spcBef>
          <a:spcPct val="0"/>
        </a:spcBef>
        <a:spcAft>
          <a:spcPct val="0"/>
        </a:spcAft>
        <a:defRPr sz="22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6"/>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107" charset="0"/>
                <a:ea typeface="+mn-ea"/>
                <a:cs typeface="+mn-cs"/>
              </a:defRPr>
            </a:lvl1pPr>
          </a:lstStyle>
          <a:p>
            <a:pPr>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107" charset="0"/>
                <a:ea typeface="+mn-ea"/>
                <a:cs typeface="+mn-cs"/>
              </a:defRPr>
            </a:lvl1pPr>
          </a:lstStyle>
          <a:p>
            <a:pPr>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ＭＳ Ｐゴシック" charset="-128"/>
                <a:cs typeface="+mn-cs"/>
              </a:defRPr>
            </a:lvl1pPr>
          </a:lstStyle>
          <a:p>
            <a:pPr>
              <a:defRPr/>
            </a:pPr>
            <a:fld id="{748816E1-D4B1-4C61-B9CF-1381C9BA700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86851888"/>
      </p:ext>
    </p:extLst>
  </p:cSld>
  <p:clrMap bg1="lt1" tx1="dk1" bg2="lt2" tx2="dk2" accent1="accent1" accent2="accent2" accent3="accent3" accent4="accent4" accent5="accent5" accent6="accent6" hlink="hlink" folHlink="folHlink"/>
  <p:sldLayoutIdLst>
    <p:sldLayoutId id="2147484516" r:id="rId1"/>
    <p:sldLayoutId id="2147484517" r:id="rId2"/>
    <p:sldLayoutId id="2147484518" r:id="rId3"/>
    <p:sldLayoutId id="2147484519" r:id="rId4"/>
    <p:sldLayoutId id="2147484520" r:id="rId5"/>
    <p:sldLayoutId id="2147484521" r:id="rId6"/>
    <p:sldLayoutId id="2147484522" r:id="rId7"/>
    <p:sldLayoutId id="2147484523" r:id="rId8"/>
    <p:sldLayoutId id="2147484524" r:id="rId9"/>
    <p:sldLayoutId id="2147484525" r:id="rId10"/>
    <p:sldLayoutId id="2147484526" r:id="rId11"/>
    <p:sldLayoutId id="2147484527" r:id="rId12"/>
    <p:sldLayoutId id="2147484528" r:id="rId13"/>
  </p:sldLayoutIdLst>
  <p:txStyles>
    <p:title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p:titleStyle>
    <p:body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reserve="1">
  <p:cSld>
    <p:bg bwMode="gray">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5"/>
          <p:cNvSpPr>
            <a:spLocks noChangeArrowheads="1"/>
          </p:cNvSpPr>
          <p:nvPr/>
        </p:nvSpPr>
        <p:spPr bwMode="gray">
          <a:xfrm>
            <a:off x="2162175" y="6408738"/>
            <a:ext cx="47847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ctr" eaLnBrk="1" hangingPunct="1">
              <a:defRPr/>
            </a:pPr>
            <a:endParaRPr lang="en-US" altLang="en-US" sz="1000" smtClean="0">
              <a:solidFill>
                <a:srgbClr val="000000"/>
              </a:solidFill>
              <a:cs typeface="+mn-cs"/>
            </a:endParaRPr>
          </a:p>
        </p:txBody>
      </p:sp>
      <p:sp>
        <p:nvSpPr>
          <p:cNvPr id="1027" name="Rectangle 7"/>
          <p:cNvSpPr>
            <a:spLocks noGrp="1" noChangeArrowheads="1"/>
          </p:cNvSpPr>
          <p:nvPr>
            <p:ph type="title"/>
          </p:nvPr>
        </p:nvSpPr>
        <p:spPr bwMode="gray">
          <a:xfrm>
            <a:off x="314325" y="147638"/>
            <a:ext cx="55356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bodyPr>
          <a:lstStyle/>
          <a:p>
            <a:pPr lvl="0"/>
            <a:r>
              <a:rPr lang="de-DE" altLang="en-US" smtClean="0"/>
              <a:t>Klicken Sie, um das Titelformat zu bearbeiten</a:t>
            </a:r>
          </a:p>
        </p:txBody>
      </p:sp>
      <p:sp>
        <p:nvSpPr>
          <p:cNvPr id="11269" name="Rectangle 10"/>
          <p:cNvSpPr>
            <a:spLocks noGrp="1" noChangeArrowheads="1"/>
          </p:cNvSpPr>
          <p:nvPr>
            <p:ph type="ftr" sz="quarter" idx="3"/>
          </p:nvPr>
        </p:nvSpPr>
        <p:spPr bwMode="gray">
          <a:xfrm>
            <a:off x="219075" y="6408738"/>
            <a:ext cx="1343025" cy="247650"/>
          </a:xfrm>
          <a:prstGeom prst="rect">
            <a:avLst/>
          </a:prstGeom>
          <a:noFill/>
          <a:ln>
            <a:noFill/>
          </a:ln>
          <a:extLst/>
        </p:spPr>
        <p:txBody>
          <a:bodyPr vert="horz" wrap="square" lIns="91440" tIns="45720" rIns="91440" bIns="45720" numCol="1" anchor="t" anchorCtr="0" compatLnSpc="1">
            <a:prstTxWarp prst="textNoShape">
              <a:avLst/>
            </a:prstTxWarp>
          </a:bodyPr>
          <a:lstStyle>
            <a:lvl1pPr>
              <a:defRPr sz="1000">
                <a:ea typeface="ＭＳ Ｐゴシック" charset="-128"/>
              </a:defRPr>
            </a:lvl1pPr>
          </a:lstStyle>
          <a:p>
            <a:pPr>
              <a:defRPr/>
            </a:pPr>
            <a:endParaRPr lang="de-DE">
              <a:solidFill>
                <a:srgbClr val="000000"/>
              </a:solidFill>
              <a:cs typeface="+mn-cs"/>
            </a:endParaRPr>
          </a:p>
        </p:txBody>
      </p:sp>
      <p:sp>
        <p:nvSpPr>
          <p:cNvPr id="1029" name="Rectangle 12"/>
          <p:cNvSpPr>
            <a:spLocks noGrp="1" noChangeArrowheads="1"/>
          </p:cNvSpPr>
          <p:nvPr>
            <p:ph type="body" idx="1"/>
          </p:nvPr>
        </p:nvSpPr>
        <p:spPr bwMode="gray">
          <a:xfrm>
            <a:off x="314325" y="1614488"/>
            <a:ext cx="8524875"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de-DE" altLang="en-US" smtClean="0"/>
              <a:t>Klicken Sie, um die Formate des Vorlagentextes zu bearbeiten</a:t>
            </a:r>
          </a:p>
          <a:p>
            <a:pPr lvl="1"/>
            <a:r>
              <a:rPr lang="de-DE" altLang="en-US" smtClean="0"/>
              <a:t>Zweite Ebene</a:t>
            </a:r>
          </a:p>
          <a:p>
            <a:pPr lvl="2"/>
            <a:r>
              <a:rPr lang="de-DE" altLang="en-US" smtClean="0"/>
              <a:t>Dritte Ebene</a:t>
            </a:r>
          </a:p>
          <a:p>
            <a:pPr lvl="3"/>
            <a:r>
              <a:rPr lang="de-DE" altLang="en-US" smtClean="0"/>
              <a:t>Vierte Ebene</a:t>
            </a:r>
          </a:p>
        </p:txBody>
      </p:sp>
      <p:pic>
        <p:nvPicPr>
          <p:cNvPr id="1030" name="Picture 2" descr="H:\share\SSSTA\01410.088-SSSTA_2012-2016\01410.088-Logos, Flyers\NCSSLE Logo- letterhead.PNG"/>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6096000" y="63246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44" r:id="rId1"/>
    <p:sldLayoutId id="2147484545" r:id="rId2"/>
    <p:sldLayoutId id="2147484546" r:id="rId3"/>
    <p:sldLayoutId id="2147484547" r:id="rId4"/>
    <p:sldLayoutId id="2147484548" r:id="rId5"/>
    <p:sldLayoutId id="2147484549" r:id="rId6"/>
    <p:sldLayoutId id="2147484550" r:id="rId7"/>
    <p:sldLayoutId id="2147484551" r:id="rId8"/>
    <p:sldLayoutId id="2147484552" r:id="rId9"/>
    <p:sldLayoutId id="2147484553" r:id="rId10"/>
    <p:sldLayoutId id="2147484554" r:id="rId11"/>
  </p:sldLayoutIdLst>
  <p:transition xmlns:p14="http://schemas.microsoft.com/office/powerpoint/2010/main" spd="med">
    <p:fade/>
  </p:transition>
  <p:hf hdr="0" ftr="0" dt="0"/>
  <p:txStyles>
    <p:titleStyle>
      <a:lvl1pPr algn="l" rtl="0" eaLnBrk="0" fontAlgn="base" hangingPunct="0">
        <a:lnSpc>
          <a:spcPct val="95000"/>
        </a:lnSpc>
        <a:spcBef>
          <a:spcPct val="0"/>
        </a:spcBef>
        <a:spcAft>
          <a:spcPct val="0"/>
        </a:spcAft>
        <a:defRPr sz="2400" b="1">
          <a:solidFill>
            <a:srgbClr val="FFFFFF"/>
          </a:solidFill>
          <a:latin typeface="+mj-lt"/>
          <a:ea typeface="+mj-ea"/>
          <a:cs typeface="+mj-cs"/>
        </a:defRPr>
      </a:lvl1pPr>
      <a:lvl2pPr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2pPr>
      <a:lvl3pPr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3pPr>
      <a:lvl4pPr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4pPr>
      <a:lvl5pPr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5pPr>
      <a:lvl6pPr marL="4572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6pPr>
      <a:lvl7pPr marL="9144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7pPr>
      <a:lvl8pPr marL="13716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8pPr>
      <a:lvl9pPr marL="18288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9pPr>
    </p:titleStyle>
    <p:bodyStyle>
      <a:lvl1pPr marL="190500" indent="-190500" algn="l" rtl="0" eaLnBrk="0" fontAlgn="base" hangingPunct="0">
        <a:spcBef>
          <a:spcPct val="60000"/>
        </a:spcBef>
        <a:spcAft>
          <a:spcPct val="0"/>
        </a:spcAft>
        <a:buClr>
          <a:schemeClr val="accent1"/>
        </a:buClr>
        <a:buFont typeface="Wingdings" pitchFamily="2" charset="2"/>
        <a:buChar char="§"/>
        <a:defRPr sz="2000" b="1">
          <a:solidFill>
            <a:schemeClr val="tx1"/>
          </a:solidFill>
          <a:latin typeface="+mn-lt"/>
          <a:ea typeface="+mn-ea"/>
          <a:cs typeface="+mn-cs"/>
        </a:defRPr>
      </a:lvl1pPr>
      <a:lvl2pPr marL="381000" indent="-188913" algn="l" rtl="0" eaLnBrk="0" fontAlgn="base" hangingPunct="0">
        <a:spcBef>
          <a:spcPct val="30000"/>
        </a:spcBef>
        <a:spcAft>
          <a:spcPct val="0"/>
        </a:spcAft>
        <a:buClr>
          <a:schemeClr val="accent1"/>
        </a:buClr>
        <a:buChar char="-"/>
        <a:defRPr>
          <a:solidFill>
            <a:schemeClr val="tx1"/>
          </a:solidFill>
          <a:latin typeface="+mn-lt"/>
          <a:ea typeface="+mn-ea"/>
        </a:defRPr>
      </a:lvl2pPr>
      <a:lvl3pPr marL="561975" indent="-179388" algn="l" rtl="0" eaLnBrk="0" fontAlgn="base" hangingPunct="0">
        <a:spcBef>
          <a:spcPct val="30000"/>
        </a:spcBef>
        <a:spcAft>
          <a:spcPct val="0"/>
        </a:spcAft>
        <a:buClr>
          <a:schemeClr val="accent1"/>
        </a:buClr>
        <a:buChar char="-"/>
        <a:defRPr sz="1600">
          <a:solidFill>
            <a:schemeClr val="tx1"/>
          </a:solidFill>
          <a:latin typeface="+mn-lt"/>
          <a:ea typeface="+mn-ea"/>
        </a:defRPr>
      </a:lvl3pPr>
      <a:lvl4pPr marL="768350" indent="-204788" algn="l" rtl="0" eaLnBrk="0" fontAlgn="base" hangingPunct="0">
        <a:spcBef>
          <a:spcPct val="30000"/>
        </a:spcBef>
        <a:spcAft>
          <a:spcPct val="0"/>
        </a:spcAft>
        <a:buClr>
          <a:schemeClr val="accent1"/>
        </a:buClr>
        <a:buChar char="-"/>
        <a:defRPr sz="1600">
          <a:solidFill>
            <a:schemeClr val="tx1"/>
          </a:solidFill>
          <a:latin typeface="+mn-lt"/>
          <a:ea typeface="+mn-ea"/>
        </a:defRPr>
      </a:lvl4pPr>
      <a:lvl5pPr marL="1050925" indent="-168275" algn="l" rtl="0" eaLnBrk="0" fontAlgn="base" hangingPunct="0">
        <a:spcBef>
          <a:spcPct val="40000"/>
        </a:spcBef>
        <a:spcAft>
          <a:spcPct val="0"/>
        </a:spcAft>
        <a:buClr>
          <a:schemeClr val="accent1"/>
        </a:buClr>
        <a:buFont typeface="Wingdings" pitchFamily="2" charset="2"/>
        <a:buChar char="»"/>
        <a:defRPr sz="2000">
          <a:solidFill>
            <a:schemeClr val="tx1"/>
          </a:solidFill>
          <a:latin typeface="+mn-lt"/>
          <a:ea typeface="+mn-ea"/>
        </a:defRPr>
      </a:lvl5pPr>
      <a:lvl6pPr marL="15081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6pPr>
      <a:lvl7pPr marL="19653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7pPr>
      <a:lvl8pPr marL="24225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8pPr>
      <a:lvl9pPr marL="28797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2.xml><?xml version="1.0" encoding="utf-8"?>
<p:sldMaster xmlns:a="http://schemas.openxmlformats.org/drawingml/2006/main" xmlns:r="http://schemas.openxmlformats.org/officeDocument/2006/relationships" xmlns:p="http://schemas.openxmlformats.org/presentationml/2006/main" preserve="1">
  <p:cSld>
    <p:bg bwMode="gray">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5"/>
          <p:cNvSpPr>
            <a:spLocks noChangeArrowheads="1"/>
          </p:cNvSpPr>
          <p:nvPr/>
        </p:nvSpPr>
        <p:spPr bwMode="gray">
          <a:xfrm>
            <a:off x="2162175" y="6408738"/>
            <a:ext cx="478472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algn="ctr" eaLnBrk="1" hangingPunct="1">
              <a:defRPr/>
            </a:pPr>
            <a:endParaRPr lang="en-US" altLang="en-US" sz="1000" smtClean="0">
              <a:solidFill>
                <a:srgbClr val="000000"/>
              </a:solidFill>
              <a:cs typeface="+mn-cs"/>
            </a:endParaRPr>
          </a:p>
        </p:txBody>
      </p:sp>
      <p:sp>
        <p:nvSpPr>
          <p:cNvPr id="2051" name="Rectangle 7"/>
          <p:cNvSpPr>
            <a:spLocks noGrp="1" noChangeArrowheads="1"/>
          </p:cNvSpPr>
          <p:nvPr>
            <p:ph type="title"/>
          </p:nvPr>
        </p:nvSpPr>
        <p:spPr bwMode="gray">
          <a:xfrm>
            <a:off x="314325" y="147638"/>
            <a:ext cx="55356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bodyPr>
          <a:lstStyle/>
          <a:p>
            <a:pPr lvl="0"/>
            <a:r>
              <a:rPr lang="de-DE" altLang="en-US" smtClean="0"/>
              <a:t>Klicken Sie, um das Titelformat zu bearbeiten</a:t>
            </a:r>
          </a:p>
        </p:txBody>
      </p:sp>
      <p:sp>
        <p:nvSpPr>
          <p:cNvPr id="11269" name="Rectangle 10"/>
          <p:cNvSpPr>
            <a:spLocks noGrp="1" noChangeArrowheads="1"/>
          </p:cNvSpPr>
          <p:nvPr>
            <p:ph type="ftr" sz="quarter" idx="3"/>
          </p:nvPr>
        </p:nvSpPr>
        <p:spPr bwMode="gray">
          <a:xfrm>
            <a:off x="219075" y="6408738"/>
            <a:ext cx="1343025" cy="247650"/>
          </a:xfrm>
          <a:prstGeom prst="rect">
            <a:avLst/>
          </a:prstGeom>
          <a:noFill/>
          <a:ln>
            <a:noFill/>
          </a:ln>
          <a:extLst/>
        </p:spPr>
        <p:txBody>
          <a:bodyPr vert="horz" wrap="square" lIns="91440" tIns="45720" rIns="91440" bIns="45720" numCol="1" anchor="t" anchorCtr="0" compatLnSpc="1">
            <a:prstTxWarp prst="textNoShape">
              <a:avLst/>
            </a:prstTxWarp>
          </a:bodyPr>
          <a:lstStyle>
            <a:lvl1pPr>
              <a:defRPr sz="1000">
                <a:solidFill>
                  <a:srgbClr val="000000"/>
                </a:solidFill>
                <a:ea typeface="ＭＳ Ｐゴシック" charset="-128"/>
              </a:defRPr>
            </a:lvl1pPr>
          </a:lstStyle>
          <a:p>
            <a:pPr>
              <a:defRPr/>
            </a:pPr>
            <a:endParaRPr lang="de-DE">
              <a:cs typeface="+mn-cs"/>
            </a:endParaRPr>
          </a:p>
        </p:txBody>
      </p:sp>
      <p:sp>
        <p:nvSpPr>
          <p:cNvPr id="2053" name="Rectangle 12"/>
          <p:cNvSpPr>
            <a:spLocks noGrp="1" noChangeArrowheads="1"/>
          </p:cNvSpPr>
          <p:nvPr>
            <p:ph type="body" idx="1"/>
          </p:nvPr>
        </p:nvSpPr>
        <p:spPr bwMode="gray">
          <a:xfrm>
            <a:off x="314325" y="1614488"/>
            <a:ext cx="8524875"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de-DE" altLang="en-US" smtClean="0"/>
              <a:t>Klicken Sie, um die Formate des Vorlagentextes zu bearbeiten</a:t>
            </a:r>
          </a:p>
          <a:p>
            <a:pPr lvl="1"/>
            <a:r>
              <a:rPr lang="de-DE" altLang="en-US" smtClean="0"/>
              <a:t>Zweite Ebene</a:t>
            </a:r>
          </a:p>
          <a:p>
            <a:pPr lvl="2"/>
            <a:r>
              <a:rPr lang="de-DE" altLang="en-US" smtClean="0"/>
              <a:t>Dritte Ebene</a:t>
            </a:r>
          </a:p>
          <a:p>
            <a:pPr lvl="3"/>
            <a:r>
              <a:rPr lang="de-DE" altLang="en-US" smtClean="0"/>
              <a:t>Vierte Ebene</a:t>
            </a:r>
          </a:p>
        </p:txBody>
      </p:sp>
      <p:pic>
        <p:nvPicPr>
          <p:cNvPr id="2054" name="Picture 6" descr="SSSTA-logo.pn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6700838" y="6173788"/>
            <a:ext cx="21383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6" r:id="rId1"/>
    <p:sldLayoutId id="2147484557" r:id="rId2"/>
    <p:sldLayoutId id="2147484558" r:id="rId3"/>
    <p:sldLayoutId id="2147484559" r:id="rId4"/>
    <p:sldLayoutId id="2147484560" r:id="rId5"/>
    <p:sldLayoutId id="2147484561" r:id="rId6"/>
    <p:sldLayoutId id="2147484562" r:id="rId7"/>
    <p:sldLayoutId id="2147484563" r:id="rId8"/>
    <p:sldLayoutId id="2147484564" r:id="rId9"/>
    <p:sldLayoutId id="2147484565" r:id="rId10"/>
    <p:sldLayoutId id="2147484566" r:id="rId11"/>
  </p:sldLayoutIdLst>
  <p:transition xmlns:p14="http://schemas.microsoft.com/office/powerpoint/2010/main" spd="med">
    <p:fade/>
  </p:transition>
  <p:hf hdr="0" ftr="0" dt="0"/>
  <p:txStyles>
    <p:titleStyle>
      <a:lvl1pPr algn="l" rtl="0" eaLnBrk="0" fontAlgn="base" hangingPunct="0">
        <a:lnSpc>
          <a:spcPct val="95000"/>
        </a:lnSpc>
        <a:spcBef>
          <a:spcPct val="0"/>
        </a:spcBef>
        <a:spcAft>
          <a:spcPct val="0"/>
        </a:spcAft>
        <a:defRPr sz="2400" b="1">
          <a:solidFill>
            <a:srgbClr val="FFFFFF"/>
          </a:solidFill>
          <a:latin typeface="+mj-lt"/>
          <a:ea typeface="+mj-ea"/>
          <a:cs typeface="+mj-cs"/>
        </a:defRPr>
      </a:lvl1pPr>
      <a:lvl2pPr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2pPr>
      <a:lvl3pPr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3pPr>
      <a:lvl4pPr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4pPr>
      <a:lvl5pPr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5pPr>
      <a:lvl6pPr marL="4572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6pPr>
      <a:lvl7pPr marL="9144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7pPr>
      <a:lvl8pPr marL="13716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8pPr>
      <a:lvl9pPr marL="1828800" algn="l" rtl="0" eaLnBrk="0" fontAlgn="base" hangingPunct="0">
        <a:lnSpc>
          <a:spcPct val="95000"/>
        </a:lnSpc>
        <a:spcBef>
          <a:spcPct val="0"/>
        </a:spcBef>
        <a:spcAft>
          <a:spcPct val="0"/>
        </a:spcAft>
        <a:defRPr sz="2400" b="1">
          <a:solidFill>
            <a:srgbClr val="FFFFFF"/>
          </a:solidFill>
          <a:latin typeface="Arial" charset="0"/>
          <a:ea typeface="ＭＳ Ｐゴシック" charset="0"/>
        </a:defRPr>
      </a:lvl9pPr>
    </p:titleStyle>
    <p:bodyStyle>
      <a:lvl1pPr marL="190500" indent="-190500" algn="l" rtl="0" eaLnBrk="0" fontAlgn="base" hangingPunct="0">
        <a:spcBef>
          <a:spcPct val="60000"/>
        </a:spcBef>
        <a:spcAft>
          <a:spcPct val="0"/>
        </a:spcAft>
        <a:buClr>
          <a:schemeClr val="accent1"/>
        </a:buClr>
        <a:buFont typeface="Wingdings" pitchFamily="2" charset="2"/>
        <a:buChar char="§"/>
        <a:defRPr sz="2000" b="1">
          <a:solidFill>
            <a:schemeClr val="tx1"/>
          </a:solidFill>
          <a:latin typeface="+mn-lt"/>
          <a:ea typeface="+mn-ea"/>
          <a:cs typeface="+mn-cs"/>
        </a:defRPr>
      </a:lvl1pPr>
      <a:lvl2pPr marL="381000" indent="-188913" algn="l" rtl="0" eaLnBrk="0" fontAlgn="base" hangingPunct="0">
        <a:spcBef>
          <a:spcPct val="30000"/>
        </a:spcBef>
        <a:spcAft>
          <a:spcPct val="0"/>
        </a:spcAft>
        <a:buClr>
          <a:schemeClr val="accent1"/>
        </a:buClr>
        <a:buChar char="-"/>
        <a:defRPr sz="2800">
          <a:solidFill>
            <a:schemeClr val="tx1"/>
          </a:solidFill>
          <a:latin typeface="+mn-lt"/>
          <a:ea typeface="+mn-ea"/>
        </a:defRPr>
      </a:lvl2pPr>
      <a:lvl3pPr marL="561975" indent="-179388" algn="l" rtl="0" eaLnBrk="0" fontAlgn="base" hangingPunct="0">
        <a:spcBef>
          <a:spcPct val="30000"/>
        </a:spcBef>
        <a:spcAft>
          <a:spcPct val="0"/>
        </a:spcAft>
        <a:buClr>
          <a:schemeClr val="accent1"/>
        </a:buClr>
        <a:buChar char="-"/>
        <a:defRPr sz="1600">
          <a:solidFill>
            <a:schemeClr val="tx1"/>
          </a:solidFill>
          <a:latin typeface="+mn-lt"/>
          <a:ea typeface="+mn-ea"/>
        </a:defRPr>
      </a:lvl3pPr>
      <a:lvl4pPr marL="768350" indent="-204788" algn="l" rtl="0" eaLnBrk="0" fontAlgn="base" hangingPunct="0">
        <a:spcBef>
          <a:spcPct val="30000"/>
        </a:spcBef>
        <a:spcAft>
          <a:spcPct val="0"/>
        </a:spcAft>
        <a:buClr>
          <a:schemeClr val="accent1"/>
        </a:buClr>
        <a:buChar char="-"/>
        <a:defRPr sz="1600">
          <a:solidFill>
            <a:schemeClr val="tx1"/>
          </a:solidFill>
          <a:latin typeface="+mn-lt"/>
          <a:ea typeface="+mn-ea"/>
        </a:defRPr>
      </a:lvl4pPr>
      <a:lvl5pPr marL="1050925" indent="-168275" algn="l" rtl="0" eaLnBrk="0" fontAlgn="base" hangingPunct="0">
        <a:spcBef>
          <a:spcPct val="40000"/>
        </a:spcBef>
        <a:spcAft>
          <a:spcPct val="0"/>
        </a:spcAft>
        <a:buClr>
          <a:schemeClr val="accent1"/>
        </a:buClr>
        <a:buFont typeface="Wingdings" pitchFamily="2" charset="2"/>
        <a:buChar char="»"/>
        <a:defRPr sz="2000">
          <a:solidFill>
            <a:schemeClr val="tx1"/>
          </a:solidFill>
          <a:latin typeface="+mn-lt"/>
          <a:ea typeface="+mn-ea"/>
        </a:defRPr>
      </a:lvl5pPr>
      <a:lvl6pPr marL="15081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6pPr>
      <a:lvl7pPr marL="19653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7pPr>
      <a:lvl8pPr marL="24225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8pPr>
      <a:lvl9pPr marL="2879725" indent="-168275" algn="l" rtl="0" eaLnBrk="0" fontAlgn="base" hangingPunct="0">
        <a:spcBef>
          <a:spcPct val="40000"/>
        </a:spcBef>
        <a:spcAft>
          <a:spcPct val="0"/>
        </a:spcAft>
        <a:buClr>
          <a:schemeClr val="accent1"/>
        </a:buClr>
        <a:buFont typeface="Wingdings" charset="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1"/>
          <p:cNvSpPr>
            <a:spLocks noGrp="1" noChangeArrowheads="1"/>
          </p:cNvSpPr>
          <p:nvPr>
            <p:ph type="body" idx="1"/>
          </p:nvPr>
        </p:nvSpPr>
        <p:spPr bwMode="auto">
          <a:xfrm>
            <a:off x="444501" y="3378200"/>
            <a:ext cx="4127500" cy="2324100"/>
          </a:xfrm>
          <a:prstGeom prst="rect">
            <a:avLst/>
          </a:prstGeom>
          <a:noFill/>
          <a:ln w="12700">
            <a:noFill/>
            <a:miter lim="800000"/>
            <a:headEnd/>
            <a:tailEnd/>
          </a:ln>
        </p:spPr>
        <p:txBody>
          <a:bodyPr vert="horz" wrap="square" lIns="38100" tIns="38100" rIns="38100" bIns="38100" numCol="1" anchor="t"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
        <p:nvSpPr>
          <p:cNvPr id="87043" name="Rectangle 2"/>
          <p:cNvSpPr>
            <a:spLocks noGrp="1" noChangeArrowheads="1"/>
          </p:cNvSpPr>
          <p:nvPr>
            <p:ph type="title"/>
          </p:nvPr>
        </p:nvSpPr>
        <p:spPr bwMode="auto">
          <a:xfrm>
            <a:off x="444501" y="990600"/>
            <a:ext cx="4127500" cy="2324100"/>
          </a:xfrm>
          <a:prstGeom prst="rect">
            <a:avLst/>
          </a:prstGeom>
          <a:noFill/>
          <a:ln w="12700">
            <a:noFill/>
            <a:miter lim="800000"/>
            <a:headEnd/>
            <a:tailEnd/>
          </a:ln>
        </p:spPr>
        <p:txBody>
          <a:bodyPr vert="horz" wrap="square" lIns="38100" tIns="38100" rIns="38100" bIns="38100" numCol="1" anchor="b" anchorCtr="0" compatLnSpc="1">
            <a:prstTxWarp prst="textNoShape">
              <a:avLst/>
            </a:prstTxWarp>
          </a:bodyPr>
          <a:lstStyle/>
          <a:p>
            <a:pPr lvl="0"/>
            <a:r>
              <a:rPr lang="en-US" smtClean="0">
                <a:sym typeface="Gill Sans"/>
              </a:rPr>
              <a:t>Click to edit Master title style</a:t>
            </a:r>
          </a:p>
        </p:txBody>
      </p:sp>
    </p:spTree>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Lst>
  <p:transition xmlns:p14="http://schemas.microsoft.com/office/powerpoint/2010/main"/>
  <p:hf hdr="0" ftr="0" dt="0"/>
  <p:txStyles>
    <p:titleStyle>
      <a:lvl1pPr algn="ctr" rtl="0" eaLnBrk="0" fontAlgn="base" hangingPunct="0">
        <a:spcBef>
          <a:spcPct val="0"/>
        </a:spcBef>
        <a:spcAft>
          <a:spcPct val="0"/>
        </a:spcAft>
        <a:defRPr sz="4800">
          <a:solidFill>
            <a:schemeClr val="tx1"/>
          </a:solidFill>
          <a:latin typeface="+mj-lt"/>
          <a:ea typeface="+mj-ea"/>
          <a:cs typeface="+mj-cs"/>
          <a:sym typeface="Gill Sans"/>
        </a:defRPr>
      </a:lvl1pPr>
      <a:lvl2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48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342900" indent="-342900" algn="ctr" rtl="0" eaLnBrk="0" fontAlgn="base" hangingPunct="0">
        <a:spcBef>
          <a:spcPct val="0"/>
        </a:spcBef>
        <a:spcAft>
          <a:spcPct val="0"/>
        </a:spcAft>
        <a:buChar char="•"/>
        <a:defRPr sz="2200">
          <a:solidFill>
            <a:schemeClr val="tx1"/>
          </a:solidFill>
          <a:latin typeface="+mn-lt"/>
          <a:ea typeface="+mn-ea"/>
          <a:cs typeface="+mn-cs"/>
          <a:sym typeface="Gill Sans"/>
        </a:defRPr>
      </a:lvl1pPr>
      <a:lvl2pPr marL="742950" indent="-285750" algn="ctr" rtl="0" eaLnBrk="0" fontAlgn="base" hangingPunct="0">
        <a:spcBef>
          <a:spcPct val="0"/>
        </a:spcBef>
        <a:spcAft>
          <a:spcPct val="0"/>
        </a:spcAft>
        <a:buChar char="–"/>
        <a:defRPr sz="2200">
          <a:solidFill>
            <a:schemeClr val="tx1"/>
          </a:solidFill>
          <a:latin typeface="+mn-lt"/>
          <a:ea typeface="+mn-ea"/>
          <a:cs typeface="+mn-cs"/>
          <a:sym typeface="Gill Sans"/>
        </a:defRPr>
      </a:lvl2pPr>
      <a:lvl3pPr marL="11430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3pPr>
      <a:lvl4pPr marL="16002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4pPr>
      <a:lvl5pPr marL="2057400" indent="-228600" algn="ctr" rtl="0" eaLnBrk="0" fontAlgn="base" hangingPunct="0">
        <a:spcBef>
          <a:spcPct val="0"/>
        </a:spcBef>
        <a:spcAft>
          <a:spcPct val="0"/>
        </a:spcAft>
        <a:buChar char="»"/>
        <a:defRPr sz="2200">
          <a:solidFill>
            <a:schemeClr val="tx1"/>
          </a:solidFill>
          <a:latin typeface="+mn-lt"/>
          <a:ea typeface="+mn-ea"/>
          <a:cs typeface="+mn-cs"/>
          <a:sym typeface="Gill Sans"/>
        </a:defRPr>
      </a:lvl5pPr>
      <a:lvl6pPr marL="457200" algn="ctr" rtl="0" fontAlgn="base">
        <a:spcBef>
          <a:spcPct val="0"/>
        </a:spcBef>
        <a:spcAft>
          <a:spcPct val="0"/>
        </a:spcAft>
        <a:defRPr sz="2200">
          <a:solidFill>
            <a:schemeClr val="tx1"/>
          </a:solidFill>
          <a:latin typeface="+mn-lt"/>
          <a:ea typeface="+mn-ea"/>
          <a:cs typeface="+mn-cs"/>
          <a:sym typeface="Gill Sans" pitchFamily="-107" charset="0"/>
        </a:defRPr>
      </a:lvl6pPr>
      <a:lvl7pPr marL="914400" algn="ctr" rtl="0" fontAlgn="base">
        <a:spcBef>
          <a:spcPct val="0"/>
        </a:spcBef>
        <a:spcAft>
          <a:spcPct val="0"/>
        </a:spcAft>
        <a:defRPr sz="2200">
          <a:solidFill>
            <a:schemeClr val="tx1"/>
          </a:solidFill>
          <a:latin typeface="+mn-lt"/>
          <a:ea typeface="+mn-ea"/>
          <a:cs typeface="+mn-cs"/>
          <a:sym typeface="Gill Sans" pitchFamily="-107" charset="0"/>
        </a:defRPr>
      </a:lvl7pPr>
      <a:lvl8pPr marL="1371600" algn="ctr" rtl="0" fontAlgn="base">
        <a:spcBef>
          <a:spcPct val="0"/>
        </a:spcBef>
        <a:spcAft>
          <a:spcPct val="0"/>
        </a:spcAft>
        <a:defRPr sz="2200">
          <a:solidFill>
            <a:schemeClr val="tx1"/>
          </a:solidFill>
          <a:latin typeface="+mn-lt"/>
          <a:ea typeface="+mn-ea"/>
          <a:cs typeface="+mn-cs"/>
          <a:sym typeface="Gill Sans" pitchFamily="-107" charset="0"/>
        </a:defRPr>
      </a:lvl8pPr>
      <a:lvl9pPr marL="1828800" algn="ctr" rtl="0" fontAlgn="base">
        <a:spcBef>
          <a:spcPct val="0"/>
        </a:spcBef>
        <a:spcAft>
          <a:spcPct val="0"/>
        </a:spcAft>
        <a:defRPr sz="22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9330"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985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1pPr>
      <a:lvl2pPr marL="10414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2pPr>
      <a:lvl3pPr marL="13843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3pPr>
      <a:lvl4pPr marL="17399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4pPr>
      <a:lvl5pPr marL="20828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5pPr>
      <a:lvl6pPr marL="25400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6pPr>
      <a:lvl7pPr marL="29972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7pPr>
      <a:lvl8pPr marL="34544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8pPr>
      <a:lvl9pPr marL="39116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985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1pPr>
      <a:lvl2pPr marL="10414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2pPr>
      <a:lvl3pPr marL="13843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3pPr>
      <a:lvl4pPr marL="17399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4pPr>
      <a:lvl5pPr marL="2082800" indent="-444500" algn="l" rtl="0" eaLnBrk="0" fontAlgn="base" hangingPunct="0">
        <a:spcBef>
          <a:spcPts val="1600"/>
        </a:spcBef>
        <a:spcAft>
          <a:spcPct val="0"/>
        </a:spcAft>
        <a:buSzPct val="171000"/>
        <a:buFont typeface="Gill Sans"/>
        <a:buChar char="•"/>
        <a:defRPr sz="2800">
          <a:solidFill>
            <a:schemeClr val="tx1"/>
          </a:solidFill>
          <a:latin typeface="+mn-lt"/>
          <a:ea typeface="+mn-ea"/>
          <a:cs typeface="+mn-cs"/>
          <a:sym typeface="Gill Sans"/>
        </a:defRPr>
      </a:lvl5pPr>
      <a:lvl6pPr marL="25400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6pPr>
      <a:lvl7pPr marL="29972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7pPr>
      <a:lvl8pPr marL="34544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8pPr>
      <a:lvl9pPr marL="3911600" indent="-444500" algn="l" rtl="0" fontAlgn="base">
        <a:spcBef>
          <a:spcPts val="1600"/>
        </a:spcBef>
        <a:spcAft>
          <a:spcPct val="0"/>
        </a:spcAft>
        <a:buSzPct val="171000"/>
        <a:buFont typeface="Gill Sans" pitchFamily="-107" charset="0"/>
        <a:buChar char="•"/>
        <a:defRPr sz="28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3906" name="Rectangle 1"/>
          <p:cNvSpPr>
            <a:spLocks noGrp="1" noChangeArrowheads="1"/>
          </p:cNvSpPr>
          <p:nvPr>
            <p:ph type="title"/>
          </p:nvPr>
        </p:nvSpPr>
        <p:spPr bwMode="auto">
          <a:xfrm>
            <a:off x="889002" y="177800"/>
            <a:ext cx="7366000" cy="17145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title style</a:t>
            </a:r>
          </a:p>
        </p:txBody>
      </p:sp>
      <p:sp>
        <p:nvSpPr>
          <p:cNvPr id="123907" name="Rectangle 2"/>
          <p:cNvSpPr>
            <a:spLocks noGrp="1" noChangeArrowheads="1"/>
          </p:cNvSpPr>
          <p:nvPr>
            <p:ph type="body" idx="1"/>
          </p:nvPr>
        </p:nvSpPr>
        <p:spPr bwMode="auto">
          <a:xfrm>
            <a:off x="889000" y="1943100"/>
            <a:ext cx="3543300" cy="4025900"/>
          </a:xfrm>
          <a:prstGeom prst="rect">
            <a:avLst/>
          </a:prstGeom>
          <a:noFill/>
          <a:ln w="12700">
            <a:noFill/>
            <a:miter lim="800000"/>
            <a:headEnd/>
            <a:tailEnd/>
          </a:ln>
        </p:spPr>
        <p:txBody>
          <a:bodyPr vert="horz" wrap="square" lIns="38100" tIns="38100" rIns="38100" bIns="38100" numCol="1" anchor="ctr" anchorCtr="0" compatLnSpc="1">
            <a:prstTxWarp prst="textNoShape">
              <a:avLst/>
            </a:prstTxWarp>
          </a:bodyPr>
          <a:lstStyle/>
          <a:p>
            <a:pPr lvl="0"/>
            <a:r>
              <a:rPr lang="en-US" smtClean="0">
                <a:sym typeface="Gill Sans"/>
              </a:rPr>
              <a:t>Click to edit Master text styles</a:t>
            </a:r>
          </a:p>
          <a:p>
            <a:pPr lvl="1"/>
            <a:r>
              <a:rPr lang="en-US" smtClean="0">
                <a:sym typeface="Gill Sans"/>
              </a:rPr>
              <a:t>Second level</a:t>
            </a:r>
          </a:p>
          <a:p>
            <a:pPr lvl="2"/>
            <a:r>
              <a:rPr lang="en-US" smtClean="0">
                <a:sym typeface="Gill Sans"/>
              </a:rPr>
              <a:t>Third level</a:t>
            </a:r>
          </a:p>
          <a:p>
            <a:pPr lvl="3"/>
            <a:r>
              <a:rPr lang="en-US" smtClean="0">
                <a:sym typeface="Gill Sans"/>
              </a:rPr>
              <a:t>Fourth level</a:t>
            </a:r>
          </a:p>
          <a:p>
            <a:pPr lvl="4"/>
            <a:r>
              <a:rPr lang="en-US" smtClean="0">
                <a:sym typeface="Gill Sans"/>
              </a:rPr>
              <a:t>Fifth level</a:t>
            </a:r>
          </a:p>
        </p:txBody>
      </p:sp>
    </p:spTree>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transition xmlns:p14="http://schemas.microsoft.com/office/powerpoint/2010/main"/>
  <p:hf hdr="0" ftr="0" dt="0"/>
  <p:txStyles>
    <p:titleStyle>
      <a:lvl1pPr algn="ctr" rtl="0" eaLnBrk="0" fontAlgn="base" hangingPunct="0">
        <a:spcBef>
          <a:spcPct val="0"/>
        </a:spcBef>
        <a:spcAft>
          <a:spcPct val="0"/>
        </a:spcAft>
        <a:defRPr sz="5600">
          <a:solidFill>
            <a:schemeClr val="tx1"/>
          </a:solidFill>
          <a:latin typeface="+mj-lt"/>
          <a:ea typeface="+mj-ea"/>
          <a:cs typeface="+mj-cs"/>
          <a:sym typeface="Gill Sans"/>
        </a:defRPr>
      </a:lvl1pPr>
      <a:lvl2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2pPr>
      <a:lvl3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3pPr>
      <a:lvl4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4pPr>
      <a:lvl5pPr algn="ctr" rtl="0" eaLnBrk="0" fontAlgn="base" hangingPunct="0">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a:defRPr>
      </a:lvl5pPr>
      <a:lvl6pPr marL="4572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6pPr>
      <a:lvl7pPr marL="9144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7pPr>
      <a:lvl8pPr marL="13716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8pPr>
      <a:lvl9pPr marL="1828800" algn="ctr" rtl="0" fontAlgn="base">
        <a:spcBef>
          <a:spcPct val="0"/>
        </a:spcBef>
        <a:spcAft>
          <a:spcPct val="0"/>
        </a:spcAft>
        <a:defRPr sz="5600">
          <a:solidFill>
            <a:schemeClr val="tx1"/>
          </a:solidFill>
          <a:latin typeface="Gill Sans" pitchFamily="-107" charset="0"/>
          <a:ea typeface="ヒラギノ角ゴ ProN W3" pitchFamily="-107" charset="-128"/>
          <a:cs typeface="ヒラギノ角ゴ ProN W3" pitchFamily="-107" charset="-128"/>
          <a:sym typeface="Gill Sans" pitchFamily="-107" charset="0"/>
        </a:defRPr>
      </a:lvl9pPr>
    </p:titleStyle>
    <p:bodyStyle>
      <a:lvl1pPr marL="6016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1pPr>
      <a:lvl2pPr marL="9445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2pPr>
      <a:lvl3pPr marL="12874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3pPr>
      <a:lvl4pPr marL="16430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4pPr>
      <a:lvl5pPr marL="1985963" indent="-385763" algn="l" rtl="0" eaLnBrk="0" fontAlgn="base" hangingPunct="0">
        <a:spcBef>
          <a:spcPts val="2700"/>
        </a:spcBef>
        <a:spcAft>
          <a:spcPct val="0"/>
        </a:spcAft>
        <a:buSzPct val="171000"/>
        <a:buFont typeface="Gill Sans"/>
        <a:buChar char="•"/>
        <a:defRPr sz="2000">
          <a:solidFill>
            <a:schemeClr val="tx1"/>
          </a:solidFill>
          <a:latin typeface="+mn-lt"/>
          <a:ea typeface="+mn-ea"/>
          <a:cs typeface="+mn-cs"/>
          <a:sym typeface="Gill Sans"/>
        </a:defRPr>
      </a:lvl5pPr>
      <a:lvl6pPr marL="24431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6pPr>
      <a:lvl7pPr marL="29003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7pPr>
      <a:lvl8pPr marL="33575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8pPr>
      <a:lvl9pPr marL="3814763" indent="-385763" algn="l" rtl="0" fontAlgn="base">
        <a:spcBef>
          <a:spcPts val="2700"/>
        </a:spcBef>
        <a:spcAft>
          <a:spcPct val="0"/>
        </a:spcAft>
        <a:buSzPct val="171000"/>
        <a:buFont typeface="Gill Sans" pitchFamily="-107" charset="0"/>
        <a:buChar char="•"/>
        <a:defRPr sz="2000">
          <a:solidFill>
            <a:schemeClr val="tx1"/>
          </a:solidFill>
          <a:latin typeface="+mn-lt"/>
          <a:ea typeface="+mn-ea"/>
          <a:cs typeface="+mn-cs"/>
          <a:sym typeface="Gill Sans" pitchFamily="-107"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4" Type="http://schemas.microsoft.com/office/2007/relationships/hdphoto" Target="../media/hdphoto1.wdp"/><Relationship Id="rId1" Type="http://schemas.openxmlformats.org/officeDocument/2006/relationships/slideLayout" Target="../slideLayouts/slideLayout316.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4" Type="http://schemas.microsoft.com/office/2007/relationships/hdphoto" Target="../media/hdphoto5.wdp"/><Relationship Id="rId1" Type="http://schemas.openxmlformats.org/officeDocument/2006/relationships/slideLayout" Target="../slideLayouts/slideLayout31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11.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1.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4" Type="http://schemas.microsoft.com/office/2007/relationships/hdphoto" Target="../media/hdphoto5.wdp"/><Relationship Id="rId1" Type="http://schemas.openxmlformats.org/officeDocument/2006/relationships/slideLayout" Target="../slideLayouts/slideLayout31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4" Type="http://schemas.microsoft.com/office/2007/relationships/hdphoto" Target="../media/hdphoto5.wdp"/><Relationship Id="rId1" Type="http://schemas.openxmlformats.org/officeDocument/2006/relationships/slideLayout" Target="../slideLayouts/slideLayout31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11.xml"/><Relationship Id="rId2" Type="http://schemas.openxmlformats.org/officeDocument/2006/relationships/notesSlide" Target="../notesSlides/notesSlide15.xml"/><Relationship Id="rId3"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16.xml"/><Relationship Id="rId3"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4" Type="http://schemas.microsoft.com/office/2007/relationships/hdphoto" Target="../media/hdphoto1.wdp"/><Relationship Id="rId1" Type="http://schemas.openxmlformats.org/officeDocument/2006/relationships/slideLayout" Target="../slideLayouts/slideLayout31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18.xml"/><Relationship Id="rId3"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4" Type="http://schemas.microsoft.com/office/2007/relationships/hdphoto" Target="../media/hdphoto6.wdp"/><Relationship Id="rId1" Type="http://schemas.openxmlformats.org/officeDocument/2006/relationships/slideLayout" Target="../slideLayouts/slideLayout31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4" Type="http://schemas.microsoft.com/office/2007/relationships/hdphoto" Target="../media/hdphoto1.wdp"/><Relationship Id="rId1" Type="http://schemas.openxmlformats.org/officeDocument/2006/relationships/slideLayout" Target="../slideLayouts/slideLayout31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4" Type="http://schemas.microsoft.com/office/2007/relationships/hdphoto" Target="../media/hdphoto7.wdp"/><Relationship Id="rId5" Type="http://schemas.openxmlformats.org/officeDocument/2006/relationships/image" Target="../media/image20.jpeg"/><Relationship Id="rId6" Type="http://schemas.microsoft.com/office/2007/relationships/hdphoto" Target="../media/hdphoto8.wdp"/><Relationship Id="rId1" Type="http://schemas.openxmlformats.org/officeDocument/2006/relationships/slideLayout" Target="../slideLayouts/slideLayout316.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4" Type="http://schemas.microsoft.com/office/2007/relationships/hdphoto" Target="../media/hdphoto9.wdp"/><Relationship Id="rId1" Type="http://schemas.openxmlformats.org/officeDocument/2006/relationships/slideLayout" Target="../slideLayouts/slideLayout316.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4" Type="http://schemas.microsoft.com/office/2007/relationships/hdphoto" Target="../media/hdphoto10.wdp"/><Relationship Id="rId1" Type="http://schemas.openxmlformats.org/officeDocument/2006/relationships/slideLayout" Target="../slideLayouts/slideLayout31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1.xml"/><Relationship Id="rId2" Type="http://schemas.openxmlformats.org/officeDocument/2006/relationships/notesSlide" Target="../notesSlides/notesSlide23.xml"/><Relationship Id="rId3"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4" Type="http://schemas.microsoft.com/office/2007/relationships/hdphoto" Target="../media/hdphoto11.wdp"/><Relationship Id="rId1" Type="http://schemas.openxmlformats.org/officeDocument/2006/relationships/slideLayout" Target="../slideLayouts/slideLayout31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4" Type="http://schemas.microsoft.com/office/2007/relationships/hdphoto" Target="../media/hdphoto12.wdp"/><Relationship Id="rId1" Type="http://schemas.openxmlformats.org/officeDocument/2006/relationships/slideLayout" Target="../slideLayouts/slideLayout31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26.xml"/><Relationship Id="rId3" Type="http://schemas.openxmlformats.org/officeDocument/2006/relationships/image" Target="../media/image2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27.xml"/><Relationship Id="rId3" Type="http://schemas.openxmlformats.org/officeDocument/2006/relationships/image" Target="../media/image2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28.xml"/><Relationship Id="rId3" Type="http://schemas.openxmlformats.org/officeDocument/2006/relationships/image" Target="../media/image2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29.xml"/><Relationship Id="rId3"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4" Type="http://schemas.microsoft.com/office/2007/relationships/hdphoto" Target="../media/hdphoto1.wdp"/><Relationship Id="rId1" Type="http://schemas.openxmlformats.org/officeDocument/2006/relationships/slideLayout" Target="../slideLayouts/slideLayout316.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6.jpeg"/><Relationship Id="rId4" Type="http://schemas.microsoft.com/office/2007/relationships/hdphoto" Target="../media/hdphoto1.wdp"/><Relationship Id="rId1" Type="http://schemas.openxmlformats.org/officeDocument/2006/relationships/slideLayout" Target="../slideLayouts/slideLayout316.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4" Type="http://schemas.microsoft.com/office/2007/relationships/hdphoto" Target="../media/hdphoto13.wdp"/><Relationship Id="rId1" Type="http://schemas.openxmlformats.org/officeDocument/2006/relationships/slideLayout" Target="../slideLayouts/slideLayout316.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4" Type="http://schemas.microsoft.com/office/2007/relationships/hdphoto" Target="../media/hdphoto14.wdp"/><Relationship Id="rId1" Type="http://schemas.openxmlformats.org/officeDocument/2006/relationships/slideLayout" Target="../slideLayouts/slideLayout316.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4" Type="http://schemas.microsoft.com/office/2007/relationships/hdphoto" Target="../media/hdphoto15.wdp"/><Relationship Id="rId1" Type="http://schemas.openxmlformats.org/officeDocument/2006/relationships/slideLayout" Target="../slideLayouts/slideLayout31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image" Target="../media/image28.jpeg"/><Relationship Id="rId4" Type="http://schemas.microsoft.com/office/2007/relationships/hdphoto" Target="../media/hdphoto16.wdp"/><Relationship Id="rId1" Type="http://schemas.openxmlformats.org/officeDocument/2006/relationships/slideLayout" Target="../slideLayouts/slideLayout316.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image" Target="../media/image28.jpeg"/><Relationship Id="rId4" Type="http://schemas.microsoft.com/office/2007/relationships/hdphoto" Target="../media/hdphoto17.wdp"/><Relationship Id="rId1" Type="http://schemas.openxmlformats.org/officeDocument/2006/relationships/slideLayout" Target="../slideLayouts/slideLayout316.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11.xml"/><Relationship Id="rId2" Type="http://schemas.openxmlformats.org/officeDocument/2006/relationships/notesSlide" Target="../notesSlides/notesSlide37.xml"/><Relationship Id="rId3" Type="http://schemas.openxmlformats.org/officeDocument/2006/relationships/image" Target="../media/image2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11.xml"/><Relationship Id="rId2" Type="http://schemas.openxmlformats.org/officeDocument/2006/relationships/notesSlide" Target="../notesSlides/notesSlide38.xml"/><Relationship Id="rId3" Type="http://schemas.openxmlformats.org/officeDocument/2006/relationships/image" Target="../media/image30.png"/></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jpeg"/><Relationship Id="rId6" Type="http://schemas.microsoft.com/office/2007/relationships/hdphoto" Target="../media/hdphoto18.wdp"/><Relationship Id="rId1" Type="http://schemas.openxmlformats.org/officeDocument/2006/relationships/slideLayout" Target="../slideLayouts/slideLayout31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4" Type="http://schemas.microsoft.com/office/2007/relationships/hdphoto" Target="../media/hdphoto2.wdp"/><Relationship Id="rId1" Type="http://schemas.openxmlformats.org/officeDocument/2006/relationships/slideLayout" Target="../slideLayouts/slideLayout316.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34.jpeg"/><Relationship Id="rId4" Type="http://schemas.microsoft.com/office/2007/relationships/hdphoto" Target="../media/hdphoto19.wdp"/><Relationship Id="rId1" Type="http://schemas.openxmlformats.org/officeDocument/2006/relationships/slideLayout" Target="../slideLayouts/slideLayout316.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image" Target="../media/image35.jpeg"/><Relationship Id="rId4" Type="http://schemas.microsoft.com/office/2007/relationships/hdphoto" Target="../media/hdphoto6.wdp"/><Relationship Id="rId1" Type="http://schemas.openxmlformats.org/officeDocument/2006/relationships/slideLayout" Target="../slideLayouts/slideLayout316.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3" Type="http://schemas.openxmlformats.org/officeDocument/2006/relationships/image" Target="../media/image36.jpeg"/><Relationship Id="rId4" Type="http://schemas.microsoft.com/office/2007/relationships/hdphoto" Target="../media/hdphoto20.wdp"/><Relationship Id="rId1" Type="http://schemas.openxmlformats.org/officeDocument/2006/relationships/slideLayout" Target="../slideLayouts/slideLayout316.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3" Type="http://schemas.openxmlformats.org/officeDocument/2006/relationships/image" Target="../media/image20.jpeg"/><Relationship Id="rId4" Type="http://schemas.microsoft.com/office/2007/relationships/hdphoto" Target="../media/hdphoto8.wdp"/><Relationship Id="rId1" Type="http://schemas.openxmlformats.org/officeDocument/2006/relationships/slideLayout" Target="../slideLayouts/slideLayout316.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3" Type="http://schemas.openxmlformats.org/officeDocument/2006/relationships/image" Target="../media/image37.jpeg"/><Relationship Id="rId4" Type="http://schemas.microsoft.com/office/2007/relationships/hdphoto" Target="../media/hdphoto21.wdp"/><Relationship Id="rId1" Type="http://schemas.openxmlformats.org/officeDocument/2006/relationships/slideLayout" Target="../slideLayouts/slideLayout316.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image" Target="../media/image38.jpeg"/><Relationship Id="rId4" Type="http://schemas.microsoft.com/office/2007/relationships/hdphoto" Target="../media/hdphoto22.wdp"/><Relationship Id="rId1" Type="http://schemas.openxmlformats.org/officeDocument/2006/relationships/slideLayout" Target="../slideLayouts/slideLayout316.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3" Type="http://schemas.openxmlformats.org/officeDocument/2006/relationships/image" Target="../media/image39.jpeg"/><Relationship Id="rId4" Type="http://schemas.microsoft.com/office/2007/relationships/hdphoto" Target="../media/hdphoto23.wdp"/><Relationship Id="rId1" Type="http://schemas.openxmlformats.org/officeDocument/2006/relationships/slideLayout" Target="../slideLayouts/slideLayout316.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3" Type="http://schemas.openxmlformats.org/officeDocument/2006/relationships/image" Target="../media/image40.jpeg"/><Relationship Id="rId4" Type="http://schemas.microsoft.com/office/2007/relationships/hdphoto" Target="../media/hdphoto24.wdp"/><Relationship Id="rId5" Type="http://schemas.openxmlformats.org/officeDocument/2006/relationships/image" Target="../media/image41.jpeg"/><Relationship Id="rId6" Type="http://schemas.microsoft.com/office/2007/relationships/hdphoto" Target="../media/hdphoto25.wdp"/><Relationship Id="rId1" Type="http://schemas.openxmlformats.org/officeDocument/2006/relationships/slideLayout" Target="../slideLayouts/slideLayout316.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image" Target="../media/image42.jpeg"/><Relationship Id="rId4" Type="http://schemas.microsoft.com/office/2007/relationships/hdphoto" Target="../media/hdphoto26.wdp"/><Relationship Id="rId1" Type="http://schemas.openxmlformats.org/officeDocument/2006/relationships/slideLayout" Target="../slideLayouts/slideLayout316.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3" Type="http://schemas.openxmlformats.org/officeDocument/2006/relationships/image" Target="../media/image43.jpeg"/><Relationship Id="rId4" Type="http://schemas.microsoft.com/office/2007/relationships/hdphoto" Target="../media/hdphoto27.wdp"/><Relationship Id="rId1" Type="http://schemas.openxmlformats.org/officeDocument/2006/relationships/slideLayout" Target="../slideLayouts/slideLayout316.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4" Type="http://schemas.microsoft.com/office/2007/relationships/hdphoto" Target="../media/hdphoto3.wdp"/><Relationship Id="rId1" Type="http://schemas.openxmlformats.org/officeDocument/2006/relationships/slideLayout" Target="../slideLayouts/slideLayout316.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image" Target="../media/image44.jpeg"/><Relationship Id="rId4" Type="http://schemas.microsoft.com/office/2007/relationships/hdphoto" Target="../media/hdphoto28.wdp"/><Relationship Id="rId1" Type="http://schemas.openxmlformats.org/officeDocument/2006/relationships/slideLayout" Target="../slideLayouts/slideLayout316.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3" Type="http://schemas.openxmlformats.org/officeDocument/2006/relationships/image" Target="../media/image27.jpeg"/><Relationship Id="rId4" Type="http://schemas.microsoft.com/office/2007/relationships/hdphoto" Target="../media/hdphoto14.wdp"/><Relationship Id="rId1" Type="http://schemas.openxmlformats.org/officeDocument/2006/relationships/slideLayout" Target="../slideLayouts/slideLayout316.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52.xml"/><Relationship Id="rId3" Type="http://schemas.openxmlformats.org/officeDocument/2006/relationships/image" Target="../media/image4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53.xml"/><Relationship Id="rId3" Type="http://schemas.openxmlformats.org/officeDocument/2006/relationships/image" Target="../media/image16.png"/></Relationships>
</file>

<file path=ppt/slides/_rels/slide54.xml.rels><?xml version="1.0" encoding="UTF-8" standalone="yes"?>
<Relationships xmlns="http://schemas.openxmlformats.org/package/2006/relationships"><Relationship Id="rId3" Type="http://schemas.openxmlformats.org/officeDocument/2006/relationships/image" Target="../media/image6.jpeg"/><Relationship Id="rId4" Type="http://schemas.microsoft.com/office/2007/relationships/hdphoto" Target="../media/hdphoto1.wdp"/><Relationship Id="rId1" Type="http://schemas.openxmlformats.org/officeDocument/2006/relationships/slideLayout" Target="../slideLayouts/slideLayout316.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55.xml"/><Relationship Id="rId3" Type="http://schemas.openxmlformats.org/officeDocument/2006/relationships/image" Target="../media/image46.png"/></Relationships>
</file>

<file path=ppt/slides/_rels/slide56.xml.rels><?xml version="1.0" encoding="UTF-8" standalone="yes"?>
<Relationships xmlns="http://schemas.openxmlformats.org/package/2006/relationships"><Relationship Id="rId3" Type="http://schemas.openxmlformats.org/officeDocument/2006/relationships/image" Target="../media/image47.jpeg"/><Relationship Id="rId4" Type="http://schemas.microsoft.com/office/2007/relationships/hdphoto" Target="../media/hdphoto29.wdp"/><Relationship Id="rId1" Type="http://schemas.openxmlformats.org/officeDocument/2006/relationships/slideLayout" Target="../slideLayouts/slideLayout316.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57.xml"/><Relationship Id="rId3" Type="http://schemas.openxmlformats.org/officeDocument/2006/relationships/image" Target="../media/image48.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58.xml"/><Relationship Id="rId3" Type="http://schemas.openxmlformats.org/officeDocument/2006/relationships/image" Target="../media/image49.png"/></Relationships>
</file>

<file path=ppt/slides/_rels/slide59.xml.rels><?xml version="1.0" encoding="UTF-8" standalone="yes"?>
<Relationships xmlns="http://schemas.openxmlformats.org/package/2006/relationships"><Relationship Id="rId3" Type="http://schemas.openxmlformats.org/officeDocument/2006/relationships/image" Target="../media/image6.jpeg"/><Relationship Id="rId4" Type="http://schemas.microsoft.com/office/2007/relationships/hdphoto" Target="../media/hdphoto1.wdp"/><Relationship Id="rId1" Type="http://schemas.openxmlformats.org/officeDocument/2006/relationships/slideLayout" Target="../slideLayouts/slideLayout316.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16.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4" Type="http://schemas.microsoft.com/office/2007/relationships/hdphoto" Target="../media/hdphoto4.wdp"/><Relationship Id="rId1" Type="http://schemas.openxmlformats.org/officeDocument/2006/relationships/slideLayout" Target="../slideLayouts/slideLayout31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4" Type="http://schemas.microsoft.com/office/2007/relationships/hdphoto" Target="../media/hdphoto5.wdp"/><Relationship Id="rId1" Type="http://schemas.openxmlformats.org/officeDocument/2006/relationships/slideLayout" Target="../slideLayouts/slideLayout31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p:cNvSpPr>
          <p:nvPr/>
        </p:nvSpPr>
        <p:spPr bwMode="auto">
          <a:xfrm>
            <a:off x="0" y="2209800"/>
            <a:ext cx="10352964" cy="4419600"/>
          </a:xfrm>
          <a:prstGeom prst="rect">
            <a:avLst/>
          </a:prstGeom>
          <a:solidFill>
            <a:srgbClr val="000000">
              <a:alpha val="60000"/>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0" y="8467"/>
            <a:ext cx="10497739" cy="7302500"/>
          </a:xfrm>
          <a:prstGeom prst="rect">
            <a:avLst/>
          </a:prstGeom>
        </p:spPr>
      </p:pic>
      <p:sp>
        <p:nvSpPr>
          <p:cNvPr id="10" name="Rectangle 3"/>
          <p:cNvSpPr>
            <a:spLocks/>
          </p:cNvSpPr>
          <p:nvPr/>
        </p:nvSpPr>
        <p:spPr bwMode="auto">
          <a:xfrm>
            <a:off x="304800" y="381000"/>
            <a:ext cx="9906000" cy="1143000"/>
          </a:xfrm>
          <a:prstGeom prst="rect">
            <a:avLst/>
          </a:prstGeom>
          <a:noFill/>
          <a:ln>
            <a:noFill/>
          </a:ln>
          <a:extLst/>
        </p:spPr>
        <p:txBody>
          <a:bodyPr lIns="0" tIns="0" rIns="40628" bIns="0"/>
          <a:lstStyle/>
          <a:p>
            <a:pPr marL="39688">
              <a:defRPr/>
            </a:pPr>
            <a:r>
              <a:rPr lang="en-US" sz="4800" dirty="0" smtClean="0">
                <a:solidFill>
                  <a:srgbClr val="FFFFFF"/>
                </a:solidFill>
                <a:latin typeface="Calibri" pitchFamily="34" charset="0"/>
                <a:cs typeface="Calibri" pitchFamily="34" charset="0"/>
                <a:sym typeface="Arial" charset="0"/>
              </a:rPr>
              <a:t>Building Trauma-Sensitive Schools</a:t>
            </a:r>
          </a:p>
        </p:txBody>
      </p:sp>
      <p:sp>
        <p:nvSpPr>
          <p:cNvPr id="12" name="Rectangle 2"/>
          <p:cNvSpPr>
            <a:spLocks/>
          </p:cNvSpPr>
          <p:nvPr/>
        </p:nvSpPr>
        <p:spPr bwMode="auto">
          <a:xfrm>
            <a:off x="-8467" y="1828800"/>
            <a:ext cx="10352964" cy="4419600"/>
          </a:xfrm>
          <a:prstGeom prst="rect">
            <a:avLst/>
          </a:prstGeom>
          <a:solidFill>
            <a:srgbClr val="000000">
              <a:alpha val="70000"/>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sp>
        <p:nvSpPr>
          <p:cNvPr id="13" name="Rectangle 3"/>
          <p:cNvSpPr>
            <a:spLocks/>
          </p:cNvSpPr>
          <p:nvPr/>
        </p:nvSpPr>
        <p:spPr bwMode="auto">
          <a:xfrm>
            <a:off x="533400" y="2133600"/>
            <a:ext cx="8839200" cy="1447800"/>
          </a:xfrm>
          <a:prstGeom prst="rect">
            <a:avLst/>
          </a:prstGeom>
          <a:noFill/>
          <a:ln>
            <a:noFill/>
          </a:ln>
          <a:extLst/>
        </p:spPr>
        <p:txBody>
          <a:bodyPr lIns="0" tIns="0" rIns="40628" bIns="0"/>
          <a:lstStyle/>
          <a:p>
            <a:pPr marL="39688">
              <a:defRPr/>
            </a:pPr>
            <a:r>
              <a:rPr lang="en-US" sz="3200" dirty="0">
                <a:solidFill>
                  <a:srgbClr val="FFFF00"/>
                </a:solidFill>
                <a:latin typeface="Calibri" pitchFamily="34" charset="0"/>
                <a:cs typeface="Calibri" pitchFamily="34" charset="0"/>
              </a:rPr>
              <a:t>MODULE ONE</a:t>
            </a:r>
          </a:p>
          <a:p>
            <a:pPr marL="39688">
              <a:defRPr/>
            </a:pPr>
            <a:r>
              <a:rPr lang="en-US" sz="3200" dirty="0">
                <a:solidFill>
                  <a:srgbClr val="FFFF00"/>
                </a:solidFill>
                <a:latin typeface="Calibri" pitchFamily="34" charset="0"/>
                <a:cs typeface="Calibri" pitchFamily="34" charset="0"/>
              </a:rPr>
              <a:t>Understanding Trauma and Its Impact</a:t>
            </a:r>
          </a:p>
          <a:p>
            <a:pPr marL="39688">
              <a:defRPr/>
            </a:pPr>
            <a:endParaRPr lang="en-US" sz="3200" dirty="0">
              <a:solidFill>
                <a:schemeClr val="bg1"/>
              </a:solidFill>
              <a:latin typeface="Calibri" pitchFamily="34" charset="0"/>
              <a:cs typeface="Calibri" pitchFamily="34" charset="0"/>
            </a:endParaRPr>
          </a:p>
          <a:p>
            <a:pPr marL="39688">
              <a:defRPr/>
            </a:pPr>
            <a:r>
              <a:rPr lang="en-US" sz="3200" dirty="0" smtClean="0">
                <a:solidFill>
                  <a:schemeClr val="bg1"/>
                </a:solidFill>
                <a:latin typeface="Calibri" pitchFamily="34" charset="0"/>
                <a:cs typeface="Calibri" pitchFamily="34" charset="0"/>
              </a:rPr>
              <a:t>MODULE TWO</a:t>
            </a:r>
          </a:p>
          <a:p>
            <a:pPr marL="39688">
              <a:defRPr/>
            </a:pPr>
            <a:r>
              <a:rPr lang="en-US" sz="3200" dirty="0" smtClean="0">
                <a:solidFill>
                  <a:schemeClr val="bg1"/>
                </a:solidFill>
                <a:latin typeface="Calibri" pitchFamily="34" charset="0"/>
                <a:cs typeface="Calibri" pitchFamily="34" charset="0"/>
                <a:sym typeface="Arial" charset="0"/>
              </a:rPr>
              <a:t>Trauma-Sensitive Schools: What, Why, &amp; How</a:t>
            </a:r>
          </a:p>
          <a:p>
            <a:pPr marL="39688">
              <a:defRPr/>
            </a:pPr>
            <a:endParaRPr lang="en-US" sz="3200" dirty="0" smtClean="0">
              <a:solidFill>
                <a:srgbClr val="FFFF00"/>
              </a:solidFill>
              <a:latin typeface="Calibri" pitchFamily="34" charset="0"/>
              <a:cs typeface="Calibri" pitchFamily="34" charset="0"/>
            </a:endParaRPr>
          </a:p>
          <a:p>
            <a:pPr marL="39688">
              <a:defRPr/>
            </a:pPr>
            <a:r>
              <a:rPr lang="en-US" sz="3200" dirty="0" smtClean="0">
                <a:latin typeface="Calibri" pitchFamily="34" charset="0"/>
                <a:cs typeface="Calibri" pitchFamily="34" charset="0"/>
              </a:rPr>
              <a:t>MODULE THREE</a:t>
            </a:r>
            <a:endParaRPr lang="en-US" sz="3200" dirty="0">
              <a:latin typeface="Calibri" pitchFamily="34" charset="0"/>
              <a:cs typeface="Calibri" pitchFamily="34" charset="0"/>
            </a:endParaRPr>
          </a:p>
          <a:p>
            <a:pPr marL="39688">
              <a:defRPr/>
            </a:pPr>
            <a:r>
              <a:rPr lang="en-US" sz="3200" dirty="0" smtClean="0">
                <a:latin typeface="Calibri" pitchFamily="34" charset="0"/>
                <a:cs typeface="Calibri" pitchFamily="34" charset="0"/>
              </a:rPr>
              <a:t>A Roadmap for Leaders</a:t>
            </a:r>
          </a:p>
          <a:p>
            <a:pPr marL="39688">
              <a:defRPr/>
            </a:pPr>
            <a:endParaRPr lang="en-US" sz="3200" dirty="0" smtClean="0">
              <a:solidFill>
                <a:srgbClr val="FFFF00"/>
              </a:solidFill>
              <a:latin typeface="Calibri" pitchFamily="34" charset="0"/>
              <a:cs typeface="Calibri" pitchFamily="34" charset="0"/>
              <a:sym typeface="Arial" charset="0"/>
            </a:endParaRPr>
          </a:p>
        </p:txBody>
      </p:sp>
    </p:spTree>
    <p:extLst>
      <p:ext uri="{BB962C8B-B14F-4D97-AF65-F5344CB8AC3E}">
        <p14:creationId xmlns:p14="http://schemas.microsoft.com/office/powerpoint/2010/main" val="3979419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09600" y="2286000"/>
            <a:ext cx="8229600" cy="2605088"/>
          </a:xfrm>
          <a:prstGeom prst="rect">
            <a:avLst/>
          </a:prstGeom>
        </p:spPr>
        <p:txBody>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pPr algn="l">
              <a:defRPr/>
            </a:pPr>
            <a:endParaRPr lang="en-US" sz="5400" dirty="0">
              <a:solidFill>
                <a:srgbClr val="FFFFFF"/>
              </a:solidFill>
              <a:latin typeface="Helvetica Neue" charset="0"/>
              <a:ea typeface="ヒラギノ角ゴ ProN W6" charset="0"/>
              <a:cs typeface="Helvetica Neue" charset="0"/>
            </a:endParaRPr>
          </a:p>
        </p:txBody>
      </p:sp>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bright="-37000"/>
                    </a14:imgEffect>
                  </a14:imgLayer>
                </a14:imgProps>
              </a:ext>
            </a:extLst>
          </a:blip>
          <a:stretch>
            <a:fillRect/>
          </a:stretch>
        </p:blipFill>
        <p:spPr>
          <a:xfrm>
            <a:off x="0" y="-21167"/>
            <a:ext cx="9191910" cy="6822440"/>
          </a:xfrm>
          <a:prstGeom prst="rect">
            <a:avLst/>
          </a:prstGeom>
        </p:spPr>
      </p:pic>
      <p:sp>
        <p:nvSpPr>
          <p:cNvPr id="10" name="Rectangle 1"/>
          <p:cNvSpPr>
            <a:spLocks/>
          </p:cNvSpPr>
          <p:nvPr/>
        </p:nvSpPr>
        <p:spPr bwMode="auto">
          <a:xfrm>
            <a:off x="990600" y="1981200"/>
            <a:ext cx="7162800" cy="1661994"/>
          </a:xfrm>
          <a:prstGeom prst="rect">
            <a:avLst/>
          </a:prstGeom>
          <a:noFill/>
          <a:ln w="12700">
            <a:noFill/>
            <a:miter lim="800000"/>
            <a:headEnd/>
            <a:tailEnd/>
          </a:ln>
        </p:spPr>
        <p:txBody>
          <a:bodyPr wrap="square" lIns="0" tIns="0" rIns="0" bIns="0" anchor="ctr">
            <a:spAutoFit/>
          </a:bodyPr>
          <a:lstStyle/>
          <a:p>
            <a:pPr algn="ctr" defTabSz="457200"/>
            <a:r>
              <a:rPr lang="en-US" sz="4400" dirty="0" smtClean="0">
                <a:solidFill>
                  <a:srgbClr val="FFFF00"/>
                </a:solidFill>
                <a:latin typeface="Calibri" pitchFamily="34" charset="0"/>
              </a:rPr>
              <a:t>2 </a:t>
            </a:r>
            <a:r>
              <a:rPr lang="en-US" sz="3200" dirty="0" smtClean="0">
                <a:solidFill>
                  <a:schemeClr val="bg1"/>
                </a:solidFill>
                <a:latin typeface="Calibri" pitchFamily="34" charset="0"/>
              </a:rPr>
              <a:t>out of </a:t>
            </a:r>
            <a:r>
              <a:rPr lang="en-US" sz="4400" dirty="0" smtClean="0">
                <a:solidFill>
                  <a:srgbClr val="FFFF00"/>
                </a:solidFill>
                <a:latin typeface="Calibri" pitchFamily="34" charset="0"/>
              </a:rPr>
              <a:t>3 </a:t>
            </a:r>
            <a:r>
              <a:rPr lang="en-US" sz="3200" dirty="0" smtClean="0">
                <a:latin typeface="Calibri" pitchFamily="34" charset="0"/>
              </a:rPr>
              <a:t>children in the United States are exposed to violence.</a:t>
            </a:r>
          </a:p>
          <a:p>
            <a:pPr algn="ctr" defTabSz="457200"/>
            <a:endParaRPr lang="en-US" sz="3200" dirty="0">
              <a:latin typeface="Calibri" pitchFamily="34" charset="0"/>
            </a:endParaRPr>
          </a:p>
        </p:txBody>
      </p:sp>
    </p:spTree>
    <p:extLst>
      <p:ext uri="{BB962C8B-B14F-4D97-AF65-F5344CB8AC3E}">
        <p14:creationId xmlns:p14="http://schemas.microsoft.com/office/powerpoint/2010/main" val="1206201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0" y="-177801"/>
            <a:ext cx="9525000" cy="7194723"/>
          </a:xfrm>
          <a:prstGeom prst="rect">
            <a:avLst/>
          </a:prstGeom>
        </p:spPr>
      </p:pic>
    </p:spTree>
    <p:extLst>
      <p:ext uri="{BB962C8B-B14F-4D97-AF65-F5344CB8AC3E}">
        <p14:creationId xmlns:p14="http://schemas.microsoft.com/office/powerpoint/2010/main" val="236719717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0" y="-228601"/>
            <a:ext cx="9753600" cy="7210041"/>
          </a:xfrm>
          <a:prstGeom prst="rect">
            <a:avLst/>
          </a:prstGeom>
        </p:spPr>
      </p:pic>
    </p:spTree>
    <p:extLst>
      <p:ext uri="{BB962C8B-B14F-4D97-AF65-F5344CB8AC3E}">
        <p14:creationId xmlns:p14="http://schemas.microsoft.com/office/powerpoint/2010/main" val="86065496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09600" y="2286000"/>
            <a:ext cx="8229600" cy="2605088"/>
          </a:xfrm>
          <a:prstGeom prst="rect">
            <a:avLst/>
          </a:prstGeom>
        </p:spPr>
        <p:txBody>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pPr algn="l">
              <a:defRPr/>
            </a:pPr>
            <a:endParaRPr lang="en-US" sz="5400" dirty="0">
              <a:solidFill>
                <a:srgbClr val="FFFFFF"/>
              </a:solidFill>
              <a:latin typeface="Helvetica Neue" charset="0"/>
              <a:ea typeface="ヒラギノ角ゴ ProN W6" charset="0"/>
              <a:cs typeface="Helvetica Neue" charset="0"/>
            </a:endParaRPr>
          </a:p>
        </p:txBody>
      </p:sp>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bright="-37000"/>
                    </a14:imgEffect>
                  </a14:imgLayer>
                </a14:imgProps>
              </a:ext>
            </a:extLst>
          </a:blip>
          <a:stretch>
            <a:fillRect/>
          </a:stretch>
        </p:blipFill>
        <p:spPr>
          <a:xfrm>
            <a:off x="0" y="-21168"/>
            <a:ext cx="9296400" cy="6899995"/>
          </a:xfrm>
          <a:prstGeom prst="rect">
            <a:avLst/>
          </a:prstGeom>
        </p:spPr>
      </p:pic>
      <p:sp>
        <p:nvSpPr>
          <p:cNvPr id="6" name="Rectangle 1"/>
          <p:cNvSpPr>
            <a:spLocks/>
          </p:cNvSpPr>
          <p:nvPr/>
        </p:nvSpPr>
        <p:spPr bwMode="auto">
          <a:xfrm>
            <a:off x="990600" y="1219200"/>
            <a:ext cx="8432800" cy="738664"/>
          </a:xfrm>
          <a:prstGeom prst="rect">
            <a:avLst/>
          </a:prstGeom>
          <a:noFill/>
          <a:ln w="12700">
            <a:noFill/>
            <a:miter lim="800000"/>
            <a:headEnd/>
            <a:tailEnd/>
          </a:ln>
        </p:spPr>
        <p:txBody>
          <a:bodyPr wrap="square" lIns="0" tIns="0" rIns="0" bIns="0" anchor="ctr">
            <a:spAutoFit/>
          </a:bodyPr>
          <a:lstStyle/>
          <a:p>
            <a:r>
              <a:rPr lang="en-US" sz="2800" dirty="0">
                <a:latin typeface="Calibri"/>
                <a:cs typeface="Calibri"/>
              </a:rPr>
              <a:t>In 2013 in the United </a:t>
            </a:r>
            <a:r>
              <a:rPr lang="en-US" sz="2800" dirty="0" smtClean="0">
                <a:latin typeface="Calibri"/>
                <a:cs typeface="Calibri"/>
              </a:rPr>
              <a:t>States</a:t>
            </a:r>
            <a:endParaRPr lang="en-US" sz="2800" dirty="0">
              <a:latin typeface="Calibri"/>
              <a:cs typeface="Calibri"/>
            </a:endParaRPr>
          </a:p>
          <a:p>
            <a:pPr algn="ctr"/>
            <a:r>
              <a:rPr lang="en-US" sz="2000" dirty="0">
                <a:latin typeface="Calibri"/>
                <a:cs typeface="Calibri"/>
              </a:rPr>
              <a:t> </a:t>
            </a:r>
          </a:p>
        </p:txBody>
      </p:sp>
      <p:sp>
        <p:nvSpPr>
          <p:cNvPr id="7" name="Rectangle 1"/>
          <p:cNvSpPr>
            <a:spLocks/>
          </p:cNvSpPr>
          <p:nvPr/>
        </p:nvSpPr>
        <p:spPr bwMode="auto">
          <a:xfrm>
            <a:off x="152400" y="1524000"/>
            <a:ext cx="8432800" cy="1415772"/>
          </a:xfrm>
          <a:prstGeom prst="rect">
            <a:avLst/>
          </a:prstGeom>
          <a:noFill/>
          <a:ln w="12700">
            <a:noFill/>
            <a:miter lim="800000"/>
            <a:headEnd/>
            <a:tailEnd/>
          </a:ln>
        </p:spPr>
        <p:txBody>
          <a:bodyPr wrap="square" lIns="0" tIns="0" rIns="0" bIns="0" anchor="ctr">
            <a:spAutoFit/>
          </a:bodyPr>
          <a:lstStyle/>
          <a:p>
            <a:r>
              <a:rPr lang="en-US" sz="2000" dirty="0" smtClean="0">
                <a:latin typeface="Calibri"/>
                <a:cs typeface="Calibri"/>
              </a:rPr>
              <a:t> </a:t>
            </a:r>
            <a:endParaRPr lang="en-US" sz="2000" dirty="0">
              <a:latin typeface="Calibri"/>
              <a:cs typeface="Calibri"/>
            </a:endParaRPr>
          </a:p>
          <a:p>
            <a:pPr algn="ctr"/>
            <a:r>
              <a:rPr lang="en-US" sz="4400" dirty="0">
                <a:solidFill>
                  <a:srgbClr val="FFFF00"/>
                </a:solidFill>
                <a:latin typeface="Calibri"/>
                <a:cs typeface="Calibri"/>
              </a:rPr>
              <a:t>679,000</a:t>
            </a:r>
            <a:r>
              <a:rPr lang="en-US" sz="2000" dirty="0">
                <a:latin typeface="Calibri"/>
                <a:cs typeface="Calibri"/>
              </a:rPr>
              <a:t> </a:t>
            </a:r>
            <a:r>
              <a:rPr lang="en-US" sz="2800" dirty="0" smtClean="0">
                <a:latin typeface="Calibri"/>
                <a:cs typeface="Calibri"/>
              </a:rPr>
              <a:t>children </a:t>
            </a:r>
          </a:p>
          <a:p>
            <a:pPr algn="ctr"/>
            <a:r>
              <a:rPr lang="en-US" sz="2800" dirty="0" smtClean="0">
                <a:latin typeface="Calibri"/>
                <a:cs typeface="Calibri"/>
              </a:rPr>
              <a:t>were </a:t>
            </a:r>
            <a:r>
              <a:rPr lang="en-US" sz="2800" dirty="0">
                <a:latin typeface="Calibri"/>
                <a:cs typeface="Calibri"/>
              </a:rPr>
              <a:t>victims of abuse and neglect.</a:t>
            </a:r>
          </a:p>
        </p:txBody>
      </p:sp>
    </p:spTree>
    <p:extLst>
      <p:ext uri="{BB962C8B-B14F-4D97-AF65-F5344CB8AC3E}">
        <p14:creationId xmlns:p14="http://schemas.microsoft.com/office/powerpoint/2010/main" val="1203213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rightnessContrast bright="-37000"/>
                    </a14:imgEffect>
                  </a14:imgLayer>
                </a14:imgProps>
              </a:ext>
            </a:extLst>
          </a:blip>
          <a:stretch>
            <a:fillRect/>
          </a:stretch>
        </p:blipFill>
        <p:spPr>
          <a:xfrm>
            <a:off x="-47910" y="0"/>
            <a:ext cx="9191910" cy="6822440"/>
          </a:xfrm>
          <a:prstGeom prst="rect">
            <a:avLst/>
          </a:prstGeom>
        </p:spPr>
      </p:pic>
      <p:sp>
        <p:nvSpPr>
          <p:cNvPr id="9" name="Rectangle 4"/>
          <p:cNvSpPr txBox="1">
            <a:spLocks noChangeArrowheads="1"/>
          </p:cNvSpPr>
          <p:nvPr/>
        </p:nvSpPr>
        <p:spPr bwMode="auto">
          <a:xfrm>
            <a:off x="152400" y="152400"/>
            <a:ext cx="8322469" cy="1752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223234" indent="0" eaLnBrk="1" hangingPunct="1">
              <a:buFontTx/>
              <a:buNone/>
            </a:pPr>
            <a:r>
              <a:rPr lang="en-US" sz="2400" dirty="0" smtClean="0">
                <a:solidFill>
                  <a:schemeClr val="bg1"/>
                </a:solidFill>
                <a:latin typeface="Constantia" pitchFamily="18" charset="0"/>
                <a:cs typeface="Calibri" pitchFamily="34" charset="0"/>
              </a:rPr>
              <a:t>	</a:t>
            </a:r>
            <a:endParaRPr lang="en-US" sz="2400" dirty="0" smtClean="0">
              <a:solidFill>
                <a:schemeClr val="bg1"/>
              </a:solidFill>
              <a:latin typeface="Calibri"/>
              <a:cs typeface="Calibri"/>
            </a:endParaRPr>
          </a:p>
          <a:p>
            <a:pPr marL="223234" indent="0" eaLnBrk="1" hangingPunct="1">
              <a:buFontTx/>
              <a:buNone/>
            </a:pPr>
            <a:r>
              <a:rPr lang="en-US" sz="4800" dirty="0" smtClean="0">
                <a:solidFill>
                  <a:srgbClr val="FFFF00"/>
                </a:solidFill>
                <a:latin typeface="Calibri"/>
                <a:cs typeface="Calibri"/>
              </a:rPr>
              <a:t>Poly-victimization</a:t>
            </a:r>
            <a:endParaRPr lang="en-US" sz="4800" dirty="0">
              <a:solidFill>
                <a:schemeClr val="bg1"/>
              </a:solidFill>
              <a:latin typeface="Calibri"/>
              <a:cs typeface="Calibri"/>
            </a:endParaRPr>
          </a:p>
        </p:txBody>
      </p:sp>
      <p:sp>
        <p:nvSpPr>
          <p:cNvPr id="10" name="Rectangle 2"/>
          <p:cNvSpPr>
            <a:spLocks/>
          </p:cNvSpPr>
          <p:nvPr/>
        </p:nvSpPr>
        <p:spPr bwMode="auto">
          <a:xfrm>
            <a:off x="0" y="2286000"/>
            <a:ext cx="9133764" cy="2590800"/>
          </a:xfrm>
          <a:prstGeom prst="rect">
            <a:avLst/>
          </a:prstGeom>
          <a:solidFill>
            <a:srgbClr val="000000">
              <a:alpha val="60000"/>
            </a:srgbClr>
          </a:solidFill>
          <a:ln w="25400">
            <a:solidFill>
              <a:srgbClr val="000000">
                <a:alpha val="70195"/>
              </a:srgbClr>
            </a:solidFill>
            <a:miter lim="800000"/>
            <a:headEnd/>
            <a:tailEnd/>
          </a:ln>
        </p:spPr>
        <p:txBody>
          <a:bodyPr lIns="0" tIns="0" rIns="0" bIns="0"/>
          <a:lstStyle/>
          <a:p>
            <a:pPr algn="ctr"/>
            <a:endParaRPr lang="en-US" sz="4100">
              <a:solidFill>
                <a:srgbClr val="000000"/>
              </a:solidFill>
              <a:latin typeface="Gill Sans"/>
              <a:ea typeface="ヒラギノ角ゴ ProN W3"/>
              <a:cs typeface="ヒラギノ角ゴ ProN W3"/>
              <a:sym typeface="Gill Sans"/>
            </a:endParaRPr>
          </a:p>
        </p:txBody>
      </p:sp>
      <p:sp>
        <p:nvSpPr>
          <p:cNvPr id="11" name="Rectangle 4"/>
          <p:cNvSpPr txBox="1">
            <a:spLocks noChangeArrowheads="1"/>
          </p:cNvSpPr>
          <p:nvPr/>
        </p:nvSpPr>
        <p:spPr bwMode="auto">
          <a:xfrm>
            <a:off x="821531" y="2286000"/>
            <a:ext cx="8322469" cy="2133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223234" indent="0" eaLnBrk="1" hangingPunct="1">
              <a:buFontTx/>
              <a:buNone/>
            </a:pPr>
            <a:r>
              <a:rPr lang="en-US" dirty="0" smtClean="0">
                <a:solidFill>
                  <a:srgbClr val="FFFF00"/>
                </a:solidFill>
                <a:latin typeface="Calibri"/>
                <a:cs typeface="Calibri"/>
              </a:rPr>
              <a:t>75% </a:t>
            </a:r>
            <a:r>
              <a:rPr lang="en-US" dirty="0" smtClean="0">
                <a:solidFill>
                  <a:schemeClr val="bg1"/>
                </a:solidFill>
                <a:latin typeface="Calibri"/>
                <a:cs typeface="Calibri"/>
              </a:rPr>
              <a:t>who </a:t>
            </a:r>
            <a:r>
              <a:rPr lang="en-US" dirty="0">
                <a:solidFill>
                  <a:schemeClr val="bg1"/>
                </a:solidFill>
                <a:latin typeface="Calibri"/>
                <a:cs typeface="Calibri"/>
              </a:rPr>
              <a:t>a</a:t>
            </a:r>
            <a:r>
              <a:rPr lang="en-US" dirty="0" smtClean="0">
                <a:solidFill>
                  <a:schemeClr val="bg1"/>
                </a:solidFill>
                <a:latin typeface="Calibri"/>
                <a:cs typeface="Calibri"/>
              </a:rPr>
              <a:t>re victimized reported </a:t>
            </a:r>
            <a:r>
              <a:rPr lang="en-US" dirty="0" smtClean="0">
                <a:solidFill>
                  <a:srgbClr val="FFFF00"/>
                </a:solidFill>
                <a:latin typeface="Calibri"/>
                <a:cs typeface="Calibri"/>
              </a:rPr>
              <a:t>more than one type</a:t>
            </a:r>
            <a:r>
              <a:rPr lang="en-US" dirty="0" smtClean="0">
                <a:solidFill>
                  <a:schemeClr val="bg1"/>
                </a:solidFill>
                <a:latin typeface="Calibri"/>
                <a:cs typeface="Calibri"/>
              </a:rPr>
              <a:t> of victimization.</a:t>
            </a:r>
          </a:p>
          <a:p>
            <a:pPr marL="223234" indent="0" eaLnBrk="1" hangingPunct="1">
              <a:buFontTx/>
              <a:buNone/>
            </a:pPr>
            <a:endParaRPr lang="en-US" dirty="0">
              <a:solidFill>
                <a:schemeClr val="bg1"/>
              </a:solidFill>
              <a:latin typeface="Calibri"/>
              <a:cs typeface="Calibri"/>
            </a:endParaRPr>
          </a:p>
          <a:p>
            <a:pPr marL="223234" indent="0" eaLnBrk="1" hangingPunct="1">
              <a:buFontTx/>
              <a:buNone/>
            </a:pPr>
            <a:r>
              <a:rPr lang="en-US" dirty="0" smtClean="0">
                <a:solidFill>
                  <a:srgbClr val="FFFF00"/>
                </a:solidFill>
                <a:latin typeface="Calibri"/>
                <a:cs typeface="Calibri"/>
              </a:rPr>
              <a:t>1 in 10 </a:t>
            </a:r>
            <a:r>
              <a:rPr lang="en-US" dirty="0" smtClean="0">
                <a:solidFill>
                  <a:schemeClr val="bg1"/>
                </a:solidFill>
                <a:latin typeface="Calibri"/>
                <a:cs typeface="Calibri"/>
              </a:rPr>
              <a:t>report </a:t>
            </a:r>
            <a:r>
              <a:rPr lang="en-US" dirty="0" smtClean="0">
                <a:solidFill>
                  <a:srgbClr val="FFFF00"/>
                </a:solidFill>
                <a:latin typeface="Calibri"/>
                <a:cs typeface="Calibri"/>
              </a:rPr>
              <a:t>5 or more exposures </a:t>
            </a:r>
            <a:r>
              <a:rPr lang="en-US" dirty="0" smtClean="0">
                <a:solidFill>
                  <a:schemeClr val="bg1"/>
                </a:solidFill>
                <a:latin typeface="Calibri"/>
                <a:cs typeface="Calibri"/>
              </a:rPr>
              <a:t>to violence.</a:t>
            </a:r>
            <a:endParaRPr lang="en-US" dirty="0">
              <a:solidFill>
                <a:schemeClr val="bg1"/>
              </a:solidFill>
              <a:latin typeface="Calibri"/>
              <a:cs typeface="Calibri"/>
            </a:endParaRPr>
          </a:p>
        </p:txBody>
      </p:sp>
    </p:spTree>
    <p:extLst>
      <p:ext uri="{BB962C8B-B14F-4D97-AF65-F5344CB8AC3E}">
        <p14:creationId xmlns:p14="http://schemas.microsoft.com/office/powerpoint/2010/main" val="3118038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0497" name="Rectangle 2"/>
          <p:cNvSpPr>
            <a:spLocks noGrp="1" noChangeArrowheads="1"/>
          </p:cNvSpPr>
          <p:nvPr>
            <p:ph type="title"/>
          </p:nvPr>
        </p:nvSpPr>
        <p:spPr>
          <a:xfrm>
            <a:off x="533400" y="1295412"/>
            <a:ext cx="8089900" cy="696913"/>
          </a:xfrm>
        </p:spPr>
        <p:txBody>
          <a:bodyPr/>
          <a:lstStyle/>
          <a:p>
            <a:r>
              <a:rPr lang="en-US" sz="3200" b="1" dirty="0" smtClean="0">
                <a:solidFill>
                  <a:schemeClr val="tx2"/>
                </a:solidFill>
              </a:rPr>
              <a:t>Histories of Trauma among Children</a:t>
            </a:r>
          </a:p>
        </p:txBody>
      </p:sp>
      <p:sp>
        <p:nvSpPr>
          <p:cNvPr id="747523" name="Rectangle 3"/>
          <p:cNvSpPr>
            <a:spLocks noGrp="1" noChangeArrowheads="1"/>
          </p:cNvSpPr>
          <p:nvPr>
            <p:ph type="body" idx="1"/>
          </p:nvPr>
        </p:nvSpPr>
        <p:spPr>
          <a:xfrm>
            <a:off x="535502" y="990612"/>
            <a:ext cx="7981950" cy="4581525"/>
          </a:xfrm>
        </p:spPr>
        <p:txBody>
          <a:bodyPr/>
          <a:lstStyle/>
          <a:p>
            <a:pPr lvl="1"/>
            <a:endParaRPr lang="en-US" dirty="0" smtClean="0"/>
          </a:p>
          <a:p>
            <a:endParaRPr lang="en-US" sz="2400" dirty="0" smtClean="0"/>
          </a:p>
        </p:txBody>
      </p:sp>
      <p:sp>
        <p:nvSpPr>
          <p:cNvPr id="13" name="Text Box 4"/>
          <p:cNvSpPr txBox="1">
            <a:spLocks noChangeArrowheads="1"/>
          </p:cNvSpPr>
          <p:nvPr/>
        </p:nvSpPr>
        <p:spPr bwMode="auto">
          <a:xfrm>
            <a:off x="1143000" y="6400812"/>
            <a:ext cx="239105" cy="307777"/>
          </a:xfrm>
          <a:prstGeom prst="rect">
            <a:avLst/>
          </a:prstGeom>
          <a:noFill/>
          <a:ln w="9525">
            <a:noFill/>
            <a:miter lim="800000"/>
            <a:headEnd/>
            <a:tailEnd/>
          </a:ln>
        </p:spPr>
        <p:txBody>
          <a:bodyPr wrap="none">
            <a:spAutoFit/>
          </a:bodyPr>
          <a:lstStyle/>
          <a:p>
            <a:r>
              <a:rPr lang="en-US" sz="1400" dirty="0" smtClean="0">
                <a:latin typeface="Calibri" pitchFamily="34" charset="0"/>
              </a:rPr>
              <a:t>(</a:t>
            </a:r>
            <a:endParaRPr lang="en-US" sz="1400" dirty="0">
              <a:solidFill>
                <a:srgbClr val="FFFFFF"/>
              </a:solidFill>
            </a:endParaRPr>
          </a:p>
        </p:txBody>
      </p:sp>
      <p:pic>
        <p:nvPicPr>
          <p:cNvPr id="2" name="Picture 1"/>
          <p:cNvPicPr>
            <a:picLocks noChangeAspect="1"/>
          </p:cNvPicPr>
          <p:nvPr/>
        </p:nvPicPr>
        <p:blipFill>
          <a:blip r:embed="rId3"/>
          <a:stretch>
            <a:fillRect/>
          </a:stretch>
        </p:blipFill>
        <p:spPr>
          <a:xfrm>
            <a:off x="-609600" y="-48599"/>
            <a:ext cx="10439400" cy="7562766"/>
          </a:xfrm>
          <a:prstGeom prst="rect">
            <a:avLst/>
          </a:prstGeom>
        </p:spPr>
      </p:pic>
      <p:sp>
        <p:nvSpPr>
          <p:cNvPr id="9" name="Text Box 3"/>
          <p:cNvSpPr txBox="1">
            <a:spLocks noChangeArrowheads="1"/>
          </p:cNvSpPr>
          <p:nvPr/>
        </p:nvSpPr>
        <p:spPr bwMode="auto">
          <a:xfrm>
            <a:off x="381000" y="1524000"/>
            <a:ext cx="8392886" cy="1184940"/>
          </a:xfrm>
          <a:prstGeom prst="rect">
            <a:avLst/>
          </a:prstGeom>
          <a:noFill/>
          <a:ln w="9525">
            <a:noFill/>
            <a:miter lim="800000"/>
            <a:headEnd/>
            <a:tailEnd/>
          </a:ln>
        </p:spPr>
        <p:txBody>
          <a:bodyPr wrap="square">
            <a:spAutoFit/>
          </a:bodyPr>
          <a:lstStyle/>
          <a:p>
            <a:pPr algn="ctr" defTabSz="642938" fontAlgn="auto">
              <a:spcBef>
                <a:spcPts val="0"/>
              </a:spcBef>
              <a:spcAft>
                <a:spcPts val="0"/>
              </a:spcAft>
            </a:pPr>
            <a:r>
              <a:rPr lang="en-US" sz="3600" dirty="0" smtClean="0">
                <a:solidFill>
                  <a:schemeClr val="tx1"/>
                </a:solidFill>
                <a:latin typeface="Calibri"/>
                <a:cs typeface="Calibri"/>
                <a:sym typeface="Gill Sans"/>
              </a:rPr>
              <a:t>Trauma happens within a broader context.</a:t>
            </a:r>
            <a:endParaRPr lang="en-US" sz="3600" dirty="0">
              <a:solidFill>
                <a:schemeClr val="tx1"/>
              </a:solidFill>
              <a:latin typeface="Calibri"/>
              <a:cs typeface="Calibri"/>
              <a:sym typeface="Gill Sans"/>
            </a:endParaRPr>
          </a:p>
          <a:p>
            <a:pPr algn="ctr"/>
            <a:endParaRPr lang="en-US" sz="1200" b="1" dirty="0">
              <a:latin typeface="Calibri" pitchFamily="34" charset="0"/>
            </a:endParaRPr>
          </a:p>
          <a:p>
            <a:pPr algn="ctr"/>
            <a:endParaRPr lang="en-US" sz="1200" b="1" dirty="0">
              <a:latin typeface="Calibri" pitchFamily="34" charset="0"/>
            </a:endParaRPr>
          </a:p>
          <a:p>
            <a:pPr algn="ctr"/>
            <a:endParaRPr lang="en-US" sz="1100" b="1" dirty="0">
              <a:latin typeface="Calibri" pitchFamily="34" charset="0"/>
            </a:endParaRPr>
          </a:p>
        </p:txBody>
      </p:sp>
    </p:spTree>
    <p:extLst>
      <p:ext uri="{BB962C8B-B14F-4D97-AF65-F5344CB8AC3E}">
        <p14:creationId xmlns:p14="http://schemas.microsoft.com/office/powerpoint/2010/main" val="3698100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28600" y="0"/>
            <a:ext cx="10287000" cy="7315200"/>
          </a:xfrm>
          <a:prstGeom prst="rect">
            <a:avLst/>
          </a:prstGeom>
        </p:spPr>
      </p:pic>
      <p:sp>
        <p:nvSpPr>
          <p:cNvPr id="5" name="Text Box 3"/>
          <p:cNvSpPr txBox="1">
            <a:spLocks noChangeArrowheads="1"/>
          </p:cNvSpPr>
          <p:nvPr/>
        </p:nvSpPr>
        <p:spPr bwMode="auto">
          <a:xfrm>
            <a:off x="381000" y="533400"/>
            <a:ext cx="6934200" cy="830997"/>
          </a:xfrm>
          <a:prstGeom prst="rect">
            <a:avLst/>
          </a:prstGeom>
          <a:noFill/>
          <a:ln w="9525">
            <a:noFill/>
            <a:miter lim="800000"/>
            <a:headEnd/>
            <a:tailEnd/>
          </a:ln>
        </p:spPr>
        <p:txBody>
          <a:bodyPr wrap="square">
            <a:spAutoFit/>
          </a:bodyPr>
          <a:lstStyle/>
          <a:p>
            <a:r>
              <a:rPr lang="en-US" sz="4800" dirty="0" smtClean="0">
                <a:solidFill>
                  <a:srgbClr val="FFFF00"/>
                </a:solidFill>
                <a:latin typeface="Calibri" pitchFamily="34" charset="0"/>
                <a:ea typeface="ＭＳ Ｐゴシック" charset="-128"/>
                <a:cs typeface="Calibri" pitchFamily="34" charset="0"/>
              </a:rPr>
              <a:t>SUMMARY: PART ONE</a:t>
            </a:r>
            <a:endParaRPr lang="en-US" sz="4800" dirty="0">
              <a:solidFill>
                <a:srgbClr val="FFFF00"/>
              </a:solidFill>
              <a:latin typeface="Calibri" pitchFamily="34" charset="0"/>
            </a:endParaRPr>
          </a:p>
        </p:txBody>
      </p:sp>
      <p:sp>
        <p:nvSpPr>
          <p:cNvPr id="6" name="Text Box 3"/>
          <p:cNvSpPr txBox="1">
            <a:spLocks noChangeArrowheads="1"/>
          </p:cNvSpPr>
          <p:nvPr/>
        </p:nvSpPr>
        <p:spPr bwMode="auto">
          <a:xfrm>
            <a:off x="457200" y="2286000"/>
            <a:ext cx="9029700" cy="2985433"/>
          </a:xfrm>
          <a:prstGeom prst="rect">
            <a:avLst/>
          </a:prstGeom>
          <a:noFill/>
          <a:ln w="9525">
            <a:noFill/>
            <a:miter lim="800000"/>
            <a:headEnd/>
            <a:tailEnd/>
          </a:ln>
        </p:spPr>
        <p:txBody>
          <a:bodyPr wrap="square">
            <a:spAutoFit/>
          </a:bodyPr>
          <a:lstStyle/>
          <a:p>
            <a:pPr marL="571500" indent="-571500">
              <a:buFont typeface="Arial"/>
              <a:buChar char="•"/>
            </a:pPr>
            <a:r>
              <a:rPr lang="en-US" sz="2800" dirty="0" smtClean="0">
                <a:latin typeface="Calibri" pitchFamily="34" charset="0"/>
                <a:ea typeface="ＭＳ Ｐゴシック" charset="-128"/>
                <a:cs typeface="Calibri" pitchFamily="34" charset="0"/>
              </a:rPr>
              <a:t>Traumatic experiences are overwhelming.</a:t>
            </a:r>
          </a:p>
          <a:p>
            <a:endParaRPr lang="en-US" sz="1200" dirty="0" smtClean="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Early, prolonged trauma is particularly damaging.  </a:t>
            </a:r>
          </a:p>
          <a:p>
            <a:endParaRPr lang="en-US" sz="1200" dirty="0" smtClean="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Exposure to violent trauma is common.</a:t>
            </a:r>
          </a:p>
          <a:p>
            <a:endParaRPr lang="en-US" sz="1200" dirty="0" smtClean="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Risk for exposure to more than one type is high.</a:t>
            </a:r>
          </a:p>
          <a:p>
            <a:endParaRPr lang="en-US" sz="1200" dirty="0" smtClean="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Contextual factors increase risk for trauma.</a:t>
            </a:r>
          </a:p>
        </p:txBody>
      </p:sp>
    </p:spTree>
    <p:extLst>
      <p:ext uri="{BB962C8B-B14F-4D97-AF65-F5344CB8AC3E}">
        <p14:creationId xmlns:p14="http://schemas.microsoft.com/office/powerpoint/2010/main" val="242969468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16933" y="8467"/>
            <a:ext cx="10497739" cy="7302500"/>
          </a:xfrm>
          <a:prstGeom prst="rect">
            <a:avLst/>
          </a:prstGeom>
        </p:spPr>
      </p:pic>
      <p:sp>
        <p:nvSpPr>
          <p:cNvPr id="6" name="Rectangle 2"/>
          <p:cNvSpPr>
            <a:spLocks/>
          </p:cNvSpPr>
          <p:nvPr/>
        </p:nvSpPr>
        <p:spPr bwMode="auto">
          <a:xfrm>
            <a:off x="10236" y="4648200"/>
            <a:ext cx="9133764" cy="1447800"/>
          </a:xfrm>
          <a:prstGeom prst="rect">
            <a:avLst/>
          </a:prstGeom>
          <a:solidFill>
            <a:srgbClr val="000000">
              <a:alpha val="60000"/>
            </a:srgbClr>
          </a:solidFill>
          <a:ln w="25400">
            <a:solidFill>
              <a:srgbClr val="000000">
                <a:alpha val="70195"/>
              </a:srgbClr>
            </a:solidFill>
            <a:miter lim="800000"/>
            <a:headEnd/>
            <a:tailEnd/>
          </a:ln>
        </p:spPr>
        <p:txBody>
          <a:bodyPr lIns="0" tIns="0" rIns="0" bIns="0"/>
          <a:lstStyle/>
          <a:p>
            <a:pPr algn="ctr"/>
            <a:endParaRPr lang="en-US" sz="4100">
              <a:solidFill>
                <a:srgbClr val="000000"/>
              </a:solidFill>
              <a:latin typeface="Gill Sans"/>
              <a:ea typeface="ヒラギノ角ゴ ProN W3"/>
              <a:cs typeface="ヒラギノ角ゴ ProN W3"/>
              <a:sym typeface="Gill Sans"/>
            </a:endParaRPr>
          </a:p>
        </p:txBody>
      </p:sp>
      <p:sp>
        <p:nvSpPr>
          <p:cNvPr id="10" name="Rectangle 3"/>
          <p:cNvSpPr>
            <a:spLocks/>
          </p:cNvSpPr>
          <p:nvPr/>
        </p:nvSpPr>
        <p:spPr bwMode="auto">
          <a:xfrm>
            <a:off x="304800" y="4724400"/>
            <a:ext cx="8839200" cy="1600200"/>
          </a:xfrm>
          <a:prstGeom prst="rect">
            <a:avLst/>
          </a:prstGeom>
          <a:noFill/>
          <a:ln>
            <a:noFill/>
          </a:ln>
          <a:extLst/>
        </p:spPr>
        <p:txBody>
          <a:bodyPr lIns="0" tIns="0" rIns="40628" bIns="0"/>
          <a:lstStyle/>
          <a:p>
            <a:pPr marL="39688">
              <a:defRPr/>
            </a:pPr>
            <a:r>
              <a:rPr lang="en-US" sz="3600" dirty="0" smtClean="0">
                <a:latin typeface="Calibri" pitchFamily="34" charset="0"/>
                <a:cs typeface="Calibri" pitchFamily="34" charset="0"/>
                <a:sym typeface="Arial" charset="0"/>
              </a:rPr>
              <a:t>Part </a:t>
            </a:r>
            <a:r>
              <a:rPr lang="en-US" sz="3600" dirty="0" smtClean="0">
                <a:latin typeface="Calibri" pitchFamily="34" charset="0"/>
                <a:cs typeface="Calibri" pitchFamily="34" charset="0"/>
              </a:rPr>
              <a:t>Two</a:t>
            </a:r>
            <a:r>
              <a:rPr lang="en-US" sz="3600" dirty="0" smtClean="0">
                <a:latin typeface="Calibri" pitchFamily="34" charset="0"/>
                <a:cs typeface="Calibri" pitchFamily="34" charset="0"/>
                <a:sym typeface="Arial" charset="0"/>
              </a:rPr>
              <a:t>: </a:t>
            </a:r>
          </a:p>
          <a:p>
            <a:pPr marL="39688">
              <a:defRPr/>
            </a:pPr>
            <a:r>
              <a:rPr lang="en-US" sz="3600" dirty="0" smtClean="0">
                <a:latin typeface="Calibri" pitchFamily="34" charset="0"/>
                <a:cs typeface="Calibri" pitchFamily="34" charset="0"/>
              </a:rPr>
              <a:t>How </a:t>
            </a:r>
            <a:r>
              <a:rPr lang="en-US" sz="3600" dirty="0">
                <a:latin typeface="Calibri" pitchFamily="34" charset="0"/>
                <a:cs typeface="Calibri" pitchFamily="34" charset="0"/>
              </a:rPr>
              <a:t>does </a:t>
            </a:r>
            <a:r>
              <a:rPr lang="en-US" sz="3600" dirty="0" smtClean="0">
                <a:latin typeface="Calibri" pitchFamily="34" charset="0"/>
                <a:cs typeface="Calibri" pitchFamily="34" charset="0"/>
              </a:rPr>
              <a:t>the stress response system work? </a:t>
            </a:r>
            <a:endParaRPr lang="en-US" sz="3600" dirty="0">
              <a:latin typeface="Calibri" pitchFamily="34" charset="0"/>
              <a:cs typeface="Calibri" pitchFamily="34" charset="0"/>
            </a:endParaRPr>
          </a:p>
          <a:p>
            <a:pPr marL="39688">
              <a:defRPr/>
            </a:pPr>
            <a:endParaRPr lang="en-US" sz="4000" dirty="0">
              <a:latin typeface="Calibri" pitchFamily="34" charset="0"/>
              <a:cs typeface="Calibri" pitchFamily="34" charset="0"/>
            </a:endParaRPr>
          </a:p>
          <a:p>
            <a:pPr marL="39688">
              <a:defRPr/>
            </a:pPr>
            <a:endParaRPr lang="en-US" sz="2800" dirty="0" smtClean="0">
              <a:solidFill>
                <a:srgbClr val="FFFF00"/>
              </a:solidFill>
              <a:latin typeface="Calibri" pitchFamily="34" charset="0"/>
              <a:cs typeface="Calibri" pitchFamily="34" charset="0"/>
              <a:sym typeface="Arial" charset="0"/>
            </a:endParaRPr>
          </a:p>
          <a:p>
            <a:pPr marL="39688">
              <a:defRPr/>
            </a:pPr>
            <a:endParaRPr lang="en-US" sz="2800" dirty="0">
              <a:solidFill>
                <a:srgbClr val="FFFF00"/>
              </a:solidFill>
              <a:latin typeface="Calibri" pitchFamily="34" charset="0"/>
              <a:cs typeface="Calibri" pitchFamily="34" charset="0"/>
            </a:endParaRPr>
          </a:p>
          <a:p>
            <a:pPr marL="39688">
              <a:defRPr/>
            </a:pPr>
            <a:endParaRPr lang="en-US" sz="2800" dirty="0" smtClean="0">
              <a:solidFill>
                <a:srgbClr val="FFFF00"/>
              </a:solidFill>
              <a:latin typeface="Calibri" pitchFamily="34" charset="0"/>
              <a:cs typeface="Calibri" pitchFamily="34" charset="0"/>
              <a:sym typeface="Arial" charset="0"/>
            </a:endParaRPr>
          </a:p>
          <a:p>
            <a:pPr marL="39688">
              <a:defRPr/>
            </a:pPr>
            <a:endParaRPr lang="en-US" sz="2800" dirty="0">
              <a:solidFill>
                <a:srgbClr val="FFFF00"/>
              </a:solidFill>
              <a:latin typeface="Calibri" pitchFamily="34" charset="0"/>
              <a:cs typeface="Calibri" pitchFamily="34" charset="0"/>
            </a:endParaRPr>
          </a:p>
        </p:txBody>
      </p:sp>
    </p:spTree>
    <p:extLst>
      <p:ext uri="{BB962C8B-B14F-4D97-AF65-F5344CB8AC3E}">
        <p14:creationId xmlns:p14="http://schemas.microsoft.com/office/powerpoint/2010/main" val="2881344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idx="4294967295"/>
          </p:nvPr>
        </p:nvSpPr>
        <p:spPr>
          <a:xfrm>
            <a:off x="500064" y="965212"/>
            <a:ext cx="8089900" cy="855663"/>
          </a:xfrm>
        </p:spPr>
        <p:txBody>
          <a:bodyPr lIns="64291" tIns="32146" rIns="64291" bIns="32146"/>
          <a:lstStyle/>
          <a:p>
            <a:r>
              <a:rPr lang="en-US" sz="4800" smtClean="0">
                <a:solidFill>
                  <a:schemeClr val="tx2"/>
                </a:solidFill>
                <a:latin typeface="Georgia" pitchFamily="18" charset="0"/>
                <a:ea typeface="ＭＳ Ｐゴシック"/>
                <a:cs typeface="ＭＳ Ｐゴシック"/>
              </a:rPr>
              <a:t>The Stress Response</a:t>
            </a:r>
          </a:p>
        </p:txBody>
      </p:sp>
      <p:sp>
        <p:nvSpPr>
          <p:cNvPr id="25602" name="Rectangle 3"/>
          <p:cNvSpPr>
            <a:spLocks noGrp="1" noChangeArrowheads="1"/>
          </p:cNvSpPr>
          <p:nvPr>
            <p:ph type="body" idx="4294967295"/>
          </p:nvPr>
        </p:nvSpPr>
        <p:spPr>
          <a:xfrm>
            <a:off x="914400" y="1219212"/>
            <a:ext cx="7208838" cy="1965325"/>
          </a:xfrm>
        </p:spPr>
        <p:txBody>
          <a:bodyPr lIns="64291" tIns="32146" rIns="64291" bIns="32146"/>
          <a:lstStyle/>
          <a:p>
            <a:pPr marL="628650" indent="-311150">
              <a:lnSpc>
                <a:spcPct val="80000"/>
              </a:lnSpc>
              <a:buFontTx/>
              <a:buNone/>
            </a:pPr>
            <a:endParaRPr lang="en-US" sz="2000" smtClean="0">
              <a:ea typeface="ＭＳ Ｐゴシック"/>
              <a:cs typeface="ＭＳ Ｐゴシック"/>
            </a:endParaRPr>
          </a:p>
          <a:p>
            <a:pPr marL="628650" indent="-311150" algn="ctr">
              <a:lnSpc>
                <a:spcPct val="80000"/>
              </a:lnSpc>
              <a:buFontTx/>
              <a:buNone/>
            </a:pPr>
            <a:endParaRPr lang="en-US" sz="2000" smtClean="0">
              <a:latin typeface="Book Antiqua" pitchFamily="18" charset="0"/>
              <a:ea typeface="ＭＳ Ｐゴシック"/>
              <a:cs typeface="ＭＳ Ｐゴシック"/>
            </a:endParaRPr>
          </a:p>
          <a:p>
            <a:pPr marL="628650" indent="-311150">
              <a:lnSpc>
                <a:spcPct val="80000"/>
              </a:lnSpc>
              <a:buFontTx/>
              <a:buNone/>
            </a:pPr>
            <a:endParaRPr lang="en-US" sz="2000" smtClean="0">
              <a:latin typeface="Book Antiqua" pitchFamily="18" charset="0"/>
              <a:ea typeface="ＭＳ Ｐゴシック"/>
              <a:cs typeface="ＭＳ Ｐゴシック"/>
            </a:endParaRPr>
          </a:p>
          <a:p>
            <a:pPr marL="628650" indent="-311150">
              <a:lnSpc>
                <a:spcPct val="80000"/>
              </a:lnSpc>
            </a:pPr>
            <a:endParaRPr lang="en-US" sz="2000" smtClean="0">
              <a:ea typeface="ＭＳ Ｐゴシック"/>
              <a:cs typeface="ＭＳ Ｐゴシック"/>
            </a:endParaRPr>
          </a:p>
          <a:p>
            <a:pPr marL="628650" indent="-311150">
              <a:lnSpc>
                <a:spcPct val="80000"/>
              </a:lnSpc>
              <a:buFontTx/>
              <a:buNone/>
            </a:pPr>
            <a:endParaRPr lang="en-US" sz="2000" smtClean="0">
              <a:ea typeface="ＭＳ Ｐゴシック"/>
              <a:cs typeface="ＭＳ Ｐゴシック"/>
            </a:endParaRPr>
          </a:p>
          <a:p>
            <a:pPr marL="628650" indent="-311150">
              <a:lnSpc>
                <a:spcPct val="80000"/>
              </a:lnSpc>
              <a:buFontTx/>
              <a:buNone/>
            </a:pPr>
            <a:endParaRPr lang="en-US" sz="2000" smtClean="0">
              <a:ea typeface="ＭＳ Ｐゴシック"/>
              <a:cs typeface="ＭＳ Ｐゴシック"/>
            </a:endParaRPr>
          </a:p>
        </p:txBody>
      </p:sp>
      <p:pic>
        <p:nvPicPr>
          <p:cNvPr id="5" name="Picture 4"/>
          <p:cNvPicPr>
            <a:picLocks noChangeAspect="1"/>
          </p:cNvPicPr>
          <p:nvPr/>
        </p:nvPicPr>
        <p:blipFill>
          <a:blip r:embed="rId3"/>
          <a:stretch>
            <a:fillRect/>
          </a:stretch>
        </p:blipFill>
        <p:spPr>
          <a:xfrm>
            <a:off x="-609601" y="-152400"/>
            <a:ext cx="10371667" cy="7467600"/>
          </a:xfrm>
          <a:prstGeom prst="rect">
            <a:avLst/>
          </a:prstGeom>
        </p:spPr>
      </p:pic>
      <p:sp>
        <p:nvSpPr>
          <p:cNvPr id="6" name="Rectangle 3"/>
          <p:cNvSpPr>
            <a:spLocks/>
          </p:cNvSpPr>
          <p:nvPr/>
        </p:nvSpPr>
        <p:spPr bwMode="auto">
          <a:xfrm>
            <a:off x="304800" y="2667000"/>
            <a:ext cx="4978400" cy="1600200"/>
          </a:xfrm>
          <a:prstGeom prst="rect">
            <a:avLst/>
          </a:prstGeom>
          <a:noFill/>
          <a:ln>
            <a:noFill/>
          </a:ln>
          <a:extLst/>
        </p:spPr>
        <p:txBody>
          <a:bodyPr lIns="0" tIns="0" rIns="40628" bIns="0"/>
          <a:lstStyle/>
          <a:p>
            <a:pPr marL="39688">
              <a:defRPr/>
            </a:pPr>
            <a:r>
              <a:rPr lang="en-US" sz="3600" dirty="0" smtClean="0">
                <a:solidFill>
                  <a:schemeClr val="tx1"/>
                </a:solidFill>
                <a:latin typeface="Calibri" pitchFamily="34" charset="0"/>
                <a:cs typeface="Calibri" pitchFamily="34" charset="0"/>
                <a:sym typeface="Arial" charset="0"/>
              </a:rPr>
              <a:t>The brain has a built-in alarm system.</a:t>
            </a:r>
            <a:endParaRPr lang="en-US" sz="3600" dirty="0">
              <a:solidFill>
                <a:schemeClr val="tx1"/>
              </a:solidFill>
              <a:latin typeface="Calibri" pitchFamily="34" charset="0"/>
              <a:cs typeface="Calibri" pitchFamily="34" charset="0"/>
            </a:endParaRPr>
          </a:p>
          <a:p>
            <a:pPr marL="39688">
              <a:defRPr/>
            </a:pPr>
            <a:endParaRPr lang="en-US" sz="4000" dirty="0">
              <a:latin typeface="Calibri" pitchFamily="34" charset="0"/>
              <a:cs typeface="Calibri" pitchFamily="34" charset="0"/>
            </a:endParaRPr>
          </a:p>
          <a:p>
            <a:pPr marL="39688">
              <a:defRPr/>
            </a:pPr>
            <a:endParaRPr lang="en-US" sz="2800" dirty="0" smtClean="0">
              <a:solidFill>
                <a:srgbClr val="FFFF00"/>
              </a:solidFill>
              <a:latin typeface="Calibri" pitchFamily="34" charset="0"/>
              <a:cs typeface="Calibri" pitchFamily="34" charset="0"/>
              <a:sym typeface="Arial" charset="0"/>
            </a:endParaRPr>
          </a:p>
          <a:p>
            <a:pPr marL="39688">
              <a:defRPr/>
            </a:pPr>
            <a:endParaRPr lang="en-US" sz="2800" dirty="0">
              <a:solidFill>
                <a:srgbClr val="FFFF00"/>
              </a:solidFill>
              <a:latin typeface="Calibri" pitchFamily="34" charset="0"/>
              <a:cs typeface="Calibri" pitchFamily="34" charset="0"/>
            </a:endParaRPr>
          </a:p>
          <a:p>
            <a:pPr marL="39688">
              <a:defRPr/>
            </a:pPr>
            <a:endParaRPr lang="en-US" sz="2800" dirty="0" smtClean="0">
              <a:solidFill>
                <a:srgbClr val="FFFF00"/>
              </a:solidFill>
              <a:latin typeface="Calibri" pitchFamily="34" charset="0"/>
              <a:cs typeface="Calibri" pitchFamily="34" charset="0"/>
              <a:sym typeface="Arial" charset="0"/>
            </a:endParaRPr>
          </a:p>
          <a:p>
            <a:pPr marL="39688">
              <a:defRPr/>
            </a:pPr>
            <a:endParaRPr lang="en-US" sz="2800" dirty="0">
              <a:solidFill>
                <a:srgbClr val="FFFF00"/>
              </a:solidFill>
              <a:latin typeface="Calibri" pitchFamily="34" charset="0"/>
              <a:cs typeface="Calibri" pitchFamily="34" charset="0"/>
            </a:endParaRPr>
          </a:p>
        </p:txBody>
      </p:sp>
    </p:spTree>
    <p:extLst>
      <p:ext uri="{BB962C8B-B14F-4D97-AF65-F5344CB8AC3E}">
        <p14:creationId xmlns:p14="http://schemas.microsoft.com/office/powerpoint/2010/main" val="861819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extLst>
              <a:ext uri="{BEBA8EAE-BF5A-486C-A8C5-ECC9F3942E4B}">
                <a14:imgProps xmlns:a14="http://schemas.microsoft.com/office/drawing/2010/main">
                  <a14:imgLayer r:embed="rId4">
                    <a14:imgEffect>
                      <a14:brightnessContrast bright="-11000"/>
                    </a14:imgEffect>
                  </a14:imgLayer>
                </a14:imgProps>
              </a:ext>
            </a:extLst>
          </a:blip>
          <a:stretch>
            <a:fillRect/>
          </a:stretch>
        </p:blipFill>
        <p:spPr>
          <a:xfrm rot="10800000" flipV="1">
            <a:off x="-1143000" y="-304800"/>
            <a:ext cx="10597995" cy="7818966"/>
          </a:xfrm>
          <a:prstGeom prst="rect">
            <a:avLst/>
          </a:prstGeom>
          <a:scene3d>
            <a:camera prst="perspectiveFront" fov="3300000">
              <a:rot lat="0" lon="0" rev="0"/>
            </a:camera>
            <a:lightRig rig="threePt" dir="t"/>
          </a:scene3d>
        </p:spPr>
      </p:pic>
      <p:sp>
        <p:nvSpPr>
          <p:cNvPr id="22" name="TextBox 21"/>
          <p:cNvSpPr txBox="1"/>
          <p:nvPr/>
        </p:nvSpPr>
        <p:spPr>
          <a:xfrm>
            <a:off x="914400" y="914400"/>
            <a:ext cx="2743200" cy="707886"/>
          </a:xfrm>
          <a:prstGeom prst="rect">
            <a:avLst/>
          </a:prstGeom>
          <a:noFill/>
        </p:spPr>
        <p:txBody>
          <a:bodyPr wrap="square" rtlCol="0">
            <a:spAutoFit/>
          </a:bodyPr>
          <a:lstStyle/>
          <a:p>
            <a:pPr algn="ctr" fontAlgn="auto">
              <a:spcBef>
                <a:spcPts val="0"/>
              </a:spcBef>
              <a:spcAft>
                <a:spcPts val="0"/>
              </a:spcAft>
            </a:pPr>
            <a:r>
              <a:rPr lang="en-US" sz="4000" dirty="0">
                <a:solidFill>
                  <a:schemeClr val="bg1"/>
                </a:solidFill>
                <a:latin typeface="Calibri"/>
                <a:cs typeface="Calibri"/>
              </a:rPr>
              <a:t>C</a:t>
            </a:r>
            <a:r>
              <a:rPr lang="en-US" sz="4000" dirty="0" smtClean="0">
                <a:solidFill>
                  <a:schemeClr val="bg1"/>
                </a:solidFill>
                <a:latin typeface="Calibri"/>
                <a:cs typeface="Calibri"/>
              </a:rPr>
              <a:t>ortex</a:t>
            </a:r>
            <a:r>
              <a:rPr lang="en-US" sz="2800" b="1" dirty="0" smtClean="0">
                <a:solidFill>
                  <a:srgbClr val="FFFFFF"/>
                </a:solidFill>
                <a:latin typeface="Calibri"/>
                <a:cs typeface="Calibri"/>
              </a:rPr>
              <a:t> </a:t>
            </a:r>
          </a:p>
        </p:txBody>
      </p:sp>
      <p:sp>
        <p:nvSpPr>
          <p:cNvPr id="24" name="TextBox 23"/>
          <p:cNvSpPr txBox="1"/>
          <p:nvPr/>
        </p:nvSpPr>
        <p:spPr>
          <a:xfrm>
            <a:off x="2286000" y="2438400"/>
            <a:ext cx="3220102" cy="707886"/>
          </a:xfrm>
          <a:prstGeom prst="rect">
            <a:avLst/>
          </a:prstGeom>
          <a:noFill/>
        </p:spPr>
        <p:txBody>
          <a:bodyPr wrap="none" rtlCol="0">
            <a:spAutoFit/>
          </a:bodyPr>
          <a:lstStyle/>
          <a:p>
            <a:pPr fontAlgn="auto">
              <a:spcBef>
                <a:spcPts val="0"/>
              </a:spcBef>
              <a:spcAft>
                <a:spcPts val="0"/>
              </a:spcAft>
            </a:pPr>
            <a:r>
              <a:rPr lang="en-US" sz="4000" dirty="0" smtClean="0">
                <a:latin typeface="Calibri"/>
                <a:cs typeface="Calibri"/>
              </a:rPr>
              <a:t>Limbic System</a:t>
            </a:r>
          </a:p>
        </p:txBody>
      </p:sp>
      <p:sp>
        <p:nvSpPr>
          <p:cNvPr id="25" name="TextBox 24"/>
          <p:cNvSpPr txBox="1"/>
          <p:nvPr/>
        </p:nvSpPr>
        <p:spPr>
          <a:xfrm>
            <a:off x="2667000" y="3276600"/>
            <a:ext cx="2749392" cy="523220"/>
          </a:xfrm>
          <a:prstGeom prst="rect">
            <a:avLst/>
          </a:prstGeom>
          <a:noFill/>
        </p:spPr>
        <p:txBody>
          <a:bodyPr wrap="square" rtlCol="0">
            <a:spAutoFit/>
          </a:bodyPr>
          <a:lstStyle/>
          <a:p>
            <a:pPr fontAlgn="auto">
              <a:spcBef>
                <a:spcPts val="0"/>
              </a:spcBef>
              <a:spcAft>
                <a:spcPts val="0"/>
              </a:spcAft>
            </a:pPr>
            <a:r>
              <a:rPr lang="en-US" sz="2800" dirty="0" smtClean="0">
                <a:latin typeface="Calibri"/>
                <a:cs typeface="Calibri"/>
              </a:rPr>
              <a:t>amygdala</a:t>
            </a:r>
          </a:p>
        </p:txBody>
      </p:sp>
      <p:sp>
        <p:nvSpPr>
          <p:cNvPr id="26" name="TextBox 25"/>
          <p:cNvSpPr txBox="1"/>
          <p:nvPr/>
        </p:nvSpPr>
        <p:spPr>
          <a:xfrm>
            <a:off x="4038600" y="4495800"/>
            <a:ext cx="2590800" cy="707886"/>
          </a:xfrm>
          <a:prstGeom prst="rect">
            <a:avLst/>
          </a:prstGeom>
          <a:noFill/>
        </p:spPr>
        <p:txBody>
          <a:bodyPr wrap="square" rtlCol="0">
            <a:spAutoFit/>
          </a:bodyPr>
          <a:lstStyle/>
          <a:p>
            <a:pPr fontAlgn="auto">
              <a:spcBef>
                <a:spcPts val="0"/>
              </a:spcBef>
              <a:spcAft>
                <a:spcPts val="0"/>
              </a:spcAft>
            </a:pPr>
            <a:r>
              <a:rPr lang="en-US" sz="4000" dirty="0" smtClean="0">
                <a:latin typeface="Calibri"/>
                <a:cs typeface="Calibri"/>
              </a:rPr>
              <a:t>Brain Stem</a:t>
            </a:r>
          </a:p>
        </p:txBody>
      </p:sp>
      <p:sp>
        <p:nvSpPr>
          <p:cNvPr id="13" name="Right Brace 3"/>
          <p:cNvSpPr>
            <a:spLocks/>
          </p:cNvSpPr>
          <p:nvPr/>
        </p:nvSpPr>
        <p:spPr bwMode="auto">
          <a:xfrm>
            <a:off x="7315200" y="685800"/>
            <a:ext cx="228600" cy="990600"/>
          </a:xfrm>
          <a:prstGeom prst="rightBrace">
            <a:avLst>
              <a:gd name="adj1" fmla="val 8336"/>
              <a:gd name="adj2" fmla="val 50000"/>
            </a:avLst>
          </a:prstGeom>
          <a:solidFill>
            <a:srgbClr val="FFCC66"/>
          </a:solidFill>
          <a:ln w="9525" algn="ctr">
            <a:solidFill>
              <a:schemeClr val="tx1"/>
            </a:solidFill>
            <a:round/>
            <a:headEnd/>
            <a:tailEnd/>
          </a:ln>
        </p:spPr>
        <p:txBody>
          <a:bodyPr/>
          <a:lstStyle/>
          <a:p>
            <a:endParaRPr lang="en-US" dirty="0">
              <a:solidFill>
                <a:prstClr val="white"/>
              </a:solidFill>
              <a:latin typeface="Arial" pitchFamily="34" charset="0"/>
              <a:cs typeface="Arial" pitchFamily="34" charset="0"/>
            </a:endParaRPr>
          </a:p>
        </p:txBody>
      </p:sp>
      <p:sp>
        <p:nvSpPr>
          <p:cNvPr id="14" name="TextBox 4"/>
          <p:cNvSpPr txBox="1">
            <a:spLocks noChangeArrowheads="1"/>
          </p:cNvSpPr>
          <p:nvPr/>
        </p:nvSpPr>
        <p:spPr bwMode="auto">
          <a:xfrm>
            <a:off x="7387167" y="685800"/>
            <a:ext cx="17526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Arial" charset="0"/>
              </a:defRPr>
            </a:lvl1pPr>
            <a:lvl2pPr marL="742950" indent="-285750" eaLnBrk="0" hangingPunct="0">
              <a:defRPr sz="1400">
                <a:solidFill>
                  <a:schemeClr val="tx1"/>
                </a:solidFill>
                <a:latin typeface="Arial" charset="0"/>
              </a:defRPr>
            </a:lvl2pPr>
            <a:lvl3pPr marL="1143000" indent="-228600" eaLnBrk="0" hangingPunct="0">
              <a:defRPr sz="1400">
                <a:solidFill>
                  <a:schemeClr val="tx1"/>
                </a:solidFill>
                <a:latin typeface="Arial" charset="0"/>
              </a:defRPr>
            </a:lvl3pPr>
            <a:lvl4pPr marL="1600200" indent="-228600" eaLnBrk="0" hangingPunct="0">
              <a:defRPr sz="1400">
                <a:solidFill>
                  <a:schemeClr val="tx1"/>
                </a:solidFill>
                <a:latin typeface="Arial" charset="0"/>
              </a:defRPr>
            </a:lvl4pPr>
            <a:lvl5pPr marL="2057400" indent="-228600" eaLnBrk="0" hangingPunct="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ctr" eaLnBrk="1" hangingPunct="1"/>
            <a:r>
              <a:rPr lang="en-US" sz="2400" dirty="0" smtClean="0">
                <a:solidFill>
                  <a:schemeClr val="bg1"/>
                </a:solidFill>
                <a:latin typeface="Calibri"/>
                <a:cs typeface="Calibri"/>
              </a:rPr>
              <a:t>“Thinking Brain”</a:t>
            </a:r>
            <a:endParaRPr lang="en-US" sz="2400" dirty="0">
              <a:solidFill>
                <a:schemeClr val="bg1"/>
              </a:solidFill>
              <a:latin typeface="Calibri"/>
              <a:cs typeface="Calibri"/>
            </a:endParaRPr>
          </a:p>
        </p:txBody>
      </p:sp>
      <p:sp>
        <p:nvSpPr>
          <p:cNvPr id="15" name="Right Brace 3"/>
          <p:cNvSpPr>
            <a:spLocks/>
          </p:cNvSpPr>
          <p:nvPr/>
        </p:nvSpPr>
        <p:spPr bwMode="auto">
          <a:xfrm>
            <a:off x="7391400" y="2438400"/>
            <a:ext cx="228600" cy="2590800"/>
          </a:xfrm>
          <a:prstGeom prst="rightBrace">
            <a:avLst>
              <a:gd name="adj1" fmla="val 8336"/>
              <a:gd name="adj2" fmla="val 50000"/>
            </a:avLst>
          </a:prstGeom>
          <a:solidFill>
            <a:srgbClr val="FFCC66"/>
          </a:solidFill>
          <a:ln w="9525" algn="ctr">
            <a:solidFill>
              <a:schemeClr val="tx1"/>
            </a:solidFill>
            <a:round/>
            <a:headEnd/>
            <a:tailEnd/>
          </a:ln>
        </p:spPr>
        <p:txBody>
          <a:bodyPr/>
          <a:lstStyle/>
          <a:p>
            <a:endParaRPr lang="en-US" dirty="0">
              <a:solidFill>
                <a:prstClr val="white"/>
              </a:solidFill>
              <a:latin typeface="Arial" pitchFamily="34" charset="0"/>
              <a:cs typeface="Arial" pitchFamily="34" charset="0"/>
            </a:endParaRPr>
          </a:p>
        </p:txBody>
      </p:sp>
      <p:sp>
        <p:nvSpPr>
          <p:cNvPr id="16" name="TextBox 4"/>
          <p:cNvSpPr txBox="1">
            <a:spLocks noChangeArrowheads="1"/>
          </p:cNvSpPr>
          <p:nvPr/>
        </p:nvSpPr>
        <p:spPr bwMode="auto">
          <a:xfrm>
            <a:off x="7349067" y="3124200"/>
            <a:ext cx="1828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Arial" charset="0"/>
              </a:defRPr>
            </a:lvl1pPr>
            <a:lvl2pPr marL="742950" indent="-285750" eaLnBrk="0" hangingPunct="0">
              <a:defRPr sz="1400">
                <a:solidFill>
                  <a:schemeClr val="tx1"/>
                </a:solidFill>
                <a:latin typeface="Arial" charset="0"/>
              </a:defRPr>
            </a:lvl2pPr>
            <a:lvl3pPr marL="1143000" indent="-228600" eaLnBrk="0" hangingPunct="0">
              <a:defRPr sz="1400">
                <a:solidFill>
                  <a:schemeClr val="tx1"/>
                </a:solidFill>
                <a:latin typeface="Arial" charset="0"/>
              </a:defRPr>
            </a:lvl3pPr>
            <a:lvl4pPr marL="1600200" indent="-228600" eaLnBrk="0" hangingPunct="0">
              <a:defRPr sz="1400">
                <a:solidFill>
                  <a:schemeClr val="tx1"/>
                </a:solidFill>
                <a:latin typeface="Arial" charset="0"/>
              </a:defRPr>
            </a:lvl4pPr>
            <a:lvl5pPr marL="2057400" indent="-228600" eaLnBrk="0" hangingPunct="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ctr" eaLnBrk="1" hangingPunct="1"/>
            <a:r>
              <a:rPr lang="en-US" sz="2400" dirty="0" smtClean="0">
                <a:solidFill>
                  <a:srgbClr val="FFFFFF"/>
                </a:solidFill>
                <a:latin typeface="Calibri"/>
                <a:cs typeface="Calibri"/>
              </a:rPr>
              <a:t>“Emotional Brain”</a:t>
            </a:r>
            <a:endParaRPr lang="en-US" sz="2400" dirty="0">
              <a:solidFill>
                <a:srgbClr val="FFFFFF"/>
              </a:solidFill>
              <a:latin typeface="Calibri"/>
              <a:cs typeface="Calibri"/>
            </a:endParaRPr>
          </a:p>
        </p:txBody>
      </p:sp>
    </p:spTree>
    <p:extLst>
      <p:ext uri="{BB962C8B-B14F-4D97-AF65-F5344CB8AC3E}">
        <p14:creationId xmlns:p14="http://schemas.microsoft.com/office/powerpoint/2010/main" val="3461752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p:cNvSpPr>
            <a:spLocks/>
          </p:cNvSpPr>
          <p:nvPr/>
        </p:nvSpPr>
        <p:spPr bwMode="auto">
          <a:xfrm>
            <a:off x="10236" y="2667000"/>
            <a:ext cx="9133764" cy="2590800"/>
          </a:xfrm>
          <a:prstGeom prst="rect">
            <a:avLst/>
          </a:prstGeom>
          <a:solidFill>
            <a:srgbClr val="000000">
              <a:alpha val="60000"/>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0" y="0"/>
            <a:ext cx="10497739" cy="7302500"/>
          </a:xfrm>
          <a:prstGeom prst="rect">
            <a:avLst/>
          </a:prstGeom>
        </p:spPr>
      </p:pic>
      <p:sp>
        <p:nvSpPr>
          <p:cNvPr id="7" name="Rectangle 3"/>
          <p:cNvSpPr>
            <a:spLocks/>
          </p:cNvSpPr>
          <p:nvPr/>
        </p:nvSpPr>
        <p:spPr bwMode="auto">
          <a:xfrm>
            <a:off x="431800" y="457200"/>
            <a:ext cx="8686800" cy="1143000"/>
          </a:xfrm>
          <a:prstGeom prst="rect">
            <a:avLst/>
          </a:prstGeom>
          <a:noFill/>
          <a:ln>
            <a:noFill/>
          </a:ln>
          <a:extLst/>
        </p:spPr>
        <p:txBody>
          <a:bodyPr lIns="0" tIns="0" rIns="40628" bIns="0"/>
          <a:lstStyle/>
          <a:p>
            <a:pPr marL="39688">
              <a:defRPr/>
            </a:pPr>
            <a:r>
              <a:rPr lang="en-US" sz="4000" dirty="0" smtClean="0">
                <a:solidFill>
                  <a:schemeClr val="bg1"/>
                </a:solidFill>
                <a:latin typeface="Calibri" pitchFamily="34" charset="0"/>
                <a:cs typeface="Calibri" pitchFamily="34" charset="0"/>
              </a:rPr>
              <a:t>MODULE ONE</a:t>
            </a:r>
          </a:p>
          <a:p>
            <a:pPr marL="39688">
              <a:defRPr/>
            </a:pPr>
            <a:r>
              <a:rPr lang="en-US" sz="4000" dirty="0" smtClean="0">
                <a:solidFill>
                  <a:srgbClr val="FFFF00"/>
                </a:solidFill>
                <a:latin typeface="Calibri" pitchFamily="34" charset="0"/>
                <a:cs typeface="Calibri" pitchFamily="34" charset="0"/>
                <a:sym typeface="Arial" charset="0"/>
              </a:rPr>
              <a:t>Understanding Trauma and Its Impact</a:t>
            </a:r>
          </a:p>
        </p:txBody>
      </p:sp>
      <p:sp>
        <p:nvSpPr>
          <p:cNvPr id="11" name="Rectangle 2"/>
          <p:cNvSpPr>
            <a:spLocks/>
          </p:cNvSpPr>
          <p:nvPr/>
        </p:nvSpPr>
        <p:spPr bwMode="auto">
          <a:xfrm>
            <a:off x="-76200" y="2819400"/>
            <a:ext cx="10515600" cy="3276600"/>
          </a:xfrm>
          <a:prstGeom prst="rect">
            <a:avLst/>
          </a:prstGeom>
          <a:solidFill>
            <a:srgbClr val="000000">
              <a:alpha val="60000"/>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sp>
        <p:nvSpPr>
          <p:cNvPr id="13" name="Rectangle 3"/>
          <p:cNvSpPr>
            <a:spLocks/>
          </p:cNvSpPr>
          <p:nvPr/>
        </p:nvSpPr>
        <p:spPr bwMode="auto">
          <a:xfrm>
            <a:off x="495300" y="2895600"/>
            <a:ext cx="8686800" cy="1981200"/>
          </a:xfrm>
          <a:prstGeom prst="rect">
            <a:avLst/>
          </a:prstGeom>
          <a:noFill/>
          <a:ln>
            <a:noFill/>
          </a:ln>
          <a:extLst/>
        </p:spPr>
        <p:txBody>
          <a:bodyPr lIns="0" tIns="0" rIns="40628" bIns="0"/>
          <a:lstStyle/>
          <a:p>
            <a:pPr marL="39688">
              <a:defRPr/>
            </a:pPr>
            <a:r>
              <a:rPr lang="en-US" sz="2800" dirty="0" smtClean="0">
                <a:latin typeface="Calibri" pitchFamily="34" charset="0"/>
                <a:cs typeface="Calibri" pitchFamily="34" charset="0"/>
                <a:sym typeface="Arial" charset="0"/>
              </a:rPr>
              <a:t>Part One: What is trauma and how common is it?</a:t>
            </a:r>
          </a:p>
          <a:p>
            <a:pPr marL="39688">
              <a:defRPr/>
            </a:pPr>
            <a:endParaRPr lang="en-US" sz="2800" dirty="0" smtClean="0">
              <a:latin typeface="Calibri" pitchFamily="34" charset="0"/>
              <a:cs typeface="Calibri" pitchFamily="34" charset="0"/>
              <a:sym typeface="Arial" charset="0"/>
            </a:endParaRPr>
          </a:p>
          <a:p>
            <a:pPr marL="39688">
              <a:defRPr/>
            </a:pPr>
            <a:r>
              <a:rPr lang="en-US" sz="2800" dirty="0">
                <a:latin typeface="Calibri" pitchFamily="34" charset="0"/>
                <a:cs typeface="Calibri" pitchFamily="34" charset="0"/>
              </a:rPr>
              <a:t>Part Two: </a:t>
            </a:r>
            <a:r>
              <a:rPr lang="en-US" sz="2800" dirty="0" smtClean="0">
                <a:latin typeface="Calibri" pitchFamily="34" charset="0"/>
                <a:cs typeface="Calibri" pitchFamily="34" charset="0"/>
              </a:rPr>
              <a:t>How does the stress response system work?</a:t>
            </a:r>
          </a:p>
          <a:p>
            <a:pPr marL="39688">
              <a:defRPr/>
            </a:pPr>
            <a:endParaRPr lang="en-US" sz="2800" dirty="0" smtClean="0">
              <a:latin typeface="Calibri" pitchFamily="34" charset="0"/>
              <a:cs typeface="Calibri" pitchFamily="34" charset="0"/>
            </a:endParaRPr>
          </a:p>
          <a:p>
            <a:pPr marL="39688">
              <a:defRPr/>
            </a:pPr>
            <a:r>
              <a:rPr lang="en-US" sz="2800" dirty="0" smtClean="0">
                <a:latin typeface="Calibri" pitchFamily="34" charset="0"/>
                <a:cs typeface="Calibri" pitchFamily="34" charset="0"/>
              </a:rPr>
              <a:t>Part Three: What </a:t>
            </a:r>
            <a:r>
              <a:rPr lang="en-US" sz="2800" dirty="0">
                <a:latin typeface="Calibri" pitchFamily="34" charset="0"/>
                <a:cs typeface="Calibri" pitchFamily="34" charset="0"/>
              </a:rPr>
              <a:t>is the impact of exposure to trauma</a:t>
            </a:r>
            <a:r>
              <a:rPr lang="en-US" sz="2800" dirty="0" smtClean="0">
                <a:latin typeface="Calibri" pitchFamily="34" charset="0"/>
                <a:cs typeface="Calibri" pitchFamily="34" charset="0"/>
              </a:rPr>
              <a:t>?</a:t>
            </a:r>
          </a:p>
          <a:p>
            <a:pPr marL="39688">
              <a:defRPr/>
            </a:pPr>
            <a:endParaRPr lang="en-US" sz="2800" dirty="0" smtClean="0">
              <a:latin typeface="Calibri" pitchFamily="34" charset="0"/>
              <a:cs typeface="Calibri" pitchFamily="34" charset="0"/>
            </a:endParaRPr>
          </a:p>
          <a:p>
            <a:pPr marL="39688">
              <a:defRPr/>
            </a:pPr>
            <a:r>
              <a:rPr lang="en-US" sz="2800" dirty="0" smtClean="0">
                <a:latin typeface="Calibri" pitchFamily="34" charset="0"/>
                <a:cs typeface="Calibri" pitchFamily="34" charset="0"/>
              </a:rPr>
              <a:t>Part </a:t>
            </a:r>
            <a:r>
              <a:rPr lang="en-US" sz="2800" dirty="0">
                <a:latin typeface="Calibri" pitchFamily="34" charset="0"/>
                <a:cs typeface="Calibri" pitchFamily="34" charset="0"/>
              </a:rPr>
              <a:t>Four: What does this mean for schools? </a:t>
            </a:r>
          </a:p>
          <a:p>
            <a:pPr marL="39688">
              <a:defRPr/>
            </a:pPr>
            <a:endParaRPr lang="en-US" sz="2400" dirty="0">
              <a:latin typeface="Calibri" pitchFamily="34" charset="0"/>
              <a:cs typeface="Calibri" pitchFamily="34" charset="0"/>
            </a:endParaRPr>
          </a:p>
          <a:p>
            <a:pPr marL="39688">
              <a:defRPr/>
            </a:pPr>
            <a:endParaRPr lang="en-US" sz="2400" dirty="0">
              <a:latin typeface="Calibri" pitchFamily="34" charset="0"/>
              <a:cs typeface="Calibri" pitchFamily="34" charset="0"/>
            </a:endParaRPr>
          </a:p>
          <a:p>
            <a:pPr marL="39688">
              <a:defRPr/>
            </a:pPr>
            <a:endParaRPr lang="en-US" sz="2400" dirty="0" smtClean="0">
              <a:latin typeface="Calibri" pitchFamily="34" charset="0"/>
              <a:cs typeface="Calibri" pitchFamily="34" charset="0"/>
              <a:sym typeface="Arial" charset="0"/>
            </a:endParaRPr>
          </a:p>
          <a:p>
            <a:pPr marL="39688">
              <a:defRPr/>
            </a:pPr>
            <a:endParaRPr lang="en-US" sz="4000" dirty="0">
              <a:latin typeface="Calibri" pitchFamily="34" charset="0"/>
              <a:cs typeface="Calibri" pitchFamily="34" charset="0"/>
            </a:endParaRPr>
          </a:p>
          <a:p>
            <a:pPr marL="39688">
              <a:defRPr/>
            </a:pPr>
            <a:endParaRPr lang="en-US" sz="2800" dirty="0" smtClean="0">
              <a:solidFill>
                <a:srgbClr val="FFFF00"/>
              </a:solidFill>
              <a:latin typeface="Calibri" pitchFamily="34" charset="0"/>
              <a:cs typeface="Calibri" pitchFamily="34" charset="0"/>
              <a:sym typeface="Arial" charset="0"/>
            </a:endParaRPr>
          </a:p>
          <a:p>
            <a:pPr marL="39688">
              <a:defRPr/>
            </a:pPr>
            <a:endParaRPr lang="en-US" sz="2800" dirty="0">
              <a:solidFill>
                <a:srgbClr val="FFFF00"/>
              </a:solidFill>
              <a:latin typeface="Calibri" pitchFamily="34" charset="0"/>
              <a:cs typeface="Calibri" pitchFamily="34" charset="0"/>
            </a:endParaRPr>
          </a:p>
          <a:p>
            <a:pPr marL="39688">
              <a:defRPr/>
            </a:pPr>
            <a:endParaRPr lang="en-US" sz="2800" dirty="0" smtClean="0">
              <a:solidFill>
                <a:srgbClr val="FFFF00"/>
              </a:solidFill>
              <a:latin typeface="Calibri" pitchFamily="34" charset="0"/>
              <a:cs typeface="Calibri" pitchFamily="34" charset="0"/>
              <a:sym typeface="Arial" charset="0"/>
            </a:endParaRPr>
          </a:p>
          <a:p>
            <a:pPr marL="39688">
              <a:defRPr/>
            </a:pPr>
            <a:endParaRPr lang="en-US" sz="2800" dirty="0">
              <a:solidFill>
                <a:srgbClr val="FFFF00"/>
              </a:solidFill>
              <a:latin typeface="Calibri" pitchFamily="34" charset="0"/>
              <a:cs typeface="Calibri" pitchFamily="34" charset="0"/>
            </a:endParaRPr>
          </a:p>
        </p:txBody>
      </p:sp>
    </p:spTree>
    <p:extLst>
      <p:ext uri="{BB962C8B-B14F-4D97-AF65-F5344CB8AC3E}">
        <p14:creationId xmlns:p14="http://schemas.microsoft.com/office/powerpoint/2010/main" val="520603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5" name="Picture 6"/>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33000"/>
                    </a14:imgEffect>
                  </a14:imgLayer>
                </a14:imgProps>
              </a:ext>
            </a:extLst>
          </a:blip>
          <a:srcRect/>
          <a:stretch>
            <a:fillRect/>
          </a:stretch>
        </p:blipFill>
        <p:spPr bwMode="auto">
          <a:xfrm>
            <a:off x="104777" y="0"/>
            <a:ext cx="9039225" cy="6781800"/>
          </a:xfrm>
          <a:prstGeom prst="rect">
            <a:avLst/>
          </a:prstGeom>
          <a:noFill/>
          <a:ln w="9525">
            <a:noFill/>
            <a:miter lim="800000"/>
            <a:headEnd/>
            <a:tailEnd/>
          </a:ln>
        </p:spPr>
      </p:pic>
      <p:pic>
        <p:nvPicPr>
          <p:cNvPr id="9" name="Picture 8"/>
          <p:cNvPicPr>
            <a:picLocks noChangeAspect="1"/>
          </p:cNvPicPr>
          <p:nvPr/>
        </p:nvPicPr>
        <p:blipFill>
          <a:blip r:embed="rId5">
            <a:extLst>
              <a:ext uri="{BEBA8EAE-BF5A-486C-A8C5-ECC9F3942E4B}">
                <a14:imgProps xmlns:a14="http://schemas.microsoft.com/office/drawing/2010/main">
                  <a14:imgLayer r:embed="rId6">
                    <a14:imgEffect>
                      <a14:brightnessContrast bright="-26000"/>
                    </a14:imgEffect>
                  </a14:imgLayer>
                </a14:imgProps>
              </a:ext>
            </a:extLst>
          </a:blip>
          <a:stretch>
            <a:fillRect/>
          </a:stretch>
        </p:blipFill>
        <p:spPr>
          <a:xfrm rot="10800000" flipV="1">
            <a:off x="-762000" y="0"/>
            <a:ext cx="10597995" cy="7818966"/>
          </a:xfrm>
          <a:prstGeom prst="rect">
            <a:avLst/>
          </a:prstGeom>
          <a:scene3d>
            <a:camera prst="perspectiveFront" fov="3300000">
              <a:rot lat="0" lon="0" rev="0"/>
            </a:camera>
            <a:lightRig rig="threePt" dir="t"/>
          </a:scene3d>
        </p:spPr>
      </p:pic>
      <p:sp>
        <p:nvSpPr>
          <p:cNvPr id="10" name="Text Box 7"/>
          <p:cNvSpPr txBox="1">
            <a:spLocks noChangeArrowheads="1"/>
          </p:cNvSpPr>
          <p:nvPr/>
        </p:nvSpPr>
        <p:spPr bwMode="auto">
          <a:xfrm>
            <a:off x="21167" y="1676400"/>
            <a:ext cx="3865033" cy="954107"/>
          </a:xfrm>
          <a:prstGeom prst="rect">
            <a:avLst/>
          </a:prstGeom>
          <a:noFill/>
          <a:ln w="9525">
            <a:noFill/>
            <a:miter lim="800000"/>
            <a:headEnd/>
            <a:tailEnd/>
          </a:ln>
        </p:spPr>
        <p:txBody>
          <a:bodyPr wrap="square">
            <a:spAutoFit/>
          </a:bodyPr>
          <a:lstStyle/>
          <a:p>
            <a:r>
              <a:rPr lang="en-US" sz="2800" dirty="0" smtClean="0">
                <a:solidFill>
                  <a:schemeClr val="bg1"/>
                </a:solidFill>
                <a:latin typeface="Calibri" pitchFamily="34" charset="0"/>
              </a:rPr>
              <a:t>2. Thinking brain assesses the situation</a:t>
            </a:r>
            <a:endParaRPr lang="en-US" sz="2800" dirty="0">
              <a:solidFill>
                <a:schemeClr val="bg1"/>
              </a:solidFill>
              <a:latin typeface="Calibri" pitchFamily="34" charset="0"/>
            </a:endParaRPr>
          </a:p>
        </p:txBody>
      </p:sp>
      <p:sp>
        <p:nvSpPr>
          <p:cNvPr id="11" name="Text Box 6"/>
          <p:cNvSpPr txBox="1">
            <a:spLocks noChangeArrowheads="1"/>
          </p:cNvSpPr>
          <p:nvPr/>
        </p:nvSpPr>
        <p:spPr bwMode="auto">
          <a:xfrm>
            <a:off x="2743200" y="685800"/>
            <a:ext cx="2589213" cy="954103"/>
          </a:xfrm>
          <a:prstGeom prst="rect">
            <a:avLst/>
          </a:prstGeom>
          <a:noFill/>
          <a:ln w="9525">
            <a:noFill/>
            <a:miter lim="800000"/>
            <a:headEnd/>
            <a:tailEnd/>
          </a:ln>
        </p:spPr>
        <p:txBody>
          <a:bodyPr lIns="91435" tIns="45718" rIns="91435" bIns="45718">
            <a:spAutoFit/>
          </a:bodyPr>
          <a:lstStyle/>
          <a:p>
            <a:pPr algn="ctr">
              <a:spcBef>
                <a:spcPct val="50000"/>
              </a:spcBef>
            </a:pPr>
            <a:r>
              <a:rPr lang="en-US" sz="2800" dirty="0" smtClean="0">
                <a:solidFill>
                  <a:schemeClr val="bg1"/>
                </a:solidFill>
                <a:latin typeface="Calibri"/>
                <a:ea typeface="ヒラギノ角ゴ Pro W6"/>
                <a:cs typeface="Calibri"/>
              </a:rPr>
              <a:t>3. Thinking brain goes off-line</a:t>
            </a:r>
            <a:endParaRPr lang="en-US" sz="2800" dirty="0">
              <a:solidFill>
                <a:schemeClr val="bg1"/>
              </a:solidFill>
              <a:latin typeface="Calibri"/>
              <a:ea typeface="ヒラギノ角ゴ Pro W6"/>
              <a:cs typeface="Calibri"/>
            </a:endParaRPr>
          </a:p>
        </p:txBody>
      </p:sp>
      <p:sp>
        <p:nvSpPr>
          <p:cNvPr id="12" name="AutoShape 13"/>
          <p:cNvSpPr>
            <a:spLocks noChangeArrowheads="1"/>
          </p:cNvSpPr>
          <p:nvPr/>
        </p:nvSpPr>
        <p:spPr bwMode="auto">
          <a:xfrm>
            <a:off x="1143000" y="2438400"/>
            <a:ext cx="5791200" cy="3810000"/>
          </a:xfrm>
          <a:prstGeom prst="irregularSeal1">
            <a:avLst/>
          </a:prstGeom>
          <a:noFill/>
          <a:ln w="57150">
            <a:solidFill>
              <a:schemeClr val="accent1"/>
            </a:solidFill>
            <a:miter lim="800000"/>
            <a:headEnd/>
            <a:tailEnd/>
          </a:ln>
        </p:spPr>
        <p:txBody>
          <a:bodyPr wrap="none" lIns="64291" tIns="32146" rIns="64291" bIns="32146" anchor="ctr"/>
          <a:lstStyle/>
          <a:p>
            <a:pPr algn="ctr" defTabSz="642938"/>
            <a:endParaRPr lang="en-US" sz="2500">
              <a:solidFill>
                <a:srgbClr val="FEC643"/>
              </a:solidFill>
              <a:ea typeface="ヒラギノ角ゴ Pro W6"/>
              <a:cs typeface="ヒラギノ角ゴ Pro W6"/>
            </a:endParaRPr>
          </a:p>
        </p:txBody>
      </p:sp>
      <p:sp>
        <p:nvSpPr>
          <p:cNvPr id="13" name="Text Box 4"/>
          <p:cNvSpPr txBox="1">
            <a:spLocks noChangeArrowheads="1"/>
          </p:cNvSpPr>
          <p:nvPr/>
        </p:nvSpPr>
        <p:spPr bwMode="auto">
          <a:xfrm>
            <a:off x="2209800" y="3581400"/>
            <a:ext cx="3505200" cy="1384990"/>
          </a:xfrm>
          <a:prstGeom prst="rect">
            <a:avLst/>
          </a:prstGeom>
          <a:noFill/>
          <a:ln w="9525">
            <a:noFill/>
            <a:miter lim="800000"/>
            <a:headEnd/>
            <a:tailEnd/>
          </a:ln>
        </p:spPr>
        <p:txBody>
          <a:bodyPr wrap="square" lIns="91435" tIns="45718" rIns="91435" bIns="45718">
            <a:spAutoFit/>
          </a:bodyPr>
          <a:lstStyle/>
          <a:p>
            <a:pPr algn="ctr">
              <a:spcBef>
                <a:spcPct val="50000"/>
              </a:spcBef>
            </a:pPr>
            <a:r>
              <a:rPr lang="en-US" sz="2800" dirty="0" smtClean="0">
                <a:solidFill>
                  <a:srgbClr val="FFFF00"/>
                </a:solidFill>
                <a:latin typeface="Calibri"/>
                <a:ea typeface="ヒラギノ角ゴ Pro W6"/>
                <a:cs typeface="Calibri"/>
              </a:rPr>
              <a:t>1. The amygdala senses threat and sets off the alarm</a:t>
            </a:r>
            <a:endParaRPr lang="en-US" sz="2800" dirty="0">
              <a:solidFill>
                <a:srgbClr val="FFFF00"/>
              </a:solidFill>
              <a:latin typeface="Calibri"/>
              <a:ea typeface="ヒラギノ角ゴ Pro W6"/>
              <a:cs typeface="Calibri"/>
            </a:endParaRPr>
          </a:p>
        </p:txBody>
      </p:sp>
      <p:sp>
        <p:nvSpPr>
          <p:cNvPr id="14" name="Text Box 9"/>
          <p:cNvSpPr txBox="1">
            <a:spLocks noChangeArrowheads="1"/>
          </p:cNvSpPr>
          <p:nvPr/>
        </p:nvSpPr>
        <p:spPr bwMode="auto">
          <a:xfrm>
            <a:off x="5867400" y="1371600"/>
            <a:ext cx="3505200" cy="1384990"/>
          </a:xfrm>
          <a:prstGeom prst="rect">
            <a:avLst/>
          </a:prstGeom>
          <a:noFill/>
          <a:ln w="9525">
            <a:noFill/>
            <a:miter lim="800000"/>
            <a:headEnd/>
            <a:tailEnd/>
          </a:ln>
        </p:spPr>
        <p:txBody>
          <a:bodyPr lIns="91435" tIns="45718" rIns="91435" bIns="45718">
            <a:spAutoFit/>
          </a:bodyPr>
          <a:lstStyle/>
          <a:p>
            <a:pPr algn="ctr">
              <a:spcBef>
                <a:spcPct val="50000"/>
              </a:spcBef>
            </a:pPr>
            <a:r>
              <a:rPr lang="en-US" sz="2800" dirty="0" smtClean="0">
                <a:latin typeface="Calibri"/>
                <a:ea typeface="ヒラギノ角ゴ Pro W6"/>
                <a:cs typeface="Calibri"/>
              </a:rPr>
              <a:t>4. Emotional brain activates fight or flight response </a:t>
            </a:r>
            <a:endParaRPr lang="en-US" sz="2800" dirty="0">
              <a:latin typeface="Calibri"/>
              <a:ea typeface="ヒラギノ角ゴ Pro W6"/>
              <a:cs typeface="Calibri"/>
            </a:endParaRPr>
          </a:p>
        </p:txBody>
      </p:sp>
    </p:spTree>
    <p:extLst>
      <p:ext uri="{BB962C8B-B14F-4D97-AF65-F5344CB8AC3E}">
        <p14:creationId xmlns:p14="http://schemas.microsoft.com/office/powerpoint/2010/main" val="1332890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a:spLocks/>
          </p:cNvSpPr>
          <p:nvPr/>
        </p:nvSpPr>
        <p:spPr bwMode="auto">
          <a:xfrm>
            <a:off x="1524000" y="6256246"/>
            <a:ext cx="7352714" cy="335409"/>
          </a:xfrm>
          <a:prstGeom prst="rect">
            <a:avLst/>
          </a:prstGeom>
          <a:solidFill>
            <a:srgbClr val="000000">
              <a:alpha val="70195"/>
            </a:srgbClr>
          </a:solidFill>
          <a:ln w="25400">
            <a:solidFill>
              <a:srgbClr val="000000">
                <a:alpha val="70195"/>
              </a:srgbClr>
            </a:solidFill>
            <a:miter lim="800000"/>
            <a:headEnd/>
            <a:tailEnd/>
          </a:ln>
        </p:spPr>
        <p:txBody>
          <a:bodyPr lIns="0" tIns="0" rIns="0" bIns="0"/>
          <a:lstStyle/>
          <a:p>
            <a:pPr lvl="1">
              <a:defRPr/>
            </a:pPr>
            <a:endParaRPr lang="en-US" sz="2800" dirty="0" smtClean="0">
              <a:solidFill>
                <a:prstClr val="white"/>
              </a:solidFill>
              <a:latin typeface="Calibri" pitchFamily="34" charset="0"/>
              <a:cs typeface="Arial" charset="0"/>
            </a:endParaRPr>
          </a:p>
          <a:p>
            <a:pPr lvl="1">
              <a:defRPr/>
            </a:pPr>
            <a:endParaRPr lang="en-US" sz="2800" dirty="0" smtClean="0">
              <a:solidFill>
                <a:prstClr val="white"/>
              </a:solidFill>
              <a:latin typeface="Calibri" pitchFamily="34" charset="0"/>
              <a:cs typeface="Arial" charset="0"/>
            </a:endParaRPr>
          </a:p>
          <a:p>
            <a:pPr lvl="1">
              <a:defRPr/>
            </a:pPr>
            <a:endParaRPr lang="en-US" sz="2800" dirty="0" smtClean="0">
              <a:solidFill>
                <a:prstClr val="white"/>
              </a:solidFill>
              <a:latin typeface="Calibri" pitchFamily="34" charset="0"/>
              <a:cs typeface="Arial" charset="0"/>
            </a:endParaRPr>
          </a:p>
          <a:p>
            <a:pPr lvl="1">
              <a:defRPr/>
            </a:pPr>
            <a:endParaRPr lang="en-US" sz="2800" dirty="0" smtClean="0">
              <a:solidFill>
                <a:prstClr val="white"/>
              </a:solidFill>
              <a:latin typeface="Calibri" pitchFamily="34" charset="0"/>
              <a:cs typeface="Arial" charset="0"/>
            </a:endParaRPr>
          </a:p>
          <a:p>
            <a:pPr lvl="1">
              <a:defRPr/>
            </a:pPr>
            <a:endParaRPr lang="en-US" sz="2800" dirty="0" smtClean="0">
              <a:solidFill>
                <a:prstClr val="white"/>
              </a:solidFill>
              <a:latin typeface="Calibri" pitchFamily="34" charset="0"/>
              <a:cs typeface="Arial" charset="0"/>
            </a:endParaRPr>
          </a:p>
        </p:txBody>
      </p:sp>
      <p:sp>
        <p:nvSpPr>
          <p:cNvPr id="16" name="Text Box 3"/>
          <p:cNvSpPr txBox="1">
            <a:spLocks noChangeArrowheads="1"/>
          </p:cNvSpPr>
          <p:nvPr/>
        </p:nvSpPr>
        <p:spPr bwMode="auto">
          <a:xfrm>
            <a:off x="5981114" y="6256247"/>
            <a:ext cx="2895600" cy="338554"/>
          </a:xfrm>
          <a:prstGeom prst="rect">
            <a:avLst/>
          </a:prstGeom>
          <a:noFill/>
          <a:ln w="9525">
            <a:noFill/>
            <a:miter lim="800000"/>
            <a:headEnd/>
            <a:tailEnd/>
          </a:ln>
        </p:spPr>
        <p:txBody>
          <a:bodyPr wrap="square">
            <a:spAutoFit/>
          </a:bodyPr>
          <a:lstStyle/>
          <a:p>
            <a:pPr algn="ctr">
              <a:defRPr/>
            </a:pPr>
            <a:r>
              <a:rPr lang="en-US" sz="1600" dirty="0" smtClean="0">
                <a:solidFill>
                  <a:schemeClr val="bg1"/>
                </a:solidFill>
                <a:latin typeface="Cambria" pitchFamily="18" charset="0"/>
                <a:cs typeface="Arial" charset="0"/>
              </a:rPr>
              <a:t>Herman, 1992</a:t>
            </a:r>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brightnessContrast bright="-26000"/>
                    </a14:imgEffect>
                  </a14:imgLayer>
                </a14:imgProps>
              </a:ext>
            </a:extLst>
          </a:blip>
          <a:stretch>
            <a:fillRect/>
          </a:stretch>
        </p:blipFill>
        <p:spPr>
          <a:xfrm rot="10800000" flipV="1">
            <a:off x="-533400" y="0"/>
            <a:ext cx="10597995" cy="7818966"/>
          </a:xfrm>
          <a:prstGeom prst="rect">
            <a:avLst/>
          </a:prstGeom>
          <a:scene3d>
            <a:camera prst="perspectiveFront" fov="3300000">
              <a:rot lat="0" lon="0" rev="0"/>
            </a:camera>
            <a:lightRig rig="threePt" dir="t"/>
          </a:scene3d>
        </p:spPr>
      </p:pic>
      <p:sp>
        <p:nvSpPr>
          <p:cNvPr id="8" name="Text Box 3"/>
          <p:cNvSpPr txBox="1">
            <a:spLocks noChangeArrowheads="1"/>
          </p:cNvSpPr>
          <p:nvPr/>
        </p:nvSpPr>
        <p:spPr bwMode="auto">
          <a:xfrm>
            <a:off x="457200" y="457200"/>
            <a:ext cx="8305800" cy="830997"/>
          </a:xfrm>
          <a:prstGeom prst="rect">
            <a:avLst/>
          </a:prstGeom>
          <a:noFill/>
          <a:ln w="9525">
            <a:noFill/>
            <a:miter lim="800000"/>
            <a:headEnd/>
            <a:tailEnd/>
          </a:ln>
        </p:spPr>
        <p:txBody>
          <a:bodyPr>
            <a:spAutoFit/>
          </a:bodyPr>
          <a:lstStyle/>
          <a:p>
            <a:pPr algn="ctr">
              <a:defRPr/>
            </a:pPr>
            <a:r>
              <a:rPr lang="en-US" sz="4800" dirty="0" smtClean="0">
                <a:solidFill>
                  <a:srgbClr val="FFFF00"/>
                </a:solidFill>
                <a:latin typeface="Calibri"/>
                <a:cs typeface="Calibri"/>
              </a:rPr>
              <a:t>Traumatic Stress Response</a:t>
            </a:r>
          </a:p>
        </p:txBody>
      </p:sp>
      <p:sp>
        <p:nvSpPr>
          <p:cNvPr id="9" name="TextBox 8"/>
          <p:cNvSpPr txBox="1"/>
          <p:nvPr/>
        </p:nvSpPr>
        <p:spPr>
          <a:xfrm>
            <a:off x="457200" y="2438400"/>
            <a:ext cx="8153401" cy="1815882"/>
          </a:xfrm>
          <a:prstGeom prst="rect">
            <a:avLst/>
          </a:prstGeom>
          <a:solidFill>
            <a:schemeClr val="tx1">
              <a:alpha val="42000"/>
            </a:schemeClr>
          </a:solidFill>
        </p:spPr>
        <p:txBody>
          <a:bodyPr wrap="square" rtlCol="0">
            <a:spAutoFit/>
          </a:bodyPr>
          <a:lstStyle/>
          <a:p>
            <a:pPr algn="ctr"/>
            <a:r>
              <a:rPr lang="en-US" sz="2800" dirty="0">
                <a:solidFill>
                  <a:schemeClr val="bg1"/>
                </a:solidFill>
                <a:latin typeface="Calibri"/>
                <a:cs typeface="Calibri"/>
              </a:rPr>
              <a:t>“</a:t>
            </a:r>
            <a:r>
              <a:rPr lang="en-US" sz="2800" i="1" dirty="0">
                <a:solidFill>
                  <a:schemeClr val="bg1"/>
                </a:solidFill>
                <a:latin typeface="Calibri"/>
                <a:cs typeface="Calibri"/>
              </a:rPr>
              <a:t>After a traumatic experience, </a:t>
            </a:r>
            <a:endParaRPr lang="en-US" sz="2800" i="1" dirty="0" smtClean="0">
              <a:solidFill>
                <a:schemeClr val="bg1"/>
              </a:solidFill>
              <a:latin typeface="Calibri"/>
              <a:cs typeface="Calibri"/>
            </a:endParaRPr>
          </a:p>
          <a:p>
            <a:pPr algn="ctr"/>
            <a:r>
              <a:rPr lang="en-US" sz="2800" i="1" dirty="0" smtClean="0">
                <a:solidFill>
                  <a:schemeClr val="bg1"/>
                </a:solidFill>
                <a:latin typeface="Calibri"/>
                <a:cs typeface="Calibri"/>
              </a:rPr>
              <a:t>the </a:t>
            </a:r>
            <a:r>
              <a:rPr lang="en-US" sz="2800" i="1" dirty="0">
                <a:solidFill>
                  <a:schemeClr val="bg1"/>
                </a:solidFill>
                <a:latin typeface="Calibri"/>
                <a:cs typeface="Calibri"/>
              </a:rPr>
              <a:t>human system of self-preservation </a:t>
            </a:r>
            <a:endParaRPr lang="en-US" sz="2800" i="1" dirty="0" smtClean="0">
              <a:solidFill>
                <a:schemeClr val="bg1"/>
              </a:solidFill>
              <a:latin typeface="Calibri"/>
              <a:cs typeface="Calibri"/>
            </a:endParaRPr>
          </a:p>
          <a:p>
            <a:pPr algn="ctr"/>
            <a:r>
              <a:rPr lang="en-US" sz="2800" i="1" dirty="0" smtClean="0">
                <a:solidFill>
                  <a:schemeClr val="bg1"/>
                </a:solidFill>
                <a:latin typeface="Calibri"/>
                <a:cs typeface="Calibri"/>
              </a:rPr>
              <a:t>seems </a:t>
            </a:r>
            <a:r>
              <a:rPr lang="en-US" sz="2800" i="1" dirty="0">
                <a:solidFill>
                  <a:schemeClr val="bg1"/>
                </a:solidFill>
                <a:latin typeface="Calibri"/>
                <a:cs typeface="Calibri"/>
              </a:rPr>
              <a:t>to go onto permanent alert, </a:t>
            </a:r>
            <a:endParaRPr lang="en-US" sz="2800" i="1" dirty="0" smtClean="0">
              <a:solidFill>
                <a:schemeClr val="bg1"/>
              </a:solidFill>
              <a:latin typeface="Calibri"/>
              <a:cs typeface="Calibri"/>
            </a:endParaRPr>
          </a:p>
          <a:p>
            <a:pPr algn="ctr"/>
            <a:r>
              <a:rPr lang="en-US" sz="2800" i="1" dirty="0" smtClean="0">
                <a:solidFill>
                  <a:schemeClr val="bg1"/>
                </a:solidFill>
                <a:latin typeface="Calibri"/>
                <a:cs typeface="Calibri"/>
              </a:rPr>
              <a:t>as </a:t>
            </a:r>
            <a:r>
              <a:rPr lang="en-US" sz="2800" i="1" dirty="0">
                <a:solidFill>
                  <a:schemeClr val="bg1"/>
                </a:solidFill>
                <a:latin typeface="Calibri"/>
                <a:cs typeface="Calibri"/>
              </a:rPr>
              <a:t>if the danger might return at any moment.” </a:t>
            </a:r>
          </a:p>
        </p:txBody>
      </p:sp>
    </p:spTree>
    <p:extLst>
      <p:ext uri="{BB962C8B-B14F-4D97-AF65-F5344CB8AC3E}">
        <p14:creationId xmlns:p14="http://schemas.microsoft.com/office/powerpoint/2010/main" val="1090006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harpenSoften amount="-48000"/>
                    </a14:imgEffect>
                    <a14:imgEffect>
                      <a14:brightnessContrast bright="-33000"/>
                    </a14:imgEffect>
                  </a14:imgLayer>
                </a14:imgProps>
              </a:ext>
            </a:extLst>
          </a:blip>
          <a:stretch>
            <a:fillRect/>
          </a:stretch>
        </p:blipFill>
        <p:spPr>
          <a:xfrm>
            <a:off x="0" y="-304800"/>
            <a:ext cx="9144000" cy="9226658"/>
          </a:xfrm>
          <a:prstGeom prst="rect">
            <a:avLst/>
          </a:prstGeom>
        </p:spPr>
      </p:pic>
      <p:sp>
        <p:nvSpPr>
          <p:cNvPr id="7" name="Rectangle 2"/>
          <p:cNvSpPr>
            <a:spLocks noGrp="1" noChangeArrowheads="1"/>
          </p:cNvSpPr>
          <p:nvPr>
            <p:ph type="title"/>
          </p:nvPr>
        </p:nvSpPr>
        <p:spPr>
          <a:xfrm>
            <a:off x="457200" y="4114800"/>
            <a:ext cx="8229600" cy="1981200"/>
          </a:xfrm>
        </p:spPr>
        <p:txBody>
          <a:bodyPr/>
          <a:lstStyle/>
          <a:p>
            <a:pPr algn="l" eaLnBrk="1" hangingPunct="1"/>
            <a:r>
              <a:rPr lang="en-US" sz="3600" dirty="0" smtClean="0">
                <a:solidFill>
                  <a:schemeClr val="bg1"/>
                </a:solidFill>
                <a:latin typeface="Calibri" pitchFamily="34" charset="0"/>
                <a:cs typeface="Calibri" pitchFamily="34" charset="0"/>
              </a:rPr>
              <a:t>There are a range of common responses after a traumatic event.</a:t>
            </a:r>
            <a:br>
              <a:rPr lang="en-US" sz="3600" dirty="0" smtClean="0">
                <a:solidFill>
                  <a:schemeClr val="bg1"/>
                </a:solidFill>
                <a:latin typeface="Calibri" pitchFamily="34" charset="0"/>
                <a:cs typeface="Calibri" pitchFamily="34" charset="0"/>
              </a:rPr>
            </a:br>
            <a:r>
              <a:rPr lang="en-US" sz="3600" dirty="0">
                <a:solidFill>
                  <a:schemeClr val="bg1"/>
                </a:solidFill>
                <a:latin typeface="Calibri" pitchFamily="34" charset="0"/>
                <a:cs typeface="Calibri" pitchFamily="34" charset="0"/>
              </a:rPr>
              <a:t/>
            </a:r>
            <a:br>
              <a:rPr lang="en-US" sz="3600" dirty="0">
                <a:solidFill>
                  <a:schemeClr val="bg1"/>
                </a:solidFill>
                <a:latin typeface="Calibri" pitchFamily="34" charset="0"/>
                <a:cs typeface="Calibri" pitchFamily="34" charset="0"/>
              </a:rPr>
            </a:br>
            <a:r>
              <a:rPr lang="en-US" sz="3600" dirty="0" smtClean="0">
                <a:solidFill>
                  <a:schemeClr val="bg1"/>
                </a:solidFill>
                <a:latin typeface="Calibri" pitchFamily="34" charset="0"/>
                <a:cs typeface="Calibri" pitchFamily="34" charset="0"/>
              </a:rPr>
              <a:t>Responses vary by stage of development.</a:t>
            </a:r>
          </a:p>
        </p:txBody>
      </p:sp>
    </p:spTree>
    <p:extLst>
      <p:ext uri="{BB962C8B-B14F-4D97-AF65-F5344CB8AC3E}">
        <p14:creationId xmlns:p14="http://schemas.microsoft.com/office/powerpoint/2010/main" val="755249445"/>
      </p:ext>
    </p:extLst>
  </p:cSld>
  <p:clrMapOvr>
    <a:masterClrMapping/>
  </p:clrMapOvr>
  <mc:AlternateContent xmlns:mc="http://schemas.openxmlformats.org/markup-compatibility/2006" xmlns:p14="http://schemas.microsoft.com/office/powerpoint/2010/main">
    <mc:Choice Requires="p14">
      <p:transition spd="slow" p14:dur="1100">
        <p:fad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0129025" cy="7382933"/>
          </a:xfrm>
          <a:prstGeom prst="rect">
            <a:avLst/>
          </a:prstGeom>
        </p:spPr>
      </p:pic>
      <p:sp>
        <p:nvSpPr>
          <p:cNvPr id="5" name="Rectangle 2"/>
          <p:cNvSpPr>
            <a:spLocks noGrp="1" noChangeArrowheads="1"/>
          </p:cNvSpPr>
          <p:nvPr>
            <p:ph type="title"/>
          </p:nvPr>
        </p:nvSpPr>
        <p:spPr>
          <a:xfrm>
            <a:off x="304800" y="304800"/>
            <a:ext cx="8229600" cy="1981200"/>
          </a:xfrm>
        </p:spPr>
        <p:txBody>
          <a:bodyPr/>
          <a:lstStyle/>
          <a:p>
            <a:pPr algn="l" eaLnBrk="1" hangingPunct="1"/>
            <a:r>
              <a:rPr lang="en-US" sz="4800" dirty="0" smtClean="0">
                <a:solidFill>
                  <a:schemeClr val="bg1"/>
                </a:solidFill>
                <a:latin typeface="Calibri" pitchFamily="34" charset="0"/>
                <a:cs typeface="Calibri" pitchFamily="34" charset="0"/>
              </a:rPr>
              <a:t>COMMON TRAUMA RESPONSES: </a:t>
            </a:r>
            <a:r>
              <a:rPr lang="en-US" sz="4800" dirty="0" smtClean="0">
                <a:solidFill>
                  <a:srgbClr val="FFFF00"/>
                </a:solidFill>
                <a:latin typeface="Calibri" pitchFamily="34" charset="0"/>
                <a:cs typeface="Calibri" pitchFamily="34" charset="0"/>
              </a:rPr>
              <a:t>CHILDREN</a:t>
            </a:r>
          </a:p>
        </p:txBody>
      </p:sp>
    </p:spTree>
    <p:extLst>
      <p:ext uri="{BB962C8B-B14F-4D97-AF65-F5344CB8AC3E}">
        <p14:creationId xmlns:p14="http://schemas.microsoft.com/office/powerpoint/2010/main" val="1308872642"/>
      </p:ext>
    </p:extLst>
  </p:cSld>
  <p:clrMapOvr>
    <a:masterClrMapping/>
  </p:clrMapOvr>
  <mc:AlternateContent xmlns:mc="http://schemas.openxmlformats.org/markup-compatibility/2006" xmlns:p14="http://schemas.microsoft.com/office/powerpoint/2010/main">
    <mc:Choice Requires="p14">
      <p:transition spd="slow" p14:dur="1100">
        <p:fad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35000"/>
                    </a14:imgEffect>
                  </a14:imgLayer>
                </a14:imgProps>
              </a:ext>
            </a:extLst>
          </a:blip>
          <a:stretch>
            <a:fillRect/>
          </a:stretch>
        </p:blipFill>
        <p:spPr>
          <a:xfrm>
            <a:off x="-381000" y="0"/>
            <a:ext cx="10578702" cy="7522633"/>
          </a:xfrm>
          <a:prstGeom prst="rect">
            <a:avLst/>
          </a:prstGeom>
        </p:spPr>
      </p:pic>
      <p:sp>
        <p:nvSpPr>
          <p:cNvPr id="4" name="Rectangle 2"/>
          <p:cNvSpPr txBox="1">
            <a:spLocks noChangeArrowheads="1"/>
          </p:cNvSpPr>
          <p:nvPr/>
        </p:nvSpPr>
        <p:spPr bwMode="auto">
          <a:xfrm>
            <a:off x="304800" y="304800"/>
            <a:ext cx="8229600" cy="1981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pPr algn="l" eaLnBrk="1" hangingPunct="1"/>
            <a:r>
              <a:rPr lang="en-US" sz="4800" dirty="0" smtClean="0">
                <a:solidFill>
                  <a:schemeClr val="bg1"/>
                </a:solidFill>
                <a:latin typeface="Calibri" pitchFamily="34" charset="0"/>
                <a:cs typeface="Calibri" pitchFamily="34" charset="0"/>
              </a:rPr>
              <a:t>COMMON TRAUMA RESPONSES: </a:t>
            </a:r>
            <a:r>
              <a:rPr lang="en-US" sz="4800" dirty="0" smtClean="0">
                <a:solidFill>
                  <a:srgbClr val="FFFF00"/>
                </a:solidFill>
                <a:latin typeface="Calibri" pitchFamily="34" charset="0"/>
                <a:cs typeface="Calibri" pitchFamily="34" charset="0"/>
              </a:rPr>
              <a:t>ADOLESCENTS</a:t>
            </a:r>
          </a:p>
        </p:txBody>
      </p:sp>
    </p:spTree>
    <p:extLst>
      <p:ext uri="{BB962C8B-B14F-4D97-AF65-F5344CB8AC3E}">
        <p14:creationId xmlns:p14="http://schemas.microsoft.com/office/powerpoint/2010/main" val="2570117771"/>
      </p:ext>
    </p:extLst>
  </p:cSld>
  <p:clrMapOvr>
    <a:masterClrMapping/>
  </p:clrMapOvr>
  <mc:AlternateContent xmlns:mc="http://schemas.openxmlformats.org/markup-compatibility/2006" xmlns:p14="http://schemas.microsoft.com/office/powerpoint/2010/main">
    <mc:Choice Requires="p14">
      <p:transition spd="slow" p14:dur="1100">
        <p:fad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bright="-24000"/>
                    </a14:imgEffect>
                  </a14:imgLayer>
                </a14:imgProps>
              </a:ext>
            </a:extLst>
          </a:blip>
          <a:stretch>
            <a:fillRect/>
          </a:stretch>
        </p:blipFill>
        <p:spPr>
          <a:xfrm>
            <a:off x="-609600" y="0"/>
            <a:ext cx="10394157" cy="7391400"/>
          </a:xfrm>
          <a:prstGeom prst="rect">
            <a:avLst/>
          </a:prstGeom>
        </p:spPr>
      </p:pic>
      <p:sp>
        <p:nvSpPr>
          <p:cNvPr id="5" name="Rectangle 2"/>
          <p:cNvSpPr txBox="1">
            <a:spLocks noChangeArrowheads="1"/>
          </p:cNvSpPr>
          <p:nvPr/>
        </p:nvSpPr>
        <p:spPr bwMode="auto">
          <a:xfrm>
            <a:off x="3810000" y="4267200"/>
            <a:ext cx="5181600" cy="1981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pPr algn="l" eaLnBrk="1" hangingPunct="1"/>
            <a:r>
              <a:rPr lang="en-US" sz="4800" dirty="0" smtClean="0">
                <a:solidFill>
                  <a:schemeClr val="bg1"/>
                </a:solidFill>
                <a:latin typeface="Calibri" pitchFamily="34" charset="0"/>
                <a:cs typeface="Calibri" pitchFamily="34" charset="0"/>
              </a:rPr>
              <a:t>Culture and Trauma</a:t>
            </a:r>
          </a:p>
        </p:txBody>
      </p:sp>
    </p:spTree>
    <p:extLst>
      <p:ext uri="{BB962C8B-B14F-4D97-AF65-F5344CB8AC3E}">
        <p14:creationId xmlns:p14="http://schemas.microsoft.com/office/powerpoint/2010/main" val="3481625180"/>
      </p:ext>
    </p:extLst>
  </p:cSld>
  <p:clrMapOvr>
    <a:masterClrMapping/>
  </p:clrMapOvr>
  <mc:AlternateContent xmlns:mc="http://schemas.openxmlformats.org/markup-compatibility/2006" xmlns:p14="http://schemas.microsoft.com/office/powerpoint/2010/main">
    <mc:Choice Requires="p14">
      <p:transition spd="slow" p14:dur="1100">
        <p:fad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21167"/>
            <a:ext cx="10286999" cy="7315200"/>
          </a:xfrm>
          <a:prstGeom prst="rect">
            <a:avLst/>
          </a:prstGeom>
        </p:spPr>
      </p:pic>
      <p:sp>
        <p:nvSpPr>
          <p:cNvPr id="7" name="Rectangle 2"/>
          <p:cNvSpPr>
            <a:spLocks noChangeArrowheads="1"/>
          </p:cNvSpPr>
          <p:nvPr/>
        </p:nvSpPr>
        <p:spPr bwMode="auto">
          <a:xfrm>
            <a:off x="228600" y="1676400"/>
            <a:ext cx="9144000" cy="1108075"/>
          </a:xfrm>
          <a:prstGeom prst="rect">
            <a:avLst/>
          </a:prstGeom>
          <a:noFill/>
          <a:ln w="9525">
            <a:noFill/>
            <a:miter lim="800000"/>
            <a:headEnd/>
            <a:tailEnd/>
          </a:ln>
        </p:spPr>
        <p:txBody>
          <a:bodyPr lIns="64291" tIns="32146" rIns="64291" bIns="32146" anchor="ctr"/>
          <a:lstStyle/>
          <a:p>
            <a:pPr eaLnBrk="0" hangingPunct="0"/>
            <a:r>
              <a:rPr lang="en-US" sz="3600" dirty="0" smtClean="0">
                <a:solidFill>
                  <a:schemeClr val="tx1"/>
                </a:solidFill>
                <a:latin typeface="Calibri" pitchFamily="34" charset="0"/>
              </a:rPr>
              <a:t>Triggers are reminders of </a:t>
            </a:r>
            <a:r>
              <a:rPr lang="en-US" sz="3600" dirty="0">
                <a:solidFill>
                  <a:schemeClr val="tx1"/>
                </a:solidFill>
                <a:latin typeface="Calibri" pitchFamily="34" charset="0"/>
              </a:rPr>
              <a:t>past </a:t>
            </a:r>
            <a:endParaRPr lang="en-US" sz="3600" dirty="0" smtClean="0">
              <a:solidFill>
                <a:schemeClr val="tx1"/>
              </a:solidFill>
              <a:latin typeface="Calibri" pitchFamily="34" charset="0"/>
            </a:endParaRPr>
          </a:p>
          <a:p>
            <a:pPr eaLnBrk="0" hangingPunct="0"/>
            <a:r>
              <a:rPr lang="en-US" sz="3600" dirty="0" smtClean="0">
                <a:solidFill>
                  <a:schemeClr val="tx1"/>
                </a:solidFill>
                <a:latin typeface="Calibri" pitchFamily="34" charset="0"/>
              </a:rPr>
              <a:t>traumatic experiences.</a:t>
            </a:r>
            <a:endParaRPr lang="en-US" sz="3600" dirty="0">
              <a:solidFill>
                <a:schemeClr val="tx1"/>
              </a:solidFill>
              <a:latin typeface="Calibri" pitchFamily="34" charset="0"/>
            </a:endParaRPr>
          </a:p>
        </p:txBody>
      </p:sp>
    </p:spTree>
    <p:extLst>
      <p:ext uri="{BB962C8B-B14F-4D97-AF65-F5344CB8AC3E}">
        <p14:creationId xmlns:p14="http://schemas.microsoft.com/office/powerpoint/2010/main" val="758252603"/>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p:cNvSpPr>
            <a:spLocks noGrp="1" noChangeArrowheads="1"/>
          </p:cNvSpPr>
          <p:nvPr>
            <p:ph type="title" idx="4294967295"/>
          </p:nvPr>
        </p:nvSpPr>
        <p:spPr>
          <a:xfrm>
            <a:off x="458788" y="276237"/>
            <a:ext cx="8228012" cy="1141413"/>
          </a:xfrm>
        </p:spPr>
        <p:txBody>
          <a:bodyPr lIns="64291" tIns="32146" rIns="64291" bIns="32146"/>
          <a:lstStyle/>
          <a:p>
            <a:r>
              <a:rPr lang="en-US" sz="4800" smtClean="0">
                <a:solidFill>
                  <a:schemeClr val="tx1"/>
                </a:solidFill>
                <a:latin typeface="Georgia" pitchFamily="18" charset="0"/>
                <a:ea typeface="ＭＳ Ｐゴシック"/>
                <a:cs typeface="ＭＳ Ｐゴシック"/>
              </a:rPr>
              <a:t>Supervision and Support</a:t>
            </a:r>
            <a:r>
              <a:rPr lang="en-US" sz="4800" smtClean="0">
                <a:ea typeface="ＭＳ Ｐゴシック"/>
                <a:cs typeface="ＭＳ Ｐゴシック"/>
              </a:rPr>
              <a:t> </a:t>
            </a:r>
          </a:p>
        </p:txBody>
      </p:sp>
      <p:pic>
        <p:nvPicPr>
          <p:cNvPr id="4" name="Picture 3"/>
          <p:cNvPicPr>
            <a:picLocks noChangeAspect="1"/>
          </p:cNvPicPr>
          <p:nvPr/>
        </p:nvPicPr>
        <p:blipFill>
          <a:blip r:embed="rId3"/>
          <a:stretch>
            <a:fillRect/>
          </a:stretch>
        </p:blipFill>
        <p:spPr>
          <a:xfrm>
            <a:off x="0" y="0"/>
            <a:ext cx="10286999" cy="7315200"/>
          </a:xfrm>
          <a:prstGeom prst="rect">
            <a:avLst/>
          </a:prstGeom>
        </p:spPr>
      </p:pic>
      <p:sp>
        <p:nvSpPr>
          <p:cNvPr id="5" name="Rectangle 3"/>
          <p:cNvSpPr>
            <a:spLocks noChangeArrowheads="1"/>
          </p:cNvSpPr>
          <p:nvPr/>
        </p:nvSpPr>
        <p:spPr bwMode="auto">
          <a:xfrm>
            <a:off x="21167" y="609600"/>
            <a:ext cx="9372600" cy="1143000"/>
          </a:xfrm>
          <a:prstGeom prst="rect">
            <a:avLst/>
          </a:prstGeom>
          <a:noFill/>
          <a:ln w="9525">
            <a:noFill/>
            <a:miter lim="800000"/>
            <a:headEnd/>
            <a:tailEnd/>
          </a:ln>
        </p:spPr>
        <p:txBody>
          <a:bodyPr lIns="64291" tIns="32146" rIns="64291" bIns="32146"/>
          <a:lstStyle/>
          <a:p>
            <a:pPr marL="628650" indent="-311150" eaLnBrk="0" hangingPunct="0">
              <a:spcBef>
                <a:spcPct val="20000"/>
              </a:spcBef>
            </a:pPr>
            <a:r>
              <a:rPr lang="en-US" sz="3200" dirty="0" smtClean="0">
                <a:solidFill>
                  <a:srgbClr val="FFFF00"/>
                </a:solidFill>
                <a:latin typeface="Calibri" pitchFamily="34" charset="0"/>
                <a:cs typeface="Calibri" pitchFamily="34" charset="0"/>
              </a:rPr>
              <a:t>	</a:t>
            </a:r>
            <a:r>
              <a:rPr lang="en-US" sz="3600" dirty="0" smtClean="0">
                <a:solidFill>
                  <a:srgbClr val="000000"/>
                </a:solidFill>
                <a:latin typeface="Calibri" pitchFamily="34" charset="0"/>
                <a:cs typeface="Calibri" pitchFamily="34" charset="0"/>
              </a:rPr>
              <a:t>Potential triggers for youth</a:t>
            </a:r>
          </a:p>
          <a:p>
            <a:pPr marL="628650" indent="-311150" eaLnBrk="0" hangingPunct="0">
              <a:spcBef>
                <a:spcPct val="20000"/>
              </a:spcBef>
            </a:pPr>
            <a:endParaRPr lang="en-US" sz="3200" dirty="0">
              <a:solidFill>
                <a:srgbClr val="FFFF00"/>
              </a:solidFill>
              <a:latin typeface="Calibri" pitchFamily="34" charset="0"/>
              <a:cs typeface="Calibri" pitchFamily="34" charset="0"/>
            </a:endParaRPr>
          </a:p>
        </p:txBody>
      </p:sp>
      <p:sp>
        <p:nvSpPr>
          <p:cNvPr id="6" name="Rectangle 3"/>
          <p:cNvSpPr>
            <a:spLocks noChangeArrowheads="1"/>
          </p:cNvSpPr>
          <p:nvPr/>
        </p:nvSpPr>
        <p:spPr bwMode="auto">
          <a:xfrm>
            <a:off x="685800" y="1447800"/>
            <a:ext cx="4419600" cy="1143000"/>
          </a:xfrm>
          <a:prstGeom prst="rect">
            <a:avLst/>
          </a:prstGeom>
          <a:noFill/>
          <a:ln w="9525">
            <a:noFill/>
            <a:miter lim="800000"/>
            <a:headEnd/>
            <a:tailEnd/>
          </a:ln>
        </p:spPr>
        <p:txBody>
          <a:bodyPr lIns="64291" tIns="32146" rIns="64291" bIns="32146"/>
          <a:lstStyle/>
          <a:p>
            <a:pPr marL="628650" indent="-311150" eaLnBrk="0" hangingPunct="0">
              <a:spcBef>
                <a:spcPct val="20000"/>
              </a:spcBef>
            </a:pPr>
            <a:r>
              <a:rPr lang="en-US" sz="3200" dirty="0" smtClean="0">
                <a:solidFill>
                  <a:srgbClr val="000000"/>
                </a:solidFill>
                <a:latin typeface="Calibri" pitchFamily="34" charset="0"/>
                <a:cs typeface="Calibri" pitchFamily="34" charset="0"/>
              </a:rPr>
              <a:t>Loud noises</a:t>
            </a:r>
          </a:p>
          <a:p>
            <a:pPr marL="628650" indent="-311150" eaLnBrk="0" hangingPunct="0">
              <a:spcBef>
                <a:spcPct val="20000"/>
              </a:spcBef>
            </a:pPr>
            <a:r>
              <a:rPr lang="en-US" sz="3200" dirty="0" smtClean="0">
                <a:solidFill>
                  <a:srgbClr val="000000"/>
                </a:solidFill>
                <a:latin typeface="Calibri" pitchFamily="34" charset="0"/>
                <a:cs typeface="Calibri" pitchFamily="34" charset="0"/>
              </a:rPr>
              <a:t>Physical touch</a:t>
            </a:r>
          </a:p>
          <a:p>
            <a:pPr marL="628650" indent="-311150" eaLnBrk="0" hangingPunct="0">
              <a:spcBef>
                <a:spcPct val="20000"/>
              </a:spcBef>
            </a:pPr>
            <a:r>
              <a:rPr lang="en-US" sz="3200" dirty="0" smtClean="0">
                <a:solidFill>
                  <a:srgbClr val="000000"/>
                </a:solidFill>
                <a:latin typeface="Calibri" pitchFamily="34" charset="0"/>
                <a:cs typeface="Calibri" pitchFamily="34" charset="0"/>
              </a:rPr>
              <a:t>Threatening gestures</a:t>
            </a:r>
          </a:p>
          <a:p>
            <a:pPr marL="628650" indent="-311150" eaLnBrk="0" hangingPunct="0">
              <a:spcBef>
                <a:spcPct val="20000"/>
              </a:spcBef>
            </a:pPr>
            <a:r>
              <a:rPr lang="en-US" sz="3200" dirty="0" smtClean="0">
                <a:solidFill>
                  <a:srgbClr val="000000"/>
                </a:solidFill>
                <a:latin typeface="Calibri" pitchFamily="34" charset="0"/>
                <a:cs typeface="Calibri" pitchFamily="34" charset="0"/>
              </a:rPr>
              <a:t>Authority figures</a:t>
            </a:r>
          </a:p>
          <a:p>
            <a:pPr marL="628650" indent="-311150" eaLnBrk="0" hangingPunct="0">
              <a:spcBef>
                <a:spcPct val="20000"/>
              </a:spcBef>
            </a:pPr>
            <a:r>
              <a:rPr lang="en-US" sz="3200" dirty="0" smtClean="0">
                <a:solidFill>
                  <a:srgbClr val="000000"/>
                </a:solidFill>
                <a:latin typeface="Calibri" pitchFamily="34" charset="0"/>
                <a:cs typeface="Calibri" pitchFamily="34" charset="0"/>
              </a:rPr>
              <a:t>Chaos or uncertainty</a:t>
            </a:r>
          </a:p>
          <a:p>
            <a:pPr marL="628650" indent="-311150" eaLnBrk="0" hangingPunct="0">
              <a:spcBef>
                <a:spcPct val="20000"/>
              </a:spcBef>
            </a:pPr>
            <a:r>
              <a:rPr lang="en-US" sz="3200" dirty="0" smtClean="0">
                <a:solidFill>
                  <a:srgbClr val="000000"/>
                </a:solidFill>
                <a:latin typeface="Calibri" pitchFamily="34" charset="0"/>
                <a:cs typeface="Calibri" pitchFamily="34" charset="0"/>
              </a:rPr>
              <a:t>Particular spaces</a:t>
            </a:r>
          </a:p>
          <a:p>
            <a:pPr marL="628650" indent="-311150" eaLnBrk="0" hangingPunct="0">
              <a:spcBef>
                <a:spcPct val="20000"/>
              </a:spcBef>
            </a:pPr>
            <a:endParaRPr lang="en-US" sz="3200" dirty="0">
              <a:solidFill>
                <a:srgbClr val="FFFF00"/>
              </a:solidFill>
              <a:latin typeface="Calibri" pitchFamily="34" charset="0"/>
              <a:cs typeface="Calibri" pitchFamily="34" charset="0"/>
            </a:endParaRPr>
          </a:p>
        </p:txBody>
      </p:sp>
    </p:spTree>
    <p:extLst>
      <p:ext uri="{BB962C8B-B14F-4D97-AF65-F5344CB8AC3E}">
        <p14:creationId xmlns:p14="http://schemas.microsoft.com/office/powerpoint/2010/main" val="393489866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2"/>
          <p:cNvSpPr>
            <a:spLocks noGrp="1" noChangeArrowheads="1"/>
          </p:cNvSpPr>
          <p:nvPr>
            <p:ph type="title" idx="4294967295"/>
          </p:nvPr>
        </p:nvSpPr>
        <p:spPr>
          <a:xfrm>
            <a:off x="458788" y="276237"/>
            <a:ext cx="8228012" cy="1141413"/>
          </a:xfrm>
        </p:spPr>
        <p:txBody>
          <a:bodyPr lIns="64291" tIns="32146" rIns="64291" bIns="32146"/>
          <a:lstStyle/>
          <a:p>
            <a:r>
              <a:rPr lang="en-US" sz="4800" smtClean="0">
                <a:solidFill>
                  <a:schemeClr val="tx1"/>
                </a:solidFill>
                <a:latin typeface="Georgia" pitchFamily="18" charset="0"/>
                <a:ea typeface="ＭＳ Ｐゴシック"/>
                <a:cs typeface="ＭＳ Ｐゴシック"/>
              </a:rPr>
              <a:t>Supervision and Support</a:t>
            </a:r>
            <a:r>
              <a:rPr lang="en-US" sz="4800" smtClean="0">
                <a:ea typeface="ＭＳ Ｐゴシック"/>
                <a:cs typeface="ＭＳ Ｐゴシック"/>
              </a:rPr>
              <a:t> </a:t>
            </a:r>
          </a:p>
        </p:txBody>
      </p:sp>
      <p:pic>
        <p:nvPicPr>
          <p:cNvPr id="4" name="Picture 3"/>
          <p:cNvPicPr>
            <a:picLocks noChangeAspect="1"/>
          </p:cNvPicPr>
          <p:nvPr/>
        </p:nvPicPr>
        <p:blipFill>
          <a:blip r:embed="rId3"/>
          <a:stretch>
            <a:fillRect/>
          </a:stretch>
        </p:blipFill>
        <p:spPr>
          <a:xfrm>
            <a:off x="0" y="-3010"/>
            <a:ext cx="10612701" cy="7546810"/>
          </a:xfrm>
          <a:prstGeom prst="rect">
            <a:avLst/>
          </a:prstGeom>
        </p:spPr>
      </p:pic>
      <p:sp>
        <p:nvSpPr>
          <p:cNvPr id="5" name="Rectangle 3"/>
          <p:cNvSpPr>
            <a:spLocks noChangeArrowheads="1"/>
          </p:cNvSpPr>
          <p:nvPr/>
        </p:nvSpPr>
        <p:spPr bwMode="auto">
          <a:xfrm>
            <a:off x="38100" y="228600"/>
            <a:ext cx="8228013" cy="1143000"/>
          </a:xfrm>
          <a:prstGeom prst="rect">
            <a:avLst/>
          </a:prstGeom>
          <a:noFill/>
          <a:ln w="9525">
            <a:noFill/>
            <a:miter lim="800000"/>
            <a:headEnd/>
            <a:tailEnd/>
          </a:ln>
        </p:spPr>
        <p:txBody>
          <a:bodyPr lIns="64291" tIns="32146" rIns="64291" bIns="32146"/>
          <a:lstStyle/>
          <a:p>
            <a:pPr marL="628650" indent="-311150" eaLnBrk="0" hangingPunct="0">
              <a:spcBef>
                <a:spcPct val="20000"/>
              </a:spcBef>
            </a:pPr>
            <a:r>
              <a:rPr lang="en-US" sz="3200" dirty="0" smtClean="0">
                <a:solidFill>
                  <a:srgbClr val="FFFF00"/>
                </a:solidFill>
                <a:latin typeface="Calibri" pitchFamily="34" charset="0"/>
                <a:cs typeface="Calibri" pitchFamily="34" charset="0"/>
              </a:rPr>
              <a:t>	</a:t>
            </a:r>
            <a:endParaRPr lang="en-US" sz="3200" dirty="0">
              <a:solidFill>
                <a:srgbClr val="FFFF00"/>
              </a:solidFill>
              <a:latin typeface="Calibri" pitchFamily="34" charset="0"/>
              <a:cs typeface="Calibri" pitchFamily="34" charset="0"/>
            </a:endParaRPr>
          </a:p>
          <a:p>
            <a:pPr marL="628650" indent="-311150" eaLnBrk="0" hangingPunct="0">
              <a:spcBef>
                <a:spcPct val="20000"/>
              </a:spcBef>
            </a:pPr>
            <a:r>
              <a:rPr lang="en-US" sz="3600" dirty="0" smtClean="0">
                <a:solidFill>
                  <a:srgbClr val="000000"/>
                </a:solidFill>
                <a:latin typeface="Calibri" pitchFamily="34" charset="0"/>
                <a:cs typeface="Calibri" pitchFamily="34" charset="0"/>
              </a:rPr>
              <a:t>Potential triggers for </a:t>
            </a:r>
            <a:r>
              <a:rPr lang="en-US" sz="3600" dirty="0">
                <a:solidFill>
                  <a:srgbClr val="000000"/>
                </a:solidFill>
                <a:latin typeface="Calibri" pitchFamily="34" charset="0"/>
                <a:cs typeface="Calibri" pitchFamily="34" charset="0"/>
              </a:rPr>
              <a:t>c</a:t>
            </a:r>
            <a:r>
              <a:rPr lang="en-US" sz="3600" dirty="0" smtClean="0">
                <a:solidFill>
                  <a:srgbClr val="000000"/>
                </a:solidFill>
                <a:latin typeface="Calibri" pitchFamily="34" charset="0"/>
                <a:cs typeface="Calibri" pitchFamily="34" charset="0"/>
              </a:rPr>
              <a:t>aregivers</a:t>
            </a:r>
            <a:endParaRPr lang="en-US" sz="3600" dirty="0">
              <a:solidFill>
                <a:srgbClr val="000000"/>
              </a:solidFill>
              <a:latin typeface="Calibri" pitchFamily="34" charset="0"/>
              <a:cs typeface="Calibri" pitchFamily="34" charset="0"/>
            </a:endParaRPr>
          </a:p>
        </p:txBody>
      </p:sp>
      <p:sp>
        <p:nvSpPr>
          <p:cNvPr id="6" name="Rectangle 3"/>
          <p:cNvSpPr>
            <a:spLocks noChangeArrowheads="1"/>
          </p:cNvSpPr>
          <p:nvPr/>
        </p:nvSpPr>
        <p:spPr bwMode="auto">
          <a:xfrm>
            <a:off x="381000" y="1981200"/>
            <a:ext cx="5486400" cy="1143000"/>
          </a:xfrm>
          <a:prstGeom prst="rect">
            <a:avLst/>
          </a:prstGeom>
          <a:noFill/>
          <a:ln w="9525">
            <a:noFill/>
            <a:miter lim="800000"/>
            <a:headEnd/>
            <a:tailEnd/>
          </a:ln>
        </p:spPr>
        <p:txBody>
          <a:bodyPr lIns="64291" tIns="32146" rIns="64291" bIns="32146"/>
          <a:lstStyle/>
          <a:p>
            <a:pPr marL="628650" indent="-311150" eaLnBrk="0" hangingPunct="0">
              <a:spcBef>
                <a:spcPct val="20000"/>
              </a:spcBef>
            </a:pPr>
            <a:r>
              <a:rPr lang="en-US" sz="3200" dirty="0" smtClean="0">
                <a:solidFill>
                  <a:srgbClr val="000000"/>
                </a:solidFill>
                <a:latin typeface="Calibri" pitchFamily="34" charset="0"/>
                <a:cs typeface="Calibri" pitchFamily="34" charset="0"/>
              </a:rPr>
              <a:t>School environment</a:t>
            </a:r>
          </a:p>
          <a:p>
            <a:pPr marL="628650" indent="-311150" eaLnBrk="0" hangingPunct="0">
              <a:spcBef>
                <a:spcPct val="20000"/>
              </a:spcBef>
            </a:pPr>
            <a:r>
              <a:rPr lang="en-US" sz="3200" dirty="0" smtClean="0">
                <a:solidFill>
                  <a:srgbClr val="000000"/>
                </a:solidFill>
                <a:latin typeface="Calibri" pitchFamily="34" charset="0"/>
                <a:cs typeface="Calibri" pitchFamily="34" charset="0"/>
              </a:rPr>
              <a:t>Authority</a:t>
            </a:r>
          </a:p>
          <a:p>
            <a:pPr marL="628650" indent="-311150" eaLnBrk="0" hangingPunct="0">
              <a:spcBef>
                <a:spcPct val="20000"/>
              </a:spcBef>
            </a:pPr>
            <a:r>
              <a:rPr lang="en-US" sz="3200" dirty="0" smtClean="0">
                <a:solidFill>
                  <a:srgbClr val="000000"/>
                </a:solidFill>
                <a:latin typeface="Calibri" pitchFamily="34" charset="0"/>
                <a:cs typeface="Calibri" pitchFamily="34" charset="0"/>
              </a:rPr>
              <a:t>Confusion</a:t>
            </a:r>
          </a:p>
          <a:p>
            <a:pPr marL="628650" indent="-311150" eaLnBrk="0" hangingPunct="0">
              <a:spcBef>
                <a:spcPct val="20000"/>
              </a:spcBef>
            </a:pPr>
            <a:r>
              <a:rPr lang="en-US" sz="3200" dirty="0" smtClean="0">
                <a:solidFill>
                  <a:srgbClr val="000000"/>
                </a:solidFill>
                <a:latin typeface="Calibri" pitchFamily="34" charset="0"/>
                <a:cs typeface="Calibri" pitchFamily="34" charset="0"/>
              </a:rPr>
              <a:t>Threat of system involvement</a:t>
            </a:r>
          </a:p>
          <a:p>
            <a:pPr marL="628650" indent="-311150" eaLnBrk="0" hangingPunct="0">
              <a:spcBef>
                <a:spcPct val="20000"/>
              </a:spcBef>
            </a:pPr>
            <a:endParaRPr lang="en-US" sz="3200" dirty="0">
              <a:solidFill>
                <a:srgbClr val="FFFF00"/>
              </a:solidFill>
              <a:latin typeface="Calibri" pitchFamily="34" charset="0"/>
              <a:cs typeface="Calibri" pitchFamily="34" charset="0"/>
            </a:endParaRPr>
          </a:p>
        </p:txBody>
      </p:sp>
    </p:spTree>
    <p:extLst>
      <p:ext uri="{BB962C8B-B14F-4D97-AF65-F5344CB8AC3E}">
        <p14:creationId xmlns:p14="http://schemas.microsoft.com/office/powerpoint/2010/main" val="3079754994"/>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10287000" cy="7315200"/>
          </a:xfrm>
          <a:prstGeom prst="rect">
            <a:avLst/>
          </a:prstGeom>
        </p:spPr>
      </p:pic>
      <p:sp>
        <p:nvSpPr>
          <p:cNvPr id="5" name="Text Box 3"/>
          <p:cNvSpPr txBox="1">
            <a:spLocks noChangeArrowheads="1"/>
          </p:cNvSpPr>
          <p:nvPr/>
        </p:nvSpPr>
        <p:spPr bwMode="auto">
          <a:xfrm>
            <a:off x="609600" y="457200"/>
            <a:ext cx="6934200" cy="830997"/>
          </a:xfrm>
          <a:prstGeom prst="rect">
            <a:avLst/>
          </a:prstGeom>
          <a:noFill/>
          <a:ln w="9525">
            <a:noFill/>
            <a:miter lim="800000"/>
            <a:headEnd/>
            <a:tailEnd/>
          </a:ln>
        </p:spPr>
        <p:txBody>
          <a:bodyPr wrap="square">
            <a:spAutoFit/>
          </a:bodyPr>
          <a:lstStyle/>
          <a:p>
            <a:r>
              <a:rPr lang="en-US" sz="4800" dirty="0" smtClean="0">
                <a:solidFill>
                  <a:srgbClr val="FFFF00"/>
                </a:solidFill>
                <a:latin typeface="Calibri" pitchFamily="34" charset="0"/>
                <a:ea typeface="ＭＳ Ｐゴシック" charset="-128"/>
                <a:cs typeface="Calibri" pitchFamily="34" charset="0"/>
              </a:rPr>
              <a:t>SUMMARY: PART TWO</a:t>
            </a:r>
            <a:endParaRPr lang="en-US" sz="4800" dirty="0">
              <a:solidFill>
                <a:srgbClr val="FFFF00"/>
              </a:solidFill>
              <a:latin typeface="Calibri" pitchFamily="34" charset="0"/>
            </a:endParaRPr>
          </a:p>
        </p:txBody>
      </p:sp>
      <p:sp>
        <p:nvSpPr>
          <p:cNvPr id="6" name="Text Box 3"/>
          <p:cNvSpPr txBox="1">
            <a:spLocks noChangeArrowheads="1"/>
          </p:cNvSpPr>
          <p:nvPr/>
        </p:nvSpPr>
        <p:spPr bwMode="auto">
          <a:xfrm>
            <a:off x="914400" y="2057400"/>
            <a:ext cx="8001000" cy="2985433"/>
          </a:xfrm>
          <a:prstGeom prst="rect">
            <a:avLst/>
          </a:prstGeom>
          <a:noFill/>
          <a:ln w="9525">
            <a:noFill/>
            <a:miter lim="800000"/>
            <a:headEnd/>
            <a:tailEnd/>
          </a:ln>
        </p:spPr>
        <p:txBody>
          <a:bodyPr wrap="square">
            <a:spAutoFit/>
          </a:bodyPr>
          <a:lstStyle/>
          <a:p>
            <a:pPr marL="571500" indent="-571500">
              <a:buFont typeface="Arial"/>
              <a:buChar char="•"/>
            </a:pPr>
            <a:r>
              <a:rPr lang="en-US" sz="2800" dirty="0" smtClean="0">
                <a:latin typeface="Calibri" pitchFamily="34" charset="0"/>
                <a:ea typeface="ＭＳ Ｐゴシック" charset="-128"/>
                <a:cs typeface="Calibri" pitchFamily="34" charset="0"/>
              </a:rPr>
              <a:t>The brain has a built-in alarm system.</a:t>
            </a:r>
          </a:p>
          <a:p>
            <a:pPr marL="571500" indent="-571500">
              <a:buFont typeface="Arial"/>
              <a:buChar char="•"/>
            </a:pPr>
            <a:endParaRPr lang="en-US" sz="1200" dirty="0" smtClean="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In danger, the emotional brain takes over.</a:t>
            </a:r>
          </a:p>
          <a:p>
            <a:endParaRPr lang="en-US" sz="1200" dirty="0" smtClean="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A traumatic experience overwhelms the system.</a:t>
            </a:r>
          </a:p>
          <a:p>
            <a:endParaRPr lang="en-US" sz="1200" dirty="0" smtClean="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A range of acute responses are common.</a:t>
            </a:r>
          </a:p>
          <a:p>
            <a:endParaRPr lang="en-US" sz="1200" dirty="0" smtClean="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Triggers are reminders that set off the alarm.</a:t>
            </a:r>
            <a:endParaRPr lang="en-US" sz="2800" dirty="0">
              <a:latin typeface="Calibri" pitchFamily="34" charset="0"/>
            </a:endParaRPr>
          </a:p>
        </p:txBody>
      </p:sp>
    </p:spTree>
    <p:extLst>
      <p:ext uri="{BB962C8B-B14F-4D97-AF65-F5344CB8AC3E}">
        <p14:creationId xmlns:p14="http://schemas.microsoft.com/office/powerpoint/2010/main" val="119138181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29633" y="0"/>
            <a:ext cx="10497739" cy="7302500"/>
          </a:xfrm>
          <a:prstGeom prst="rect">
            <a:avLst/>
          </a:prstGeom>
        </p:spPr>
      </p:pic>
      <p:sp>
        <p:nvSpPr>
          <p:cNvPr id="9" name="Rectangle 2"/>
          <p:cNvSpPr>
            <a:spLocks/>
          </p:cNvSpPr>
          <p:nvPr/>
        </p:nvSpPr>
        <p:spPr bwMode="auto">
          <a:xfrm>
            <a:off x="1" y="4876800"/>
            <a:ext cx="9525000" cy="1295400"/>
          </a:xfrm>
          <a:prstGeom prst="rect">
            <a:avLst/>
          </a:prstGeom>
          <a:solidFill>
            <a:srgbClr val="000000">
              <a:alpha val="60000"/>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sp>
        <p:nvSpPr>
          <p:cNvPr id="10" name="Rectangle 3"/>
          <p:cNvSpPr>
            <a:spLocks/>
          </p:cNvSpPr>
          <p:nvPr/>
        </p:nvSpPr>
        <p:spPr bwMode="auto">
          <a:xfrm>
            <a:off x="304800" y="4876800"/>
            <a:ext cx="10138833" cy="1447800"/>
          </a:xfrm>
          <a:prstGeom prst="rect">
            <a:avLst/>
          </a:prstGeom>
          <a:noFill/>
          <a:ln>
            <a:noFill/>
          </a:ln>
          <a:extLst/>
        </p:spPr>
        <p:txBody>
          <a:bodyPr lIns="0" tIns="0" rIns="40628" bIns="0"/>
          <a:lstStyle/>
          <a:p>
            <a:pPr marL="39688">
              <a:defRPr/>
            </a:pPr>
            <a:r>
              <a:rPr lang="en-US" sz="3600" dirty="0" smtClean="0">
                <a:latin typeface="Calibri" pitchFamily="34" charset="0"/>
                <a:cs typeface="Calibri" pitchFamily="34" charset="0"/>
                <a:sym typeface="Arial" charset="0"/>
              </a:rPr>
              <a:t>Part One: </a:t>
            </a:r>
          </a:p>
          <a:p>
            <a:pPr marL="39688">
              <a:defRPr/>
            </a:pPr>
            <a:r>
              <a:rPr lang="en-US" sz="3600" dirty="0" smtClean="0">
                <a:latin typeface="Calibri" pitchFamily="34" charset="0"/>
                <a:cs typeface="Calibri" pitchFamily="34" charset="0"/>
                <a:sym typeface="Arial" charset="0"/>
              </a:rPr>
              <a:t>What is trauma and how common is it?</a:t>
            </a:r>
          </a:p>
          <a:p>
            <a:pPr marL="39688">
              <a:defRPr/>
            </a:pPr>
            <a:endParaRPr lang="en-US" sz="4000" dirty="0">
              <a:latin typeface="Calibri" pitchFamily="34" charset="0"/>
              <a:cs typeface="Calibri" pitchFamily="34" charset="0"/>
            </a:endParaRPr>
          </a:p>
          <a:p>
            <a:pPr marL="39688">
              <a:defRPr/>
            </a:pPr>
            <a:endParaRPr lang="en-US" sz="2800" dirty="0" smtClean="0">
              <a:solidFill>
                <a:srgbClr val="FFFF00"/>
              </a:solidFill>
              <a:latin typeface="Calibri" pitchFamily="34" charset="0"/>
              <a:cs typeface="Calibri" pitchFamily="34" charset="0"/>
              <a:sym typeface="Arial" charset="0"/>
            </a:endParaRPr>
          </a:p>
          <a:p>
            <a:pPr marL="39688">
              <a:defRPr/>
            </a:pPr>
            <a:endParaRPr lang="en-US" sz="2800" dirty="0">
              <a:solidFill>
                <a:srgbClr val="FFFF00"/>
              </a:solidFill>
              <a:latin typeface="Calibri" pitchFamily="34" charset="0"/>
              <a:cs typeface="Calibri" pitchFamily="34" charset="0"/>
            </a:endParaRPr>
          </a:p>
          <a:p>
            <a:pPr marL="39688">
              <a:defRPr/>
            </a:pPr>
            <a:endParaRPr lang="en-US" sz="2800" dirty="0" smtClean="0">
              <a:solidFill>
                <a:srgbClr val="FFFF00"/>
              </a:solidFill>
              <a:latin typeface="Calibri" pitchFamily="34" charset="0"/>
              <a:cs typeface="Calibri" pitchFamily="34" charset="0"/>
              <a:sym typeface="Arial" charset="0"/>
            </a:endParaRPr>
          </a:p>
          <a:p>
            <a:pPr marL="39688">
              <a:defRPr/>
            </a:pPr>
            <a:endParaRPr lang="en-US" sz="2800" dirty="0">
              <a:solidFill>
                <a:srgbClr val="FFFF00"/>
              </a:solidFill>
              <a:latin typeface="Calibri" pitchFamily="34" charset="0"/>
              <a:cs typeface="Calibri" pitchFamily="34" charset="0"/>
            </a:endParaRPr>
          </a:p>
        </p:txBody>
      </p:sp>
    </p:spTree>
    <p:extLst>
      <p:ext uri="{BB962C8B-B14F-4D97-AF65-F5344CB8AC3E}">
        <p14:creationId xmlns:p14="http://schemas.microsoft.com/office/powerpoint/2010/main" val="1589233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2"/>
          <p:cNvSpPr>
            <a:spLocks/>
          </p:cNvSpPr>
          <p:nvPr/>
        </p:nvSpPr>
        <p:spPr bwMode="auto">
          <a:xfrm>
            <a:off x="0" y="609600"/>
            <a:ext cx="9133764" cy="3505200"/>
          </a:xfrm>
          <a:prstGeom prst="rect">
            <a:avLst/>
          </a:prstGeom>
          <a:solidFill>
            <a:srgbClr val="000000">
              <a:alpha val="60000"/>
            </a:srgbClr>
          </a:solidFill>
          <a:ln w="25400">
            <a:solidFill>
              <a:srgbClr val="000000">
                <a:alpha val="70195"/>
              </a:srgbClr>
            </a:solidFill>
            <a:miter lim="800000"/>
            <a:headEnd/>
            <a:tailEnd/>
          </a:ln>
        </p:spPr>
        <p:txBody>
          <a:bodyPr lIns="0" tIns="0" rIns="0" bIns="0"/>
          <a:lstStyle/>
          <a:p>
            <a:pPr algn="ctr"/>
            <a:endParaRPr lang="en-US" sz="4100">
              <a:solidFill>
                <a:srgbClr val="000000"/>
              </a:solidFill>
              <a:latin typeface="Gill Sans"/>
              <a:ea typeface="ヒラギノ角ゴ ProN W3"/>
              <a:cs typeface="ヒラギノ角ゴ ProN W3"/>
              <a:sym typeface="Gill Sans"/>
            </a:endParaRPr>
          </a:p>
        </p:txBody>
      </p:sp>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0" y="0"/>
            <a:ext cx="10497739" cy="7302500"/>
          </a:xfrm>
          <a:prstGeom prst="rect">
            <a:avLst/>
          </a:prstGeom>
        </p:spPr>
      </p:pic>
      <p:sp>
        <p:nvSpPr>
          <p:cNvPr id="10" name="Rectangle 2"/>
          <p:cNvSpPr>
            <a:spLocks/>
          </p:cNvSpPr>
          <p:nvPr/>
        </p:nvSpPr>
        <p:spPr bwMode="auto">
          <a:xfrm>
            <a:off x="10236" y="4419600"/>
            <a:ext cx="9133764" cy="1447800"/>
          </a:xfrm>
          <a:prstGeom prst="rect">
            <a:avLst/>
          </a:prstGeom>
          <a:solidFill>
            <a:srgbClr val="000000">
              <a:alpha val="60000"/>
            </a:srgbClr>
          </a:solidFill>
          <a:ln w="25400">
            <a:solidFill>
              <a:srgbClr val="000000">
                <a:alpha val="70195"/>
              </a:srgbClr>
            </a:solidFill>
            <a:miter lim="800000"/>
            <a:headEnd/>
            <a:tailEnd/>
          </a:ln>
        </p:spPr>
        <p:txBody>
          <a:bodyPr lIns="0" tIns="0" rIns="0" bIns="0"/>
          <a:lstStyle/>
          <a:p>
            <a:pPr algn="ctr"/>
            <a:endParaRPr lang="en-US" sz="4100">
              <a:solidFill>
                <a:srgbClr val="000000"/>
              </a:solidFill>
              <a:latin typeface="Gill Sans"/>
              <a:ea typeface="ヒラギノ角ゴ ProN W3"/>
              <a:cs typeface="ヒラギノ角ゴ ProN W3"/>
              <a:sym typeface="Gill Sans"/>
            </a:endParaRPr>
          </a:p>
        </p:txBody>
      </p:sp>
      <p:sp>
        <p:nvSpPr>
          <p:cNvPr id="11" name="Rectangle 3"/>
          <p:cNvSpPr>
            <a:spLocks/>
          </p:cNvSpPr>
          <p:nvPr/>
        </p:nvSpPr>
        <p:spPr bwMode="auto">
          <a:xfrm>
            <a:off x="457200" y="4114800"/>
            <a:ext cx="8686800" cy="1752600"/>
          </a:xfrm>
          <a:prstGeom prst="rect">
            <a:avLst/>
          </a:prstGeom>
          <a:noFill/>
          <a:ln>
            <a:noFill/>
          </a:ln>
          <a:extLst/>
        </p:spPr>
        <p:txBody>
          <a:bodyPr lIns="0" tIns="0" rIns="40628" bIns="0"/>
          <a:lstStyle/>
          <a:p>
            <a:pPr marL="39688">
              <a:defRPr/>
            </a:pPr>
            <a:endParaRPr lang="en-US" sz="2800" dirty="0">
              <a:solidFill>
                <a:srgbClr val="FFFF00"/>
              </a:solidFill>
              <a:latin typeface="Calibri" pitchFamily="34" charset="0"/>
              <a:cs typeface="Calibri" pitchFamily="34" charset="0"/>
            </a:endParaRPr>
          </a:p>
          <a:p>
            <a:pPr marL="39688">
              <a:defRPr/>
            </a:pPr>
            <a:r>
              <a:rPr lang="en-US" sz="3600" dirty="0" smtClean="0">
                <a:latin typeface="Calibri" pitchFamily="34" charset="0"/>
                <a:cs typeface="Calibri" pitchFamily="34" charset="0"/>
              </a:rPr>
              <a:t>Part Three: </a:t>
            </a:r>
          </a:p>
          <a:p>
            <a:pPr marL="39688">
              <a:defRPr/>
            </a:pPr>
            <a:r>
              <a:rPr lang="en-US" sz="3600" dirty="0" smtClean="0">
                <a:latin typeface="Calibri" pitchFamily="34" charset="0"/>
                <a:cs typeface="Calibri" pitchFamily="34" charset="0"/>
              </a:rPr>
              <a:t>What is the impact of exposure to trauma? </a:t>
            </a:r>
            <a:endParaRPr lang="en-US" sz="3600" dirty="0" smtClean="0">
              <a:latin typeface="Calibri" pitchFamily="34" charset="0"/>
              <a:cs typeface="Calibri" pitchFamily="34" charset="0"/>
              <a:sym typeface="Arial" charset="0"/>
            </a:endParaRPr>
          </a:p>
          <a:p>
            <a:pPr marL="39688">
              <a:defRPr/>
            </a:pPr>
            <a:endParaRPr lang="en-US" sz="2800" dirty="0">
              <a:solidFill>
                <a:srgbClr val="FFFF00"/>
              </a:solidFill>
              <a:latin typeface="Calibri" pitchFamily="34" charset="0"/>
              <a:cs typeface="Calibri" pitchFamily="34" charset="0"/>
            </a:endParaRPr>
          </a:p>
          <a:p>
            <a:pPr marL="39688">
              <a:defRPr/>
            </a:pPr>
            <a:endParaRPr lang="en-US" sz="2800" dirty="0" smtClean="0">
              <a:latin typeface="Calibri" pitchFamily="34" charset="0"/>
              <a:cs typeface="Calibri" pitchFamily="34" charset="0"/>
              <a:sym typeface="Arial" charset="0"/>
            </a:endParaRPr>
          </a:p>
          <a:p>
            <a:pPr marL="39688">
              <a:defRPr/>
            </a:pPr>
            <a:endParaRPr lang="en-US" sz="2800" dirty="0">
              <a:solidFill>
                <a:srgbClr val="FFFF00"/>
              </a:solidFill>
              <a:latin typeface="Calibri" pitchFamily="34" charset="0"/>
              <a:cs typeface="Calibri" pitchFamily="34" charset="0"/>
            </a:endParaRPr>
          </a:p>
          <a:p>
            <a:pPr marL="39688">
              <a:defRPr/>
            </a:pPr>
            <a:endParaRPr lang="en-US" sz="2800" dirty="0" smtClean="0">
              <a:solidFill>
                <a:srgbClr val="FFFF00"/>
              </a:solidFill>
              <a:latin typeface="Calibri" pitchFamily="34" charset="0"/>
              <a:cs typeface="Calibri" pitchFamily="34" charset="0"/>
              <a:sym typeface="Arial" charset="0"/>
            </a:endParaRPr>
          </a:p>
        </p:txBody>
      </p:sp>
    </p:spTree>
    <p:extLst>
      <p:ext uri="{BB962C8B-B14F-4D97-AF65-F5344CB8AC3E}">
        <p14:creationId xmlns:p14="http://schemas.microsoft.com/office/powerpoint/2010/main" val="2511106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990600" y="2514600"/>
            <a:ext cx="6781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pPr eaLnBrk="1" hangingPunct="1"/>
            <a:endParaRPr lang="en-US" sz="3600" dirty="0">
              <a:solidFill>
                <a:schemeClr val="bg1"/>
              </a:solidFill>
              <a:latin typeface="Calibri" pitchFamily="34" charset="0"/>
            </a:endParaRPr>
          </a:p>
        </p:txBody>
      </p:sp>
      <p:sp>
        <p:nvSpPr>
          <p:cNvPr id="5" name="AutoShape 3"/>
          <p:cNvSpPr>
            <a:spLocks noChangeArrowheads="1"/>
          </p:cNvSpPr>
          <p:nvPr/>
        </p:nvSpPr>
        <p:spPr bwMode="auto">
          <a:xfrm>
            <a:off x="3657600" y="1295400"/>
            <a:ext cx="5029200" cy="4648200"/>
          </a:xfrm>
          <a:prstGeom prst="triangle">
            <a:avLst>
              <a:gd name="adj" fmla="val 5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 name="Text Box 7"/>
          <p:cNvSpPr txBox="1">
            <a:spLocks noChangeArrowheads="1"/>
          </p:cNvSpPr>
          <p:nvPr/>
        </p:nvSpPr>
        <p:spPr bwMode="auto">
          <a:xfrm>
            <a:off x="4419600" y="5410200"/>
            <a:ext cx="35052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pPr>
            <a:r>
              <a:rPr lang="en-US" sz="2400" dirty="0">
                <a:solidFill>
                  <a:schemeClr val="tx1"/>
                </a:solidFill>
                <a:latin typeface="Calibri"/>
                <a:cs typeface="Calibri"/>
              </a:rPr>
              <a:t>Everybody responds</a:t>
            </a:r>
          </a:p>
        </p:txBody>
      </p:sp>
      <p:sp>
        <p:nvSpPr>
          <p:cNvPr id="11" name="Line 4"/>
          <p:cNvSpPr>
            <a:spLocks noChangeShapeType="1"/>
          </p:cNvSpPr>
          <p:nvPr/>
        </p:nvSpPr>
        <p:spPr bwMode="auto">
          <a:xfrm>
            <a:off x="990600" y="1524000"/>
            <a:ext cx="0" cy="4343400"/>
          </a:xfrm>
          <a:prstGeom prst="line">
            <a:avLst/>
          </a:prstGeom>
          <a:noFill/>
          <a:ln w="76200">
            <a:solidFill>
              <a:schemeClr val="tx1"/>
            </a:solidFill>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2" name="Text Box 5"/>
          <p:cNvSpPr txBox="1">
            <a:spLocks noChangeArrowheads="1"/>
          </p:cNvSpPr>
          <p:nvPr/>
        </p:nvSpPr>
        <p:spPr bwMode="auto">
          <a:xfrm>
            <a:off x="1371600" y="4419600"/>
            <a:ext cx="25146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l">
              <a:spcBef>
                <a:spcPct val="50000"/>
              </a:spcBef>
            </a:pPr>
            <a:r>
              <a:rPr lang="en-US" sz="2400" dirty="0">
                <a:solidFill>
                  <a:srgbClr val="000000"/>
                </a:solidFill>
                <a:latin typeface="Calibri"/>
                <a:cs typeface="Calibri"/>
              </a:rPr>
              <a:t>Response is intense, but recovery is relatively quick.</a:t>
            </a:r>
          </a:p>
        </p:txBody>
      </p:sp>
      <p:sp>
        <p:nvSpPr>
          <p:cNvPr id="13" name="Text Box 6"/>
          <p:cNvSpPr txBox="1">
            <a:spLocks noChangeArrowheads="1"/>
          </p:cNvSpPr>
          <p:nvPr/>
        </p:nvSpPr>
        <p:spPr bwMode="auto">
          <a:xfrm>
            <a:off x="1371600" y="1371600"/>
            <a:ext cx="2590800" cy="1200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l">
              <a:spcBef>
                <a:spcPct val="50000"/>
              </a:spcBef>
            </a:pPr>
            <a:r>
              <a:rPr lang="en-US" sz="2400" dirty="0">
                <a:solidFill>
                  <a:srgbClr val="000000"/>
                </a:solidFill>
                <a:latin typeface="Calibri"/>
                <a:cs typeface="Calibri"/>
              </a:rPr>
              <a:t>Response is long-term, intrusive, and severe.</a:t>
            </a:r>
          </a:p>
        </p:txBody>
      </p:sp>
      <p:sp>
        <p:nvSpPr>
          <p:cNvPr id="14" name="Rectangle 2"/>
          <p:cNvSpPr txBox="1">
            <a:spLocks noChangeArrowheads="1"/>
          </p:cNvSpPr>
          <p:nvPr/>
        </p:nvSpPr>
        <p:spPr>
          <a:xfrm>
            <a:off x="609600" y="304800"/>
            <a:ext cx="7772400" cy="977900"/>
          </a:xfrm>
          <a:prstGeom prst="rect">
            <a:avLst/>
          </a:prstGeom>
        </p:spPr>
        <p:txBody>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r>
              <a:rPr lang="en-US" dirty="0" smtClean="0">
                <a:solidFill>
                  <a:schemeClr val="tx1"/>
                </a:solidFill>
                <a:latin typeface="Calibri" charset="0"/>
              </a:rPr>
              <a:t>Continuum of Responses</a:t>
            </a:r>
            <a:endParaRPr lang="en-US" dirty="0">
              <a:solidFill>
                <a:schemeClr val="tx1"/>
              </a:solidFill>
              <a:latin typeface="Calibri" charset="0"/>
            </a:endParaRPr>
          </a:p>
        </p:txBody>
      </p:sp>
      <p:sp>
        <p:nvSpPr>
          <p:cNvPr id="9" name="Text Box 7"/>
          <p:cNvSpPr txBox="1">
            <a:spLocks noChangeArrowheads="1"/>
          </p:cNvSpPr>
          <p:nvPr/>
        </p:nvSpPr>
        <p:spPr bwMode="auto">
          <a:xfrm>
            <a:off x="4495800" y="3352800"/>
            <a:ext cx="3505200"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ts val="0"/>
              </a:spcBef>
            </a:pPr>
            <a:r>
              <a:rPr lang="en-US" sz="2400" dirty="0" smtClean="0">
                <a:solidFill>
                  <a:schemeClr val="tx1"/>
                </a:solidFill>
                <a:latin typeface="Calibri"/>
                <a:cs typeface="Calibri"/>
              </a:rPr>
              <a:t>Adult support is </a:t>
            </a:r>
          </a:p>
          <a:p>
            <a:pPr algn="ctr">
              <a:spcBef>
                <a:spcPts val="0"/>
              </a:spcBef>
            </a:pPr>
            <a:r>
              <a:rPr lang="en-US" sz="2400" dirty="0" smtClean="0">
                <a:solidFill>
                  <a:schemeClr val="tx1"/>
                </a:solidFill>
                <a:latin typeface="Calibri"/>
                <a:cs typeface="Calibri"/>
              </a:rPr>
              <a:t>critical</a:t>
            </a:r>
            <a:endParaRPr lang="en-US" sz="2400" dirty="0">
              <a:solidFill>
                <a:schemeClr val="tx1"/>
              </a:solidFill>
              <a:latin typeface="Calibri"/>
              <a:cs typeface="Calibri"/>
            </a:endParaRPr>
          </a:p>
        </p:txBody>
      </p:sp>
    </p:spTree>
    <p:extLst>
      <p:ext uri="{BB962C8B-B14F-4D97-AF65-F5344CB8AC3E}">
        <p14:creationId xmlns:p14="http://schemas.microsoft.com/office/powerpoint/2010/main" val="235777715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990600" y="2514600"/>
            <a:ext cx="6781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pPr eaLnBrk="1" hangingPunct="1"/>
            <a:endParaRPr lang="en-US" sz="3600" dirty="0">
              <a:solidFill>
                <a:schemeClr val="bg1"/>
              </a:solidFill>
              <a:latin typeface="Calibri" pitchFamily="34" charset="0"/>
            </a:endParaRPr>
          </a:p>
        </p:txBody>
      </p:sp>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22000"/>
                    </a14:imgEffect>
                  </a14:imgLayer>
                </a14:imgProps>
              </a:ext>
            </a:extLst>
          </a:blip>
          <a:stretch>
            <a:fillRect/>
          </a:stretch>
        </p:blipFill>
        <p:spPr>
          <a:xfrm>
            <a:off x="1295400" y="-533400"/>
            <a:ext cx="6421901" cy="9486900"/>
          </a:xfrm>
          <a:prstGeom prst="rect">
            <a:avLst/>
          </a:prstGeom>
        </p:spPr>
      </p:pic>
      <p:sp>
        <p:nvSpPr>
          <p:cNvPr id="5" name="Rectangle 2"/>
          <p:cNvSpPr txBox="1">
            <a:spLocks noChangeArrowheads="1"/>
          </p:cNvSpPr>
          <p:nvPr/>
        </p:nvSpPr>
        <p:spPr bwMode="auto">
          <a:xfrm>
            <a:off x="1447800" y="3429000"/>
            <a:ext cx="5791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pPr marL="571500" indent="-571500" algn="l" eaLnBrk="1" hangingPunct="1">
              <a:buFont typeface="Arial"/>
              <a:buChar char="•"/>
            </a:pPr>
            <a:r>
              <a:rPr lang="en-US" sz="3600" dirty="0" smtClean="0">
                <a:solidFill>
                  <a:schemeClr val="bg1"/>
                </a:solidFill>
                <a:latin typeface="Calibri" pitchFamily="34" charset="0"/>
              </a:rPr>
              <a:t>Stress resistance</a:t>
            </a:r>
          </a:p>
          <a:p>
            <a:pPr marL="571500" indent="-571500" algn="l" eaLnBrk="1" hangingPunct="1">
              <a:buFont typeface="Arial"/>
              <a:buChar char="•"/>
            </a:pPr>
            <a:endParaRPr lang="en-US" sz="1400" dirty="0" smtClean="0">
              <a:solidFill>
                <a:schemeClr val="bg1"/>
              </a:solidFill>
              <a:latin typeface="Calibri" pitchFamily="34" charset="0"/>
            </a:endParaRPr>
          </a:p>
          <a:p>
            <a:pPr marL="571500" indent="-571500" algn="l" eaLnBrk="1" hangingPunct="1">
              <a:buFont typeface="Arial"/>
              <a:buChar char="•"/>
            </a:pPr>
            <a:r>
              <a:rPr lang="en-US" sz="3600" dirty="0" smtClean="0">
                <a:solidFill>
                  <a:schemeClr val="bg1"/>
                </a:solidFill>
                <a:latin typeface="Calibri" pitchFamily="34" charset="0"/>
              </a:rPr>
              <a:t>Resilience</a:t>
            </a:r>
          </a:p>
          <a:p>
            <a:pPr marL="285750" indent="-285750" algn="l" eaLnBrk="1" hangingPunct="1">
              <a:buFont typeface="Arial"/>
              <a:buChar char="•"/>
            </a:pPr>
            <a:endParaRPr lang="en-US" sz="1400" dirty="0" smtClean="0">
              <a:solidFill>
                <a:schemeClr val="bg1"/>
              </a:solidFill>
              <a:latin typeface="Calibri" pitchFamily="34" charset="0"/>
            </a:endParaRPr>
          </a:p>
          <a:p>
            <a:pPr marL="571500" indent="-571500" algn="l" eaLnBrk="1" hangingPunct="1">
              <a:buFont typeface="Arial"/>
              <a:buChar char="•"/>
            </a:pPr>
            <a:r>
              <a:rPr lang="en-US" sz="3600" dirty="0" smtClean="0">
                <a:solidFill>
                  <a:schemeClr val="bg1"/>
                </a:solidFill>
                <a:latin typeface="Calibri" pitchFamily="34" charset="0"/>
              </a:rPr>
              <a:t>Protracted recovery</a:t>
            </a:r>
          </a:p>
          <a:p>
            <a:pPr marL="285750" indent="-285750" algn="l" eaLnBrk="1" hangingPunct="1">
              <a:buFont typeface="Arial"/>
              <a:buChar char="•"/>
            </a:pPr>
            <a:endParaRPr lang="en-US" sz="1400" dirty="0" smtClean="0">
              <a:solidFill>
                <a:schemeClr val="bg1"/>
              </a:solidFill>
              <a:latin typeface="Calibri" pitchFamily="34" charset="0"/>
            </a:endParaRPr>
          </a:p>
          <a:p>
            <a:pPr marL="571500" indent="-571500" algn="l" eaLnBrk="1" hangingPunct="1">
              <a:buFont typeface="Arial"/>
              <a:buChar char="•"/>
            </a:pPr>
            <a:r>
              <a:rPr lang="en-US" sz="3600" dirty="0" smtClean="0">
                <a:solidFill>
                  <a:schemeClr val="bg1"/>
                </a:solidFill>
                <a:latin typeface="Calibri" pitchFamily="34" charset="0"/>
              </a:rPr>
              <a:t>Post-traumatic growth</a:t>
            </a:r>
            <a:endParaRPr lang="en-US" sz="3600" dirty="0">
              <a:solidFill>
                <a:schemeClr val="bg1"/>
              </a:solidFill>
              <a:latin typeface="Calibri" pitchFamily="34" charset="0"/>
            </a:endParaRPr>
          </a:p>
        </p:txBody>
      </p:sp>
    </p:spTree>
    <p:extLst>
      <p:ext uri="{BB962C8B-B14F-4D97-AF65-F5344CB8AC3E}">
        <p14:creationId xmlns:p14="http://schemas.microsoft.com/office/powerpoint/2010/main" val="83607773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990600" y="2514600"/>
            <a:ext cx="6781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pPr eaLnBrk="1" hangingPunct="1"/>
            <a:endParaRPr lang="en-US" sz="3600" dirty="0">
              <a:solidFill>
                <a:schemeClr val="bg1"/>
              </a:solidFill>
              <a:latin typeface="Calibri" pitchFamily="34" charset="0"/>
            </a:endParaRPr>
          </a:p>
        </p:txBody>
      </p:sp>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brightnessContrast bright="-28000"/>
                    </a14:imgEffect>
                  </a14:imgLayer>
                </a14:imgProps>
              </a:ext>
            </a:extLst>
          </a:blip>
          <a:stretch>
            <a:fillRect/>
          </a:stretch>
        </p:blipFill>
        <p:spPr>
          <a:xfrm>
            <a:off x="0" y="-228600"/>
            <a:ext cx="9677400" cy="8866294"/>
          </a:xfrm>
          <a:prstGeom prst="rect">
            <a:avLst/>
          </a:prstGeom>
        </p:spPr>
      </p:pic>
      <p:sp>
        <p:nvSpPr>
          <p:cNvPr id="7" name="Rectangle 2"/>
          <p:cNvSpPr txBox="1">
            <a:spLocks noChangeArrowheads="1"/>
          </p:cNvSpPr>
          <p:nvPr/>
        </p:nvSpPr>
        <p:spPr bwMode="auto">
          <a:xfrm>
            <a:off x="457200" y="3733800"/>
            <a:ext cx="8458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pPr marL="571500" indent="-571500" algn="l" eaLnBrk="1" hangingPunct="1">
              <a:buFont typeface="Arial"/>
              <a:buChar char="•"/>
            </a:pPr>
            <a:r>
              <a:rPr lang="en-US" sz="3600" dirty="0" smtClean="0">
                <a:solidFill>
                  <a:schemeClr val="bg1"/>
                </a:solidFill>
                <a:latin typeface="Calibri" pitchFamily="34" charset="0"/>
              </a:rPr>
              <a:t>Severe persisting distress</a:t>
            </a:r>
          </a:p>
          <a:p>
            <a:pPr algn="l" eaLnBrk="1" hangingPunct="1"/>
            <a:endParaRPr lang="en-US" sz="1400" dirty="0" smtClean="0">
              <a:solidFill>
                <a:schemeClr val="bg1"/>
              </a:solidFill>
              <a:latin typeface="Calibri" pitchFamily="34" charset="0"/>
            </a:endParaRPr>
          </a:p>
          <a:p>
            <a:pPr marL="571500" indent="-571500" algn="l" eaLnBrk="1" hangingPunct="1">
              <a:buFont typeface="Arial"/>
              <a:buChar char="•"/>
            </a:pPr>
            <a:r>
              <a:rPr lang="en-US" sz="3600" dirty="0" smtClean="0">
                <a:solidFill>
                  <a:schemeClr val="bg1"/>
                </a:solidFill>
                <a:latin typeface="Calibri" pitchFamily="34" charset="0"/>
              </a:rPr>
              <a:t>Decline</a:t>
            </a:r>
          </a:p>
          <a:p>
            <a:pPr algn="l" eaLnBrk="1" hangingPunct="1"/>
            <a:endParaRPr lang="en-US" sz="1400" dirty="0" smtClean="0">
              <a:solidFill>
                <a:schemeClr val="bg1"/>
              </a:solidFill>
              <a:latin typeface="Calibri" pitchFamily="34" charset="0"/>
            </a:endParaRPr>
          </a:p>
          <a:p>
            <a:pPr marL="571500" indent="-571500" algn="l" eaLnBrk="1" hangingPunct="1">
              <a:buFont typeface="Arial"/>
              <a:buChar char="•"/>
            </a:pPr>
            <a:r>
              <a:rPr lang="en-US" sz="3600" dirty="0" smtClean="0">
                <a:solidFill>
                  <a:schemeClr val="bg1"/>
                </a:solidFill>
                <a:latin typeface="Calibri" pitchFamily="34" charset="0"/>
              </a:rPr>
              <a:t>Stable maladaptive functioning</a:t>
            </a:r>
            <a:endParaRPr lang="en-US" sz="3600" dirty="0">
              <a:solidFill>
                <a:schemeClr val="bg1"/>
              </a:solidFill>
              <a:latin typeface="Calibri" pitchFamily="34" charset="0"/>
            </a:endParaRPr>
          </a:p>
        </p:txBody>
      </p:sp>
    </p:spTree>
    <p:extLst>
      <p:ext uri="{BB962C8B-B14F-4D97-AF65-F5344CB8AC3E}">
        <p14:creationId xmlns:p14="http://schemas.microsoft.com/office/powerpoint/2010/main" val="73322166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sharpenSoften amount="-48000"/>
                    </a14:imgEffect>
                    <a14:imgEffect>
                      <a14:brightnessContrast bright="-39000"/>
                    </a14:imgEffect>
                  </a14:imgLayer>
                </a14:imgProps>
              </a:ext>
            </a:extLst>
          </a:blip>
          <a:stretch>
            <a:fillRect/>
          </a:stretch>
        </p:blipFill>
        <p:spPr>
          <a:xfrm>
            <a:off x="0" y="0"/>
            <a:ext cx="10233422" cy="7429500"/>
          </a:xfrm>
          <a:prstGeom prst="rect">
            <a:avLst/>
          </a:prstGeom>
        </p:spPr>
      </p:pic>
      <p:sp>
        <p:nvSpPr>
          <p:cNvPr id="5" name="Rectangle 1"/>
          <p:cNvSpPr>
            <a:spLocks noGrp="1" noChangeArrowheads="1"/>
          </p:cNvSpPr>
          <p:nvPr>
            <p:ph idx="1"/>
          </p:nvPr>
        </p:nvSpPr>
        <p:spPr bwMode="auto">
          <a:xfrm>
            <a:off x="762000" y="685800"/>
            <a:ext cx="8229600" cy="762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50788" tIns="50788" rIns="50788" bIns="50788" numCol="1" anchor="t" anchorCtr="0" compatLnSpc="1">
            <a:prstTxWarp prst="textNoShape">
              <a:avLst/>
            </a:prstTxWarp>
          </a:bodyPr>
          <a:lstStyle/>
          <a:p>
            <a:pPr marL="330200" indent="-330200" algn="ctr" eaLnBrk="1" hangingPunct="1">
              <a:buFont typeface="Arial" pitchFamily="34" charset="0"/>
              <a:buNone/>
            </a:pPr>
            <a:r>
              <a:rPr lang="en-US" sz="4000" dirty="0" smtClean="0">
                <a:solidFill>
                  <a:srgbClr val="FFFF00"/>
                </a:solidFill>
                <a:latin typeface="Calibri Bold" pitchFamily="34" charset="0"/>
                <a:cs typeface="Calibri Bold" pitchFamily="34" charset="0"/>
                <a:sym typeface="Calibri Bold" pitchFamily="34" charset="0"/>
              </a:rPr>
              <a:t>Post-traumatic Stress Disorder (PTSD) </a:t>
            </a:r>
          </a:p>
          <a:p>
            <a:pPr eaLnBrk="1" hangingPunct="1"/>
            <a:endParaRPr lang="en-US" sz="2400" dirty="0" smtClean="0">
              <a:solidFill>
                <a:schemeClr val="bg1"/>
              </a:solidFill>
              <a:latin typeface="Calibri Bold" pitchFamily="34" charset="0"/>
              <a:cs typeface="Calibri Bold" pitchFamily="34" charset="0"/>
              <a:sym typeface="Calibri Bold" pitchFamily="34" charset="0"/>
            </a:endParaRPr>
          </a:p>
          <a:p>
            <a:pPr marL="0" indent="0" eaLnBrk="1" hangingPunct="1">
              <a:buNone/>
            </a:pPr>
            <a:endParaRPr lang="en-US" sz="2400" dirty="0">
              <a:solidFill>
                <a:schemeClr val="bg1"/>
              </a:solidFill>
              <a:latin typeface="Calibri Bold" pitchFamily="34" charset="0"/>
              <a:cs typeface="Calibri Bold" pitchFamily="34" charset="0"/>
              <a:sym typeface="Calibri Bold" pitchFamily="34" charset="0"/>
            </a:endParaRPr>
          </a:p>
          <a:p>
            <a:pPr marL="0" indent="0" eaLnBrk="1" hangingPunct="1">
              <a:buNone/>
            </a:pPr>
            <a:endParaRPr lang="en-US" dirty="0" smtClean="0">
              <a:solidFill>
                <a:schemeClr val="bg1"/>
              </a:solidFill>
              <a:latin typeface="Calibri Bold" pitchFamily="34" charset="0"/>
              <a:cs typeface="Calibri Bold" pitchFamily="34" charset="0"/>
              <a:sym typeface="Calibri Bold" pitchFamily="34" charset="0"/>
            </a:endParaRPr>
          </a:p>
        </p:txBody>
      </p:sp>
      <p:sp>
        <p:nvSpPr>
          <p:cNvPr id="4" name="TextBox 3"/>
          <p:cNvSpPr txBox="1"/>
          <p:nvPr/>
        </p:nvSpPr>
        <p:spPr>
          <a:xfrm>
            <a:off x="685800" y="2286000"/>
            <a:ext cx="8153399" cy="2708434"/>
          </a:xfrm>
          <a:prstGeom prst="rect">
            <a:avLst/>
          </a:prstGeom>
          <a:noFill/>
        </p:spPr>
        <p:txBody>
          <a:bodyPr wrap="square" rtlCol="0">
            <a:spAutoFit/>
          </a:bodyPr>
          <a:lstStyle/>
          <a:p>
            <a:pPr marL="457200" indent="-457200" eaLnBrk="1" hangingPunct="1">
              <a:buFont typeface="Arial"/>
              <a:buChar char="•"/>
            </a:pPr>
            <a:r>
              <a:rPr lang="en-US" sz="3200" dirty="0">
                <a:solidFill>
                  <a:schemeClr val="bg1"/>
                </a:solidFill>
                <a:latin typeface="Calibri"/>
                <a:cs typeface="Calibri"/>
                <a:sym typeface="Calibri Bold" pitchFamily="34" charset="0"/>
              </a:rPr>
              <a:t>Re-</a:t>
            </a:r>
            <a:r>
              <a:rPr lang="en-US" sz="3200" dirty="0" smtClean="0">
                <a:solidFill>
                  <a:schemeClr val="bg1"/>
                </a:solidFill>
                <a:latin typeface="Calibri"/>
                <a:cs typeface="Calibri"/>
                <a:sym typeface="Calibri Bold" pitchFamily="34" charset="0"/>
              </a:rPr>
              <a:t>experiencing</a:t>
            </a:r>
          </a:p>
          <a:p>
            <a:pPr eaLnBrk="1" hangingPunct="1"/>
            <a:endParaRPr lang="en-US" sz="1400" dirty="0">
              <a:solidFill>
                <a:schemeClr val="bg1"/>
              </a:solidFill>
              <a:latin typeface="Calibri"/>
              <a:cs typeface="Calibri"/>
              <a:sym typeface="Calibri Bold" pitchFamily="34" charset="0"/>
            </a:endParaRPr>
          </a:p>
          <a:p>
            <a:pPr marL="457200" indent="-457200" eaLnBrk="1" hangingPunct="1">
              <a:buFont typeface="Arial"/>
              <a:buChar char="•"/>
            </a:pPr>
            <a:r>
              <a:rPr lang="en-US" sz="3200" dirty="0" smtClean="0">
                <a:solidFill>
                  <a:schemeClr val="bg1"/>
                </a:solidFill>
                <a:latin typeface="Calibri"/>
                <a:cs typeface="Calibri"/>
                <a:sym typeface="Calibri Bold" pitchFamily="34" charset="0"/>
              </a:rPr>
              <a:t>Avoidance</a:t>
            </a:r>
          </a:p>
          <a:p>
            <a:pPr eaLnBrk="1" hangingPunct="1"/>
            <a:endParaRPr lang="en-US" sz="1400" dirty="0">
              <a:solidFill>
                <a:schemeClr val="bg1"/>
              </a:solidFill>
              <a:latin typeface="Calibri"/>
              <a:cs typeface="Calibri"/>
              <a:sym typeface="Calibri Bold" pitchFamily="34" charset="0"/>
            </a:endParaRPr>
          </a:p>
          <a:p>
            <a:pPr marL="457200" indent="-457200" eaLnBrk="1" hangingPunct="1">
              <a:buFont typeface="Arial"/>
              <a:buChar char="•"/>
            </a:pPr>
            <a:r>
              <a:rPr lang="en-US" sz="3200" dirty="0">
                <a:solidFill>
                  <a:schemeClr val="bg1"/>
                </a:solidFill>
                <a:latin typeface="Calibri"/>
                <a:cs typeface="Calibri"/>
                <a:sym typeface="Calibri Bold" pitchFamily="34" charset="0"/>
              </a:rPr>
              <a:t>Changes in </a:t>
            </a:r>
            <a:r>
              <a:rPr lang="en-US" sz="3200" dirty="0" smtClean="0">
                <a:solidFill>
                  <a:schemeClr val="bg1"/>
                </a:solidFill>
                <a:latin typeface="Calibri"/>
                <a:cs typeface="Calibri"/>
                <a:sym typeface="Calibri Bold" pitchFamily="34" charset="0"/>
              </a:rPr>
              <a:t>arousal</a:t>
            </a:r>
          </a:p>
          <a:p>
            <a:pPr eaLnBrk="1" hangingPunct="1"/>
            <a:endParaRPr lang="en-US" sz="1400" dirty="0">
              <a:solidFill>
                <a:schemeClr val="bg1"/>
              </a:solidFill>
              <a:latin typeface="Calibri"/>
              <a:cs typeface="Calibri"/>
              <a:sym typeface="Calibri Bold" pitchFamily="34" charset="0"/>
            </a:endParaRPr>
          </a:p>
          <a:p>
            <a:pPr marL="457200" indent="-457200" eaLnBrk="1" hangingPunct="1">
              <a:buFont typeface="Arial"/>
              <a:buChar char="•"/>
            </a:pPr>
            <a:r>
              <a:rPr lang="en-US" sz="3200" dirty="0">
                <a:solidFill>
                  <a:schemeClr val="bg1"/>
                </a:solidFill>
                <a:latin typeface="Calibri"/>
                <a:cs typeface="Calibri"/>
                <a:sym typeface="Calibri Bold" pitchFamily="34" charset="0"/>
              </a:rPr>
              <a:t>Negative changes in beliefs and mood</a:t>
            </a:r>
          </a:p>
        </p:txBody>
      </p:sp>
    </p:spTree>
    <p:extLst>
      <p:ext uri="{BB962C8B-B14F-4D97-AF65-F5344CB8AC3E}">
        <p14:creationId xmlns:p14="http://schemas.microsoft.com/office/powerpoint/2010/main" val="1628985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harpenSoften amount="-48000"/>
                    </a14:imgEffect>
                    <a14:imgEffect>
                      <a14:brightnessContrast bright="-39000"/>
                    </a14:imgEffect>
                  </a14:imgLayer>
                </a14:imgProps>
              </a:ext>
            </a:extLst>
          </a:blip>
          <a:stretch>
            <a:fillRect/>
          </a:stretch>
        </p:blipFill>
        <p:spPr>
          <a:xfrm>
            <a:off x="-304800" y="0"/>
            <a:ext cx="10233422" cy="7429500"/>
          </a:xfrm>
          <a:prstGeom prst="rect">
            <a:avLst/>
          </a:prstGeom>
        </p:spPr>
      </p:pic>
      <p:sp>
        <p:nvSpPr>
          <p:cNvPr id="5" name="Rectangle 2"/>
          <p:cNvSpPr txBox="1">
            <a:spLocks noChangeArrowheads="1"/>
          </p:cNvSpPr>
          <p:nvPr/>
        </p:nvSpPr>
        <p:spPr bwMode="auto">
          <a:xfrm>
            <a:off x="381000" y="381000"/>
            <a:ext cx="7659688" cy="1108075"/>
          </a:xfrm>
          <a:prstGeom prst="rect">
            <a:avLst/>
          </a:prstGeom>
          <a:noFill/>
          <a:ln w="9525">
            <a:noFill/>
            <a:miter lim="800000"/>
            <a:headEnd/>
            <a:tailEnd/>
          </a:ln>
        </p:spPr>
        <p:txBody>
          <a:bodyPr vert="horz" wrap="square" lIns="64288" tIns="32144" rIns="64288" bIns="32144" numCol="1" anchor="ctr" anchorCtr="0" compatLnSpc="1">
            <a:prstTxWarp prst="textNoShape">
              <a:avLst/>
            </a:prstTxWarp>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r>
              <a:rPr lang="en-US" sz="4000" dirty="0" smtClean="0">
                <a:solidFill>
                  <a:srgbClr val="FFFF00"/>
                </a:solidFill>
                <a:latin typeface="Calibri" pitchFamily="34" charset="0"/>
                <a:ea typeface="ＭＳ Ｐゴシック"/>
                <a:cs typeface="ＭＳ Ｐゴシック"/>
              </a:rPr>
              <a:t>Cultural Context and PTSD</a:t>
            </a:r>
          </a:p>
        </p:txBody>
      </p:sp>
      <p:sp>
        <p:nvSpPr>
          <p:cNvPr id="6" name="TextBox 5"/>
          <p:cNvSpPr txBox="1"/>
          <p:nvPr/>
        </p:nvSpPr>
        <p:spPr>
          <a:xfrm>
            <a:off x="495300" y="2362200"/>
            <a:ext cx="8686800" cy="2000548"/>
          </a:xfrm>
          <a:prstGeom prst="rect">
            <a:avLst/>
          </a:prstGeom>
          <a:noFill/>
        </p:spPr>
        <p:txBody>
          <a:bodyPr wrap="square" rtlCol="0">
            <a:spAutoFit/>
          </a:bodyPr>
          <a:lstStyle/>
          <a:p>
            <a:r>
              <a:rPr lang="en-US" sz="3200" dirty="0" smtClean="0">
                <a:solidFill>
                  <a:schemeClr val="bg1"/>
                </a:solidFill>
                <a:latin typeface="Calibri" pitchFamily="34" charset="0"/>
                <a:cs typeface="Calibri" pitchFamily="34" charset="0"/>
              </a:rPr>
              <a:t>Western diagnosis</a:t>
            </a:r>
          </a:p>
          <a:p>
            <a:endParaRPr lang="en-US" sz="1400" dirty="0" smtClean="0">
              <a:solidFill>
                <a:schemeClr val="bg1"/>
              </a:solidFill>
              <a:latin typeface="Calibri" pitchFamily="34" charset="0"/>
              <a:cs typeface="Calibri" pitchFamily="34" charset="0"/>
            </a:endParaRPr>
          </a:p>
          <a:p>
            <a:r>
              <a:rPr lang="en-US" sz="3200" dirty="0" smtClean="0">
                <a:solidFill>
                  <a:schemeClr val="bg1"/>
                </a:solidFill>
                <a:latin typeface="Calibri" pitchFamily="34" charset="0"/>
                <a:cs typeface="Calibri" pitchFamily="34" charset="0"/>
              </a:rPr>
              <a:t>May not capture cultural variations </a:t>
            </a:r>
          </a:p>
          <a:p>
            <a:endParaRPr lang="en-US" sz="1400" dirty="0">
              <a:solidFill>
                <a:schemeClr val="bg1"/>
              </a:solidFill>
              <a:latin typeface="Calibri" pitchFamily="34" charset="0"/>
              <a:cs typeface="Calibri" pitchFamily="34" charset="0"/>
            </a:endParaRPr>
          </a:p>
          <a:p>
            <a:r>
              <a:rPr lang="en-US" sz="3200" dirty="0" smtClean="0">
                <a:solidFill>
                  <a:schemeClr val="bg1"/>
                </a:solidFill>
                <a:latin typeface="Calibri" pitchFamily="34" charset="0"/>
                <a:cs typeface="Calibri" pitchFamily="34" charset="0"/>
              </a:rPr>
              <a:t>Variations in distress may not fit existing criteria</a:t>
            </a:r>
            <a:endParaRPr lang="en-US" sz="3200"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249720065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8836" name="Text Box 4"/>
          <p:cNvSpPr txBox="1">
            <a:spLocks noChangeArrowheads="1"/>
          </p:cNvSpPr>
          <p:nvPr/>
        </p:nvSpPr>
        <p:spPr bwMode="auto">
          <a:xfrm>
            <a:off x="660402" y="5946787"/>
            <a:ext cx="7469188" cy="830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5" tIns="45718" rIns="91435" bIns="45718">
            <a:spAutoFit/>
          </a:bodyPr>
          <a:lstStyle>
            <a:lvl1pPr algn="l">
              <a:defRPr>
                <a:solidFill>
                  <a:schemeClr val="tx1"/>
                </a:solidFill>
                <a:latin typeface="Arial" charset="0"/>
              </a:defRPr>
            </a:lvl1pPr>
            <a:lvl2pPr marL="26670000" indent="-26349325" algn="l">
              <a:defRPr>
                <a:solidFill>
                  <a:schemeClr val="tx1"/>
                </a:solidFill>
                <a:latin typeface="Arial" charset="0"/>
              </a:defRPr>
            </a:lvl2pPr>
            <a:lvl3pPr marL="36352163" indent="-35709225" algn="l">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marL="457200" fontAlgn="base">
              <a:spcBef>
                <a:spcPct val="0"/>
              </a:spcBef>
              <a:spcAft>
                <a:spcPct val="0"/>
              </a:spcAft>
              <a:defRPr>
                <a:solidFill>
                  <a:schemeClr val="tx1"/>
                </a:solidFill>
                <a:latin typeface="Arial" charset="0"/>
              </a:defRPr>
            </a:lvl6pPr>
            <a:lvl7pPr marL="914400" fontAlgn="base">
              <a:spcBef>
                <a:spcPct val="0"/>
              </a:spcBef>
              <a:spcAft>
                <a:spcPct val="0"/>
              </a:spcAft>
              <a:defRPr>
                <a:solidFill>
                  <a:schemeClr val="tx1"/>
                </a:solidFill>
                <a:latin typeface="Arial" charset="0"/>
              </a:defRPr>
            </a:lvl7pPr>
            <a:lvl8pPr marL="1371600" fontAlgn="base">
              <a:spcBef>
                <a:spcPct val="0"/>
              </a:spcBef>
              <a:spcAft>
                <a:spcPct val="0"/>
              </a:spcAft>
              <a:defRPr>
                <a:solidFill>
                  <a:schemeClr val="tx1"/>
                </a:solidFill>
                <a:latin typeface="Arial" charset="0"/>
              </a:defRPr>
            </a:lvl8pPr>
            <a:lvl9pPr marL="1828800" fontAlgn="base">
              <a:spcBef>
                <a:spcPct val="0"/>
              </a:spcBef>
              <a:spcAft>
                <a:spcPct val="0"/>
              </a:spcAft>
              <a:defRPr>
                <a:solidFill>
                  <a:schemeClr val="tx1"/>
                </a:solidFill>
                <a:latin typeface="Arial" charset="0"/>
              </a:defRPr>
            </a:lvl9pPr>
          </a:lstStyle>
          <a:p>
            <a:r>
              <a:rPr lang="en-US" sz="2400">
                <a:solidFill>
                  <a:srgbClr val="000000"/>
                </a:solidFill>
                <a:latin typeface="Book Antiqua" pitchFamily="18" charset="0"/>
                <a:ea typeface="ヒラギノ角ゴ Pro W6" pitchFamily="-111" charset="-128"/>
                <a:cs typeface="Arial" charset="0"/>
              </a:rPr>
              <a:t>Source: National Child Traumatic Stress Network, </a:t>
            </a:r>
            <a:r>
              <a:rPr lang="en-US" sz="2400" i="1">
                <a:solidFill>
                  <a:srgbClr val="000000"/>
                </a:solidFill>
                <a:latin typeface="Book Antiqua" pitchFamily="18" charset="0"/>
                <a:ea typeface="ヒラギノ角ゴ Pro W6" pitchFamily="-111" charset="-128"/>
                <a:cs typeface="Arial" charset="0"/>
              </a:rPr>
              <a:t>Culture and Trauma Briefs. </a:t>
            </a:r>
            <a:r>
              <a:rPr lang="en-US" sz="2400">
                <a:solidFill>
                  <a:srgbClr val="000000"/>
                </a:solidFill>
                <a:latin typeface="Book Antiqua" pitchFamily="18" charset="0"/>
                <a:ea typeface="ヒラギノ角ゴ Pro W6" pitchFamily="-111" charset="-128"/>
                <a:cs typeface="Arial" charset="0"/>
              </a:rPr>
              <a:t>(2006).</a:t>
            </a:r>
            <a:r>
              <a:rPr lang="en-US" sz="2400" i="1">
                <a:solidFill>
                  <a:srgbClr val="000000"/>
                </a:solidFill>
                <a:latin typeface="Book Antiqua" pitchFamily="18" charset="0"/>
                <a:ea typeface="ヒラギノ角ゴ Pro W6" pitchFamily="-111" charset="-128"/>
                <a:cs typeface="Arial" charset="0"/>
              </a:rPr>
              <a:t> </a:t>
            </a:r>
            <a:r>
              <a:rPr lang="en-US" sz="2400">
                <a:solidFill>
                  <a:srgbClr val="000000"/>
                </a:solidFill>
                <a:latin typeface="Book Antiqua" pitchFamily="18" charset="0"/>
                <a:ea typeface="ヒラギノ角ゴ Pro W6" pitchFamily="-111" charset="-128"/>
                <a:cs typeface="Arial" charset="0"/>
              </a:rPr>
              <a:t> Volume 1(4).  </a:t>
            </a:r>
          </a:p>
        </p:txBody>
      </p:sp>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sharpenSoften amount="-48000"/>
                    </a14:imgEffect>
                    <a14:imgEffect>
                      <a14:brightnessContrast bright="-39000"/>
                    </a14:imgEffect>
                  </a14:imgLayer>
                </a14:imgProps>
              </a:ext>
            </a:extLst>
          </a:blip>
          <a:stretch>
            <a:fillRect/>
          </a:stretch>
        </p:blipFill>
        <p:spPr>
          <a:xfrm>
            <a:off x="21167" y="0"/>
            <a:ext cx="10233422" cy="7429500"/>
          </a:xfrm>
          <a:prstGeom prst="rect">
            <a:avLst/>
          </a:prstGeom>
        </p:spPr>
      </p:pic>
      <p:sp>
        <p:nvSpPr>
          <p:cNvPr id="6" name="Rectangle 2"/>
          <p:cNvSpPr txBox="1">
            <a:spLocks noChangeArrowheads="1"/>
          </p:cNvSpPr>
          <p:nvPr/>
        </p:nvSpPr>
        <p:spPr bwMode="auto">
          <a:xfrm>
            <a:off x="914400" y="609600"/>
            <a:ext cx="7770812" cy="533400"/>
          </a:xfrm>
          <a:prstGeom prst="rect">
            <a:avLst/>
          </a:prstGeom>
          <a:noFill/>
          <a:ln w="9525">
            <a:noFill/>
            <a:miter lim="800000"/>
            <a:headEnd/>
            <a:tailEnd/>
          </a:ln>
        </p:spPr>
        <p:txBody>
          <a:bodyPr vert="horz" wrap="square" lIns="64288" tIns="32144" rIns="64288" bIns="32144" numCol="1" anchor="ctr" anchorCtr="0" compatLnSpc="1">
            <a:prstTxWarp prst="textNoShape">
              <a:avLst/>
            </a:prstTxWarp>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r>
              <a:rPr lang="en-US" sz="4000" dirty="0" smtClean="0">
                <a:solidFill>
                  <a:srgbClr val="FFFF00"/>
                </a:solidFill>
                <a:latin typeface="Calibri" pitchFamily="34" charset="0"/>
              </a:rPr>
              <a:t>Rates of PTSD</a:t>
            </a:r>
            <a:endParaRPr lang="en-US" sz="4000" dirty="0"/>
          </a:p>
        </p:txBody>
      </p:sp>
      <p:sp>
        <p:nvSpPr>
          <p:cNvPr id="7" name="Rectangle 2"/>
          <p:cNvSpPr txBox="1">
            <a:spLocks noChangeArrowheads="1"/>
          </p:cNvSpPr>
          <p:nvPr/>
        </p:nvSpPr>
        <p:spPr bwMode="auto">
          <a:xfrm>
            <a:off x="685800" y="1447800"/>
            <a:ext cx="8305800" cy="4038600"/>
          </a:xfrm>
          <a:prstGeom prst="rect">
            <a:avLst/>
          </a:prstGeom>
          <a:noFill/>
          <a:ln w="9525">
            <a:noFill/>
            <a:miter lim="800000"/>
            <a:headEnd/>
            <a:tailEnd/>
          </a:ln>
        </p:spPr>
        <p:txBody>
          <a:bodyPr vert="horz" wrap="square" lIns="64288" tIns="32144" rIns="64288" bIns="32144" numCol="1" anchor="ctr" anchorCtr="0" compatLnSpc="1">
            <a:prstTxWarp prst="textNoShape">
              <a:avLst/>
            </a:prstTxWarp>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pPr algn="l"/>
            <a:r>
              <a:rPr lang="en-US" sz="3200" dirty="0" smtClean="0">
                <a:solidFill>
                  <a:schemeClr val="bg1"/>
                </a:solidFill>
                <a:latin typeface="Calibri" pitchFamily="34" charset="0"/>
              </a:rPr>
              <a:t>Ranges from 5% to 14.5% in adolescents</a:t>
            </a:r>
          </a:p>
          <a:p>
            <a:pPr algn="l"/>
            <a:endParaRPr lang="en-US" sz="1800" dirty="0">
              <a:solidFill>
                <a:schemeClr val="bg1"/>
              </a:solidFill>
              <a:latin typeface="Calibri" pitchFamily="34" charset="0"/>
            </a:endParaRPr>
          </a:p>
          <a:p>
            <a:pPr algn="l"/>
            <a:r>
              <a:rPr lang="en-US" sz="3200" dirty="0" smtClean="0">
                <a:solidFill>
                  <a:schemeClr val="bg1"/>
                </a:solidFill>
                <a:latin typeface="Calibri" pitchFamily="34" charset="0"/>
              </a:rPr>
              <a:t>Rates are higher for girls</a:t>
            </a:r>
          </a:p>
          <a:p>
            <a:pPr algn="l"/>
            <a:endParaRPr lang="en-US" sz="1800" dirty="0">
              <a:solidFill>
                <a:schemeClr val="bg1"/>
              </a:solidFill>
              <a:latin typeface="Calibri" pitchFamily="34" charset="0"/>
            </a:endParaRPr>
          </a:p>
          <a:p>
            <a:pPr algn="l"/>
            <a:r>
              <a:rPr lang="en-US" sz="3200" dirty="0" smtClean="0">
                <a:solidFill>
                  <a:schemeClr val="bg1"/>
                </a:solidFill>
                <a:latin typeface="Calibri" pitchFamily="34" charset="0"/>
              </a:rPr>
              <a:t>Prevalence varies based type of trauma</a:t>
            </a:r>
            <a:endParaRPr lang="en-US" sz="3200" dirty="0">
              <a:solidFill>
                <a:schemeClr val="bg1"/>
              </a:solidFill>
            </a:endParaRPr>
          </a:p>
        </p:txBody>
      </p:sp>
    </p:spTree>
    <p:extLst>
      <p:ext uri="{BB962C8B-B14F-4D97-AF65-F5344CB8AC3E}">
        <p14:creationId xmlns:p14="http://schemas.microsoft.com/office/powerpoint/2010/main" val="2078872207"/>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0497" name="Rectangle 2"/>
          <p:cNvSpPr>
            <a:spLocks noGrp="1" noChangeArrowheads="1"/>
          </p:cNvSpPr>
          <p:nvPr>
            <p:ph type="title"/>
          </p:nvPr>
        </p:nvSpPr>
        <p:spPr>
          <a:xfrm>
            <a:off x="533400" y="1295412"/>
            <a:ext cx="8089900" cy="696913"/>
          </a:xfrm>
        </p:spPr>
        <p:txBody>
          <a:bodyPr/>
          <a:lstStyle/>
          <a:p>
            <a:r>
              <a:rPr lang="en-US" sz="3200" b="1" dirty="0" smtClean="0">
                <a:solidFill>
                  <a:schemeClr val="tx2"/>
                </a:solidFill>
              </a:rPr>
              <a:t>Histories of Trauma among Children</a:t>
            </a:r>
          </a:p>
        </p:txBody>
      </p:sp>
      <p:sp>
        <p:nvSpPr>
          <p:cNvPr id="747523" name="Rectangle 3"/>
          <p:cNvSpPr>
            <a:spLocks noGrp="1" noChangeArrowheads="1"/>
          </p:cNvSpPr>
          <p:nvPr>
            <p:ph type="body" idx="1"/>
          </p:nvPr>
        </p:nvSpPr>
        <p:spPr>
          <a:xfrm>
            <a:off x="535502" y="990612"/>
            <a:ext cx="7981950" cy="4581525"/>
          </a:xfrm>
        </p:spPr>
        <p:txBody>
          <a:bodyPr/>
          <a:lstStyle/>
          <a:p>
            <a:pPr lvl="1"/>
            <a:endParaRPr lang="en-US" dirty="0" smtClean="0"/>
          </a:p>
          <a:p>
            <a:endParaRPr lang="en-US" sz="2400" dirty="0" smtClean="0"/>
          </a:p>
        </p:txBody>
      </p:sp>
      <p:pic>
        <p:nvPicPr>
          <p:cNvPr id="2" name="Picture 1"/>
          <p:cNvPicPr>
            <a:picLocks noChangeAspect="1"/>
          </p:cNvPicPr>
          <p:nvPr/>
        </p:nvPicPr>
        <p:blipFill>
          <a:blip r:embed="rId3"/>
          <a:stretch>
            <a:fillRect/>
          </a:stretch>
        </p:blipFill>
        <p:spPr>
          <a:xfrm>
            <a:off x="0" y="-914400"/>
            <a:ext cx="9144000" cy="8993294"/>
          </a:xfrm>
          <a:prstGeom prst="rect">
            <a:avLst/>
          </a:prstGeom>
        </p:spPr>
      </p:pic>
      <p:sp>
        <p:nvSpPr>
          <p:cNvPr id="6" name="Text Box 3"/>
          <p:cNvSpPr txBox="1">
            <a:spLocks noChangeArrowheads="1"/>
          </p:cNvSpPr>
          <p:nvPr/>
        </p:nvSpPr>
        <p:spPr bwMode="auto">
          <a:xfrm>
            <a:off x="228600" y="609600"/>
            <a:ext cx="8392886" cy="1323439"/>
          </a:xfrm>
          <a:prstGeom prst="rect">
            <a:avLst/>
          </a:prstGeom>
          <a:noFill/>
          <a:ln w="9525">
            <a:noFill/>
            <a:miter lim="800000"/>
            <a:headEnd/>
            <a:tailEnd/>
          </a:ln>
        </p:spPr>
        <p:txBody>
          <a:bodyPr wrap="square">
            <a:spAutoFit/>
          </a:bodyPr>
          <a:lstStyle/>
          <a:p>
            <a:pPr defTabSz="642938" fontAlgn="auto">
              <a:spcBef>
                <a:spcPts val="0"/>
              </a:spcBef>
              <a:spcAft>
                <a:spcPts val="0"/>
              </a:spcAft>
            </a:pPr>
            <a:r>
              <a:rPr lang="en-US" sz="4000" dirty="0" smtClean="0">
                <a:solidFill>
                  <a:srgbClr val="000000"/>
                </a:solidFill>
                <a:latin typeface="Calibri"/>
                <a:cs typeface="Calibri"/>
                <a:sym typeface="Gill Sans"/>
              </a:rPr>
              <a:t>Risk and Protective Factors &amp; Trauma</a:t>
            </a:r>
          </a:p>
          <a:p>
            <a:pPr algn="ctr"/>
            <a:endParaRPr lang="en-US" sz="4000" b="1" dirty="0">
              <a:latin typeface="Calibri" pitchFamily="34" charset="0"/>
            </a:endParaRPr>
          </a:p>
        </p:txBody>
      </p:sp>
    </p:spTree>
    <p:extLst>
      <p:ext uri="{BB962C8B-B14F-4D97-AF65-F5344CB8AC3E}">
        <p14:creationId xmlns:p14="http://schemas.microsoft.com/office/powerpoint/2010/main" val="2173564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0497" name="Rectangle 2"/>
          <p:cNvSpPr>
            <a:spLocks noGrp="1" noChangeArrowheads="1"/>
          </p:cNvSpPr>
          <p:nvPr>
            <p:ph type="title"/>
          </p:nvPr>
        </p:nvSpPr>
        <p:spPr>
          <a:xfrm>
            <a:off x="533400" y="1295412"/>
            <a:ext cx="8089900" cy="696913"/>
          </a:xfrm>
        </p:spPr>
        <p:txBody>
          <a:bodyPr/>
          <a:lstStyle/>
          <a:p>
            <a:r>
              <a:rPr lang="en-US" sz="3200" b="1" dirty="0" smtClean="0">
                <a:solidFill>
                  <a:schemeClr val="tx2"/>
                </a:solidFill>
              </a:rPr>
              <a:t>Histories of Trauma among Children</a:t>
            </a:r>
          </a:p>
        </p:txBody>
      </p:sp>
      <p:sp>
        <p:nvSpPr>
          <p:cNvPr id="747523" name="Rectangle 3"/>
          <p:cNvSpPr>
            <a:spLocks noGrp="1" noChangeArrowheads="1"/>
          </p:cNvSpPr>
          <p:nvPr>
            <p:ph type="body" idx="1"/>
          </p:nvPr>
        </p:nvSpPr>
        <p:spPr>
          <a:xfrm>
            <a:off x="535502" y="990612"/>
            <a:ext cx="7981950" cy="4581525"/>
          </a:xfrm>
        </p:spPr>
        <p:txBody>
          <a:bodyPr/>
          <a:lstStyle/>
          <a:p>
            <a:pPr lvl="1"/>
            <a:endParaRPr lang="en-US" dirty="0" smtClean="0"/>
          </a:p>
          <a:p>
            <a:endParaRPr lang="en-US" sz="2400" dirty="0" smtClean="0"/>
          </a:p>
        </p:txBody>
      </p:sp>
      <p:sp>
        <p:nvSpPr>
          <p:cNvPr id="362501" name="Slide Number Placeholder 5"/>
          <p:cNvSpPr>
            <a:spLocks noGrp="1"/>
          </p:cNvSpPr>
          <p:nvPr>
            <p:ph type="sldNum" sz="quarter" idx="10"/>
          </p:nvPr>
        </p:nvSpPr>
        <p:spPr/>
        <p:txBody>
          <a:bodyPr/>
          <a:lstStyle/>
          <a:p>
            <a:pPr>
              <a:defRPr/>
            </a:pPr>
            <a:fld id="{44CB35AF-FFA2-40D6-8CDE-6C8A0FAA5B89}" type="slidenum">
              <a:rPr lang="en-US" smtClean="0">
                <a:ea typeface="ヒラギノ角ゴ ProN W3"/>
              </a:rPr>
              <a:pPr>
                <a:defRPr/>
              </a:pPr>
              <a:t>38</a:t>
            </a:fld>
            <a:endParaRPr lang="en-US" smtClean="0">
              <a:ea typeface="ヒラギノ角ゴ ProN W3"/>
            </a:endParaRPr>
          </a:p>
        </p:txBody>
      </p:sp>
      <p:sp>
        <p:nvSpPr>
          <p:cNvPr id="13" name="Text Box 4"/>
          <p:cNvSpPr txBox="1">
            <a:spLocks noChangeArrowheads="1"/>
          </p:cNvSpPr>
          <p:nvPr/>
        </p:nvSpPr>
        <p:spPr bwMode="auto">
          <a:xfrm>
            <a:off x="1143000" y="6400812"/>
            <a:ext cx="239105" cy="307777"/>
          </a:xfrm>
          <a:prstGeom prst="rect">
            <a:avLst/>
          </a:prstGeom>
          <a:noFill/>
          <a:ln w="9525">
            <a:noFill/>
            <a:miter lim="800000"/>
            <a:headEnd/>
            <a:tailEnd/>
          </a:ln>
        </p:spPr>
        <p:txBody>
          <a:bodyPr wrap="none">
            <a:spAutoFit/>
          </a:bodyPr>
          <a:lstStyle/>
          <a:p>
            <a:r>
              <a:rPr lang="en-US" sz="1400" dirty="0" smtClean="0">
                <a:latin typeface="Calibri" pitchFamily="34" charset="0"/>
              </a:rPr>
              <a:t>(</a:t>
            </a:r>
            <a:endParaRPr lang="en-US" sz="1400" dirty="0">
              <a:solidFill>
                <a:srgbClr val="FFFFFF"/>
              </a:solidFill>
            </a:endParaRPr>
          </a:p>
        </p:txBody>
      </p:sp>
      <p:pic>
        <p:nvPicPr>
          <p:cNvPr id="3" name="Picture 2"/>
          <p:cNvPicPr>
            <a:picLocks noChangeAspect="1"/>
          </p:cNvPicPr>
          <p:nvPr/>
        </p:nvPicPr>
        <p:blipFill>
          <a:blip r:embed="rId3"/>
          <a:stretch>
            <a:fillRect/>
          </a:stretch>
        </p:blipFill>
        <p:spPr>
          <a:xfrm>
            <a:off x="0" y="0"/>
            <a:ext cx="10020300" cy="7971705"/>
          </a:xfrm>
          <a:prstGeom prst="rect">
            <a:avLst/>
          </a:prstGeom>
        </p:spPr>
      </p:pic>
      <p:sp>
        <p:nvSpPr>
          <p:cNvPr id="11" name="Text Box 3"/>
          <p:cNvSpPr txBox="1">
            <a:spLocks noChangeArrowheads="1"/>
          </p:cNvSpPr>
          <p:nvPr/>
        </p:nvSpPr>
        <p:spPr bwMode="auto">
          <a:xfrm>
            <a:off x="21167" y="304800"/>
            <a:ext cx="9220200" cy="1123384"/>
          </a:xfrm>
          <a:prstGeom prst="rect">
            <a:avLst/>
          </a:prstGeom>
          <a:noFill/>
          <a:ln w="9525">
            <a:noFill/>
            <a:miter lim="800000"/>
            <a:headEnd/>
            <a:tailEnd/>
          </a:ln>
        </p:spPr>
        <p:txBody>
          <a:bodyPr wrap="square">
            <a:spAutoFit/>
          </a:bodyPr>
          <a:lstStyle/>
          <a:p>
            <a:pPr algn="ctr" defTabSz="642938" fontAlgn="auto">
              <a:spcBef>
                <a:spcPts val="0"/>
              </a:spcBef>
              <a:spcAft>
                <a:spcPts val="0"/>
              </a:spcAft>
            </a:pPr>
            <a:r>
              <a:rPr lang="en-US" sz="4400" dirty="0" smtClean="0">
                <a:solidFill>
                  <a:schemeClr val="tx1"/>
                </a:solidFill>
                <a:latin typeface="Calibri"/>
                <a:cs typeface="Calibri"/>
                <a:sym typeface="Gill Sans"/>
              </a:rPr>
              <a:t>Environmental &amp; Contextual Factors</a:t>
            </a:r>
            <a:endParaRPr lang="en-US" sz="4400" b="1" dirty="0">
              <a:solidFill>
                <a:schemeClr val="tx1"/>
              </a:solidFill>
              <a:latin typeface="Calibri" pitchFamily="34" charset="0"/>
            </a:endParaRPr>
          </a:p>
          <a:p>
            <a:endParaRPr lang="en-US" sz="1200" b="1" dirty="0">
              <a:latin typeface="Calibri" pitchFamily="34" charset="0"/>
            </a:endParaRPr>
          </a:p>
          <a:p>
            <a:endParaRPr lang="en-US" sz="1100" b="1" dirty="0">
              <a:latin typeface="Calibri" pitchFamily="34" charset="0"/>
            </a:endParaRPr>
          </a:p>
        </p:txBody>
      </p:sp>
      <p:sp>
        <p:nvSpPr>
          <p:cNvPr id="16" name="Rectangle 2"/>
          <p:cNvSpPr>
            <a:spLocks/>
          </p:cNvSpPr>
          <p:nvPr/>
        </p:nvSpPr>
        <p:spPr bwMode="auto">
          <a:xfrm>
            <a:off x="0" y="3581400"/>
            <a:ext cx="9207500" cy="2819400"/>
          </a:xfrm>
          <a:prstGeom prst="rect">
            <a:avLst/>
          </a:prstGeom>
          <a:solidFill>
            <a:srgbClr val="000000">
              <a:alpha val="60000"/>
            </a:srgbClr>
          </a:solidFill>
          <a:ln w="25400">
            <a:solidFill>
              <a:srgbClr val="000000">
                <a:alpha val="70195"/>
              </a:srgbClr>
            </a:solidFill>
            <a:miter lim="800000"/>
            <a:headEnd/>
            <a:tailEnd/>
          </a:ln>
        </p:spPr>
        <p:txBody>
          <a:bodyPr lIns="0" tIns="0" rIns="0" bIns="0"/>
          <a:lstStyle/>
          <a:p>
            <a:pPr algn="ctr"/>
            <a:endParaRPr lang="en-US" sz="4100">
              <a:solidFill>
                <a:srgbClr val="000000"/>
              </a:solidFill>
              <a:latin typeface="Gill Sans"/>
              <a:ea typeface="ヒラギノ角ゴ ProN W3"/>
              <a:cs typeface="ヒラギノ角ゴ ProN W3"/>
              <a:sym typeface="Gill Sans"/>
            </a:endParaRPr>
          </a:p>
        </p:txBody>
      </p:sp>
      <p:sp>
        <p:nvSpPr>
          <p:cNvPr id="17" name="Text Box 3"/>
          <p:cNvSpPr txBox="1">
            <a:spLocks noChangeArrowheads="1"/>
          </p:cNvSpPr>
          <p:nvPr/>
        </p:nvSpPr>
        <p:spPr bwMode="auto">
          <a:xfrm>
            <a:off x="304800" y="3733800"/>
            <a:ext cx="8392886" cy="2908489"/>
          </a:xfrm>
          <a:prstGeom prst="rect">
            <a:avLst/>
          </a:prstGeom>
          <a:noFill/>
          <a:ln w="9525">
            <a:noFill/>
            <a:miter lim="800000"/>
            <a:headEnd/>
            <a:tailEnd/>
          </a:ln>
        </p:spPr>
        <p:txBody>
          <a:bodyPr wrap="square">
            <a:spAutoFit/>
          </a:bodyPr>
          <a:lstStyle/>
          <a:p>
            <a:pPr marL="457200" indent="-457200" defTabSz="642938" fontAlgn="auto">
              <a:spcBef>
                <a:spcPts val="0"/>
              </a:spcBef>
              <a:spcAft>
                <a:spcPts val="0"/>
              </a:spcAft>
              <a:buFont typeface="Arial"/>
              <a:buChar char="•"/>
            </a:pPr>
            <a:r>
              <a:rPr lang="en-US" sz="3200" dirty="0" smtClean="0">
                <a:solidFill>
                  <a:schemeClr val="bg1"/>
                </a:solidFill>
                <a:latin typeface="Calibri"/>
                <a:cs typeface="Calibri"/>
                <a:sym typeface="Gill Sans"/>
              </a:rPr>
              <a:t>Nature of event</a:t>
            </a:r>
          </a:p>
          <a:p>
            <a:pPr marL="457200" indent="-457200" defTabSz="642938" fontAlgn="auto">
              <a:spcBef>
                <a:spcPts val="0"/>
              </a:spcBef>
              <a:spcAft>
                <a:spcPts val="0"/>
              </a:spcAft>
              <a:buFont typeface="Arial"/>
              <a:buChar char="•"/>
            </a:pPr>
            <a:r>
              <a:rPr lang="en-US" sz="3200" dirty="0" smtClean="0">
                <a:solidFill>
                  <a:schemeClr val="bg1"/>
                </a:solidFill>
                <a:latin typeface="Calibri"/>
                <a:cs typeface="Calibri"/>
                <a:sym typeface="Gill Sans"/>
              </a:rPr>
              <a:t>Proximity</a:t>
            </a:r>
          </a:p>
          <a:p>
            <a:pPr marL="457200" indent="-457200" defTabSz="642938" fontAlgn="auto">
              <a:spcBef>
                <a:spcPts val="0"/>
              </a:spcBef>
              <a:spcAft>
                <a:spcPts val="0"/>
              </a:spcAft>
              <a:buFont typeface="Arial"/>
              <a:buChar char="•"/>
            </a:pPr>
            <a:r>
              <a:rPr lang="en-US" sz="3200" dirty="0" smtClean="0">
                <a:solidFill>
                  <a:schemeClr val="bg1"/>
                </a:solidFill>
                <a:latin typeface="Calibri"/>
                <a:cs typeface="Calibri"/>
                <a:sym typeface="Gill Sans"/>
              </a:rPr>
              <a:t>Culture and ethnicity</a:t>
            </a:r>
          </a:p>
          <a:p>
            <a:pPr marL="457200" indent="-457200" defTabSz="642938" fontAlgn="auto">
              <a:spcBef>
                <a:spcPts val="0"/>
              </a:spcBef>
              <a:spcAft>
                <a:spcPts val="0"/>
              </a:spcAft>
              <a:buFont typeface="Arial"/>
              <a:buChar char="•"/>
            </a:pPr>
            <a:r>
              <a:rPr lang="en-US" sz="3200" dirty="0" smtClean="0">
                <a:solidFill>
                  <a:schemeClr val="bg1"/>
                </a:solidFill>
                <a:latin typeface="Calibri"/>
                <a:cs typeface="Calibri"/>
                <a:sym typeface="Gill Sans"/>
              </a:rPr>
              <a:t>Social support</a:t>
            </a:r>
          </a:p>
          <a:p>
            <a:pPr marL="457200" indent="-457200" defTabSz="642938" fontAlgn="auto">
              <a:spcBef>
                <a:spcPts val="0"/>
              </a:spcBef>
              <a:spcAft>
                <a:spcPts val="0"/>
              </a:spcAft>
              <a:buFont typeface="Arial"/>
              <a:buChar char="•"/>
            </a:pPr>
            <a:r>
              <a:rPr lang="en-US" sz="3200" dirty="0" smtClean="0">
                <a:solidFill>
                  <a:schemeClr val="bg1"/>
                </a:solidFill>
                <a:latin typeface="Calibri"/>
                <a:cs typeface="Calibri"/>
                <a:sym typeface="Gill Sans"/>
              </a:rPr>
              <a:t>Parents </a:t>
            </a:r>
          </a:p>
          <a:p>
            <a:endParaRPr lang="en-US" sz="1200" b="1" dirty="0">
              <a:latin typeface="Calibri" pitchFamily="34" charset="0"/>
            </a:endParaRPr>
          </a:p>
          <a:p>
            <a:endParaRPr lang="en-US" sz="1100" b="1" dirty="0">
              <a:latin typeface="Calibri" pitchFamily="34" charset="0"/>
            </a:endParaRPr>
          </a:p>
        </p:txBody>
      </p:sp>
    </p:spTree>
    <p:extLst>
      <p:ext uri="{BB962C8B-B14F-4D97-AF65-F5344CB8AC3E}">
        <p14:creationId xmlns:p14="http://schemas.microsoft.com/office/powerpoint/2010/main" val="2327621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0497" name="Rectangle 2"/>
          <p:cNvSpPr>
            <a:spLocks noGrp="1" noChangeArrowheads="1"/>
          </p:cNvSpPr>
          <p:nvPr>
            <p:ph type="title"/>
          </p:nvPr>
        </p:nvSpPr>
        <p:spPr>
          <a:xfrm>
            <a:off x="533400" y="1295412"/>
            <a:ext cx="8089900" cy="696913"/>
          </a:xfrm>
        </p:spPr>
        <p:txBody>
          <a:bodyPr/>
          <a:lstStyle/>
          <a:p>
            <a:r>
              <a:rPr lang="en-US" sz="3200" b="1" dirty="0" smtClean="0">
                <a:solidFill>
                  <a:schemeClr val="tx2"/>
                </a:solidFill>
              </a:rPr>
              <a:t>Histories of Trauma among Children</a:t>
            </a:r>
          </a:p>
        </p:txBody>
      </p:sp>
      <p:sp>
        <p:nvSpPr>
          <p:cNvPr id="747523" name="Rectangle 3"/>
          <p:cNvSpPr>
            <a:spLocks noGrp="1" noChangeArrowheads="1"/>
          </p:cNvSpPr>
          <p:nvPr>
            <p:ph type="body" idx="1"/>
          </p:nvPr>
        </p:nvSpPr>
        <p:spPr>
          <a:xfrm>
            <a:off x="535502" y="990612"/>
            <a:ext cx="7981950" cy="4581525"/>
          </a:xfrm>
        </p:spPr>
        <p:txBody>
          <a:bodyPr/>
          <a:lstStyle/>
          <a:p>
            <a:pPr lvl="1"/>
            <a:endParaRPr lang="en-US" dirty="0" smtClean="0"/>
          </a:p>
          <a:p>
            <a:endParaRPr lang="en-US" sz="2400" dirty="0" smtClean="0"/>
          </a:p>
        </p:txBody>
      </p:sp>
      <p:sp>
        <p:nvSpPr>
          <p:cNvPr id="362501" name="Slide Number Placeholder 5"/>
          <p:cNvSpPr>
            <a:spLocks noGrp="1"/>
          </p:cNvSpPr>
          <p:nvPr>
            <p:ph type="sldNum" sz="quarter" idx="10"/>
          </p:nvPr>
        </p:nvSpPr>
        <p:spPr/>
        <p:txBody>
          <a:bodyPr/>
          <a:lstStyle/>
          <a:p>
            <a:pPr>
              <a:defRPr/>
            </a:pPr>
            <a:fld id="{44CB35AF-FFA2-40D6-8CDE-6C8A0FAA5B89}" type="slidenum">
              <a:rPr lang="en-US" smtClean="0">
                <a:ea typeface="ヒラギノ角ゴ ProN W3"/>
              </a:rPr>
              <a:pPr>
                <a:defRPr/>
              </a:pPr>
              <a:t>39</a:t>
            </a:fld>
            <a:endParaRPr lang="en-US" dirty="0" smtClean="0">
              <a:ea typeface="ヒラギノ角ゴ ProN W3"/>
            </a:endParaRPr>
          </a:p>
        </p:txBody>
      </p:sp>
      <p:sp>
        <p:nvSpPr>
          <p:cNvPr id="13" name="Text Box 4"/>
          <p:cNvSpPr txBox="1">
            <a:spLocks noChangeArrowheads="1"/>
          </p:cNvSpPr>
          <p:nvPr/>
        </p:nvSpPr>
        <p:spPr bwMode="auto">
          <a:xfrm>
            <a:off x="1143000" y="6400812"/>
            <a:ext cx="239105" cy="307777"/>
          </a:xfrm>
          <a:prstGeom prst="rect">
            <a:avLst/>
          </a:prstGeom>
          <a:noFill/>
          <a:ln w="9525">
            <a:noFill/>
            <a:miter lim="800000"/>
            <a:headEnd/>
            <a:tailEnd/>
          </a:ln>
        </p:spPr>
        <p:txBody>
          <a:bodyPr wrap="none">
            <a:spAutoFit/>
          </a:bodyPr>
          <a:lstStyle/>
          <a:p>
            <a:r>
              <a:rPr lang="en-US" sz="1400" dirty="0" smtClean="0">
                <a:latin typeface="Calibri" pitchFamily="34" charset="0"/>
              </a:rPr>
              <a:t>(</a:t>
            </a:r>
            <a:endParaRPr lang="en-US" sz="1400" dirty="0">
              <a:solidFill>
                <a:srgbClr val="FFFFFF"/>
              </a:solidFill>
            </a:endParaRPr>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52400"/>
            <a:ext cx="9867279" cy="7438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4"/>
          <a:stretch>
            <a:fillRect/>
          </a:stretch>
        </p:blipFill>
        <p:spPr>
          <a:xfrm>
            <a:off x="-457200" y="-152400"/>
            <a:ext cx="10608467" cy="7543799"/>
          </a:xfrm>
          <a:prstGeom prst="rect">
            <a:avLst/>
          </a:prstGeom>
        </p:spPr>
      </p:pic>
      <p:pic>
        <p:nvPicPr>
          <p:cNvPr id="3" name="Picture 2"/>
          <p:cNvPicPr>
            <a:picLocks noChangeAspect="1"/>
          </p:cNvPicPr>
          <p:nvPr/>
        </p:nvPicPr>
        <p:blipFill>
          <a:blip r:embed="rId5">
            <a:extLst>
              <a:ext uri="{BEBA8EAE-BF5A-486C-A8C5-ECC9F3942E4B}">
                <a14:imgProps xmlns:a14="http://schemas.microsoft.com/office/drawing/2010/main">
                  <a14:imgLayer r:embed="rId6">
                    <a14:imgEffect>
                      <a14:brightnessContrast bright="-2000"/>
                    </a14:imgEffect>
                  </a14:imgLayer>
                </a14:imgProps>
              </a:ext>
            </a:extLst>
          </a:blip>
          <a:stretch>
            <a:fillRect/>
          </a:stretch>
        </p:blipFill>
        <p:spPr>
          <a:xfrm>
            <a:off x="-457200" y="-209296"/>
            <a:ext cx="10591800" cy="8379291"/>
          </a:xfrm>
          <a:prstGeom prst="rect">
            <a:avLst/>
          </a:prstGeom>
        </p:spPr>
      </p:pic>
      <p:sp>
        <p:nvSpPr>
          <p:cNvPr id="11" name="Text Box 3"/>
          <p:cNvSpPr txBox="1">
            <a:spLocks noChangeArrowheads="1"/>
          </p:cNvSpPr>
          <p:nvPr/>
        </p:nvSpPr>
        <p:spPr bwMode="auto">
          <a:xfrm>
            <a:off x="228600" y="42333"/>
            <a:ext cx="8392886" cy="1123384"/>
          </a:xfrm>
          <a:prstGeom prst="rect">
            <a:avLst/>
          </a:prstGeom>
          <a:noFill/>
          <a:ln w="9525">
            <a:noFill/>
            <a:miter lim="800000"/>
            <a:headEnd/>
            <a:tailEnd/>
          </a:ln>
        </p:spPr>
        <p:txBody>
          <a:bodyPr wrap="square">
            <a:spAutoFit/>
          </a:bodyPr>
          <a:lstStyle/>
          <a:p>
            <a:pPr algn="ctr" defTabSz="642938" fontAlgn="auto">
              <a:spcBef>
                <a:spcPts val="0"/>
              </a:spcBef>
              <a:spcAft>
                <a:spcPts val="0"/>
              </a:spcAft>
            </a:pPr>
            <a:r>
              <a:rPr lang="en-US" sz="4400" dirty="0" smtClean="0">
                <a:solidFill>
                  <a:schemeClr val="tx1"/>
                </a:solidFill>
                <a:latin typeface="Calibri"/>
                <a:cs typeface="Calibri"/>
                <a:sym typeface="Gill Sans"/>
              </a:rPr>
              <a:t>Individual Factors</a:t>
            </a:r>
            <a:endParaRPr lang="en-US" sz="4400" b="1" dirty="0">
              <a:solidFill>
                <a:schemeClr val="tx1"/>
              </a:solidFill>
              <a:latin typeface="Calibri" pitchFamily="34" charset="0"/>
            </a:endParaRPr>
          </a:p>
          <a:p>
            <a:pPr algn="ctr"/>
            <a:endParaRPr lang="en-US" sz="1200" b="1" dirty="0">
              <a:latin typeface="Calibri" pitchFamily="34" charset="0"/>
            </a:endParaRPr>
          </a:p>
          <a:p>
            <a:pPr algn="ctr"/>
            <a:endParaRPr lang="en-US" sz="1100" b="1" dirty="0">
              <a:latin typeface="Calibri" pitchFamily="34" charset="0"/>
            </a:endParaRPr>
          </a:p>
        </p:txBody>
      </p:sp>
      <p:sp>
        <p:nvSpPr>
          <p:cNvPr id="16" name="Rectangle 2"/>
          <p:cNvSpPr>
            <a:spLocks/>
          </p:cNvSpPr>
          <p:nvPr/>
        </p:nvSpPr>
        <p:spPr bwMode="auto">
          <a:xfrm>
            <a:off x="0" y="3124200"/>
            <a:ext cx="9133764" cy="3505200"/>
          </a:xfrm>
          <a:prstGeom prst="rect">
            <a:avLst/>
          </a:prstGeom>
          <a:solidFill>
            <a:srgbClr val="000000">
              <a:alpha val="60000"/>
            </a:srgbClr>
          </a:solidFill>
          <a:ln w="25400">
            <a:solidFill>
              <a:srgbClr val="000000">
                <a:alpha val="70195"/>
              </a:srgbClr>
            </a:solidFill>
            <a:miter lim="800000"/>
            <a:headEnd/>
            <a:tailEnd/>
          </a:ln>
        </p:spPr>
        <p:txBody>
          <a:bodyPr lIns="0" tIns="0" rIns="0" bIns="0"/>
          <a:lstStyle/>
          <a:p>
            <a:pPr algn="ctr"/>
            <a:endParaRPr lang="en-US" sz="4100" dirty="0">
              <a:solidFill>
                <a:srgbClr val="000000"/>
              </a:solidFill>
              <a:latin typeface="Gill Sans"/>
              <a:ea typeface="ヒラギノ角ゴ ProN W3"/>
              <a:cs typeface="ヒラギノ角ゴ ProN W3"/>
              <a:sym typeface="Gill Sans"/>
            </a:endParaRPr>
          </a:p>
        </p:txBody>
      </p:sp>
      <p:sp>
        <p:nvSpPr>
          <p:cNvPr id="17" name="Text Box 3"/>
          <p:cNvSpPr txBox="1">
            <a:spLocks noChangeArrowheads="1"/>
          </p:cNvSpPr>
          <p:nvPr/>
        </p:nvSpPr>
        <p:spPr bwMode="auto">
          <a:xfrm>
            <a:off x="457200" y="3276600"/>
            <a:ext cx="8392886" cy="3400931"/>
          </a:xfrm>
          <a:prstGeom prst="rect">
            <a:avLst/>
          </a:prstGeom>
          <a:noFill/>
          <a:ln w="9525">
            <a:noFill/>
            <a:miter lim="800000"/>
            <a:headEnd/>
            <a:tailEnd/>
          </a:ln>
        </p:spPr>
        <p:txBody>
          <a:bodyPr wrap="square">
            <a:spAutoFit/>
          </a:bodyPr>
          <a:lstStyle/>
          <a:p>
            <a:pPr marL="457200" indent="-457200" defTabSz="642938" fontAlgn="auto">
              <a:spcBef>
                <a:spcPts val="0"/>
              </a:spcBef>
              <a:spcAft>
                <a:spcPts val="0"/>
              </a:spcAft>
              <a:buFont typeface="Arial"/>
              <a:buChar char="•"/>
            </a:pPr>
            <a:r>
              <a:rPr lang="en-US" sz="3200" dirty="0" smtClean="0">
                <a:solidFill>
                  <a:schemeClr val="bg1"/>
                </a:solidFill>
                <a:latin typeface="Calibri"/>
                <a:cs typeface="Calibri"/>
                <a:sym typeface="Gill Sans"/>
              </a:rPr>
              <a:t>History of exposure</a:t>
            </a:r>
          </a:p>
          <a:p>
            <a:pPr marL="457200" indent="-457200" defTabSz="642938" fontAlgn="auto">
              <a:spcBef>
                <a:spcPts val="0"/>
              </a:spcBef>
              <a:spcAft>
                <a:spcPts val="0"/>
              </a:spcAft>
              <a:buFont typeface="Arial"/>
              <a:buChar char="•"/>
            </a:pPr>
            <a:r>
              <a:rPr lang="en-US" sz="3200" dirty="0" smtClean="0">
                <a:solidFill>
                  <a:schemeClr val="bg1"/>
                </a:solidFill>
                <a:latin typeface="Calibri"/>
                <a:cs typeface="Calibri"/>
                <a:sym typeface="Gill Sans"/>
              </a:rPr>
              <a:t>Age</a:t>
            </a:r>
          </a:p>
          <a:p>
            <a:pPr marL="457200" indent="-457200" defTabSz="642938" fontAlgn="auto">
              <a:spcBef>
                <a:spcPts val="0"/>
              </a:spcBef>
              <a:spcAft>
                <a:spcPts val="0"/>
              </a:spcAft>
              <a:buFont typeface="Arial"/>
              <a:buChar char="•"/>
            </a:pPr>
            <a:r>
              <a:rPr lang="en-US" sz="3200" dirty="0" smtClean="0">
                <a:solidFill>
                  <a:schemeClr val="bg1"/>
                </a:solidFill>
                <a:latin typeface="Calibri"/>
                <a:cs typeface="Calibri"/>
                <a:sym typeface="Gill Sans"/>
              </a:rPr>
              <a:t>Gender</a:t>
            </a:r>
          </a:p>
          <a:p>
            <a:pPr marL="457200" indent="-457200" defTabSz="642938" fontAlgn="auto">
              <a:spcBef>
                <a:spcPts val="0"/>
              </a:spcBef>
              <a:spcAft>
                <a:spcPts val="0"/>
              </a:spcAft>
              <a:buFont typeface="Arial"/>
              <a:buChar char="•"/>
            </a:pPr>
            <a:r>
              <a:rPr lang="en-US" sz="3200" dirty="0" smtClean="0">
                <a:solidFill>
                  <a:schemeClr val="bg1"/>
                </a:solidFill>
                <a:latin typeface="Calibri"/>
                <a:cs typeface="Calibri"/>
                <a:sym typeface="Gill Sans"/>
              </a:rPr>
              <a:t>Cognitive ability</a:t>
            </a:r>
          </a:p>
          <a:p>
            <a:pPr marL="457200" indent="-457200" defTabSz="642938" fontAlgn="auto">
              <a:spcBef>
                <a:spcPts val="0"/>
              </a:spcBef>
              <a:spcAft>
                <a:spcPts val="0"/>
              </a:spcAft>
              <a:buFont typeface="Arial"/>
              <a:buChar char="•"/>
            </a:pPr>
            <a:r>
              <a:rPr lang="en-US" sz="3200" dirty="0" smtClean="0">
                <a:solidFill>
                  <a:schemeClr val="bg1"/>
                </a:solidFill>
                <a:latin typeface="Calibri"/>
                <a:cs typeface="Calibri"/>
                <a:sym typeface="Gill Sans"/>
              </a:rPr>
              <a:t>Self-efficacy</a:t>
            </a:r>
          </a:p>
          <a:p>
            <a:pPr marL="457200" indent="-457200" defTabSz="642938" fontAlgn="auto">
              <a:spcBef>
                <a:spcPts val="0"/>
              </a:spcBef>
              <a:spcAft>
                <a:spcPts val="0"/>
              </a:spcAft>
              <a:buFont typeface="Arial"/>
              <a:buChar char="•"/>
            </a:pPr>
            <a:r>
              <a:rPr lang="en-US" sz="3200" dirty="0" smtClean="0">
                <a:solidFill>
                  <a:schemeClr val="bg1"/>
                </a:solidFill>
                <a:latin typeface="Calibri"/>
                <a:cs typeface="Calibri"/>
                <a:sym typeface="Gill Sans"/>
              </a:rPr>
              <a:t>Biological determinants</a:t>
            </a:r>
          </a:p>
          <a:p>
            <a:endParaRPr lang="en-US" sz="1200" b="1" dirty="0">
              <a:latin typeface="Calibri" pitchFamily="34" charset="0"/>
            </a:endParaRPr>
          </a:p>
          <a:p>
            <a:endParaRPr lang="en-US" sz="1100" b="1" dirty="0">
              <a:latin typeface="Calibri" pitchFamily="34" charset="0"/>
            </a:endParaRPr>
          </a:p>
        </p:txBody>
      </p:sp>
    </p:spTree>
    <p:extLst>
      <p:ext uri="{BB962C8B-B14F-4D97-AF65-F5344CB8AC3E}">
        <p14:creationId xmlns:p14="http://schemas.microsoft.com/office/powerpoint/2010/main" val="1098974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0291" name="Text Box 4"/>
          <p:cNvSpPr txBox="1">
            <a:spLocks noChangeArrowheads="1"/>
          </p:cNvSpPr>
          <p:nvPr/>
        </p:nvSpPr>
        <p:spPr bwMode="auto">
          <a:xfrm>
            <a:off x="609606" y="6323024"/>
            <a:ext cx="7927975" cy="246217"/>
          </a:xfrm>
          <a:prstGeom prst="rect">
            <a:avLst/>
          </a:prstGeom>
          <a:noFill/>
          <a:ln w="9525">
            <a:noFill/>
            <a:miter lim="800000"/>
            <a:headEnd/>
            <a:tailEnd/>
          </a:ln>
        </p:spPr>
        <p:txBody>
          <a:bodyPr lIns="91435" tIns="45718" rIns="91435" bIns="45718">
            <a:spAutoFit/>
          </a:bodyPr>
          <a:lstStyle/>
          <a:p>
            <a:pPr>
              <a:spcBef>
                <a:spcPct val="50000"/>
              </a:spcBef>
            </a:pPr>
            <a:r>
              <a:rPr lang="en-US" sz="1000" dirty="0">
                <a:solidFill>
                  <a:srgbClr val="000000"/>
                </a:solidFill>
                <a:latin typeface="Book Antiqua" pitchFamily="18" charset="0"/>
                <a:ea typeface="ヒラギノ角ゴ Pro W6"/>
                <a:cs typeface="ヒラギノ角ゴ Pro W6"/>
                <a:sym typeface="Arial" charset="0"/>
              </a:rPr>
              <a:t>Source: Herman, J. (1992). </a:t>
            </a:r>
            <a:r>
              <a:rPr lang="en-US" sz="1000" i="1" dirty="0">
                <a:solidFill>
                  <a:srgbClr val="000000"/>
                </a:solidFill>
                <a:latin typeface="Book Antiqua" pitchFamily="18" charset="0"/>
                <a:ea typeface="ヒラギノ角ゴ Pro W6"/>
                <a:cs typeface="ヒラギノ角ゴ Pro W6"/>
                <a:sym typeface="Arial" charset="0"/>
              </a:rPr>
              <a:t>Trauma and recovery.</a:t>
            </a:r>
            <a:r>
              <a:rPr lang="en-US" sz="1000" dirty="0">
                <a:solidFill>
                  <a:srgbClr val="000000"/>
                </a:solidFill>
                <a:latin typeface="Book Antiqua" pitchFamily="18" charset="0"/>
                <a:ea typeface="ヒラギノ角ゴ Pro W6"/>
                <a:cs typeface="ヒラギノ角ゴ Pro W6"/>
                <a:sym typeface="Arial" charset="0"/>
              </a:rPr>
              <a:t> New York: Basic Books.</a:t>
            </a:r>
          </a:p>
        </p:txBody>
      </p:sp>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brightnessContrast bright="-39000"/>
                    </a14:imgEffect>
                  </a14:imgLayer>
                </a14:imgProps>
              </a:ext>
            </a:extLst>
          </a:blip>
          <a:stretch>
            <a:fillRect/>
          </a:stretch>
        </p:blipFill>
        <p:spPr>
          <a:xfrm>
            <a:off x="0" y="-25400"/>
            <a:ext cx="9165167" cy="10565130"/>
          </a:xfrm>
          <a:prstGeom prst="rect">
            <a:avLst/>
          </a:prstGeom>
        </p:spPr>
      </p:pic>
      <p:sp>
        <p:nvSpPr>
          <p:cNvPr id="9" name="Rectangle 3"/>
          <p:cNvSpPr txBox="1">
            <a:spLocks noChangeArrowheads="1"/>
          </p:cNvSpPr>
          <p:nvPr/>
        </p:nvSpPr>
        <p:spPr bwMode="auto">
          <a:xfrm>
            <a:off x="838200" y="2057400"/>
            <a:ext cx="7848600" cy="3108325"/>
          </a:xfrm>
          <a:prstGeom prst="rect">
            <a:avLst/>
          </a:prstGeom>
          <a:noFill/>
          <a:ln w="9525">
            <a:noFill/>
            <a:miter lim="800000"/>
            <a:headEnd/>
            <a:tailEnd/>
          </a:ln>
        </p:spPr>
        <p:txBody>
          <a:bodyPr vert="horz" wrap="square" lIns="64291" tIns="32146" rIns="64291" bIns="32146"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317500" indent="0">
              <a:buNone/>
            </a:pPr>
            <a:r>
              <a:rPr lang="en-US" dirty="0" smtClean="0">
                <a:solidFill>
                  <a:srgbClr val="FFFFFF"/>
                </a:solidFill>
                <a:latin typeface="Calibri" pitchFamily="34" charset="0"/>
                <a:ea typeface="ＭＳ Ｐゴシック"/>
                <a:cs typeface="ＭＳ Ｐゴシック"/>
              </a:rPr>
              <a:t>Overwhelms ability to cope</a:t>
            </a:r>
          </a:p>
          <a:p>
            <a:pPr marL="774700" indent="-457200"/>
            <a:endParaRPr lang="en-US" sz="1400" dirty="0" smtClean="0">
              <a:solidFill>
                <a:srgbClr val="FFFFFF"/>
              </a:solidFill>
              <a:latin typeface="Calibri" pitchFamily="34" charset="0"/>
              <a:ea typeface="ＭＳ Ｐゴシック"/>
              <a:cs typeface="ＭＳ Ｐゴシック"/>
            </a:endParaRPr>
          </a:p>
          <a:p>
            <a:pPr marL="317500" indent="0">
              <a:buNone/>
            </a:pPr>
            <a:r>
              <a:rPr lang="en-US" dirty="0" smtClean="0">
                <a:solidFill>
                  <a:srgbClr val="FFFFFF"/>
                </a:solidFill>
                <a:latin typeface="Calibri" pitchFamily="34" charset="0"/>
                <a:ea typeface="ＭＳ Ｐゴシック"/>
                <a:cs typeface="ＭＳ Ｐゴシック"/>
              </a:rPr>
              <a:t>Results in feelings of terror, helplessness, and powerlessness</a:t>
            </a:r>
          </a:p>
          <a:p>
            <a:pPr marL="317500" indent="0">
              <a:buNone/>
            </a:pPr>
            <a:endParaRPr lang="en-US" sz="1400" dirty="0" smtClean="0">
              <a:solidFill>
                <a:srgbClr val="FFFFFF"/>
              </a:solidFill>
              <a:latin typeface="Calibri" pitchFamily="34" charset="0"/>
              <a:ea typeface="ＭＳ Ｐゴシック"/>
              <a:cs typeface="ＭＳ Ｐゴシック"/>
            </a:endParaRPr>
          </a:p>
          <a:p>
            <a:pPr marL="317500" indent="0">
              <a:buNone/>
            </a:pPr>
            <a:r>
              <a:rPr lang="en-US" dirty="0" smtClean="0">
                <a:solidFill>
                  <a:srgbClr val="FFFFFF"/>
                </a:solidFill>
                <a:latin typeface="Calibri" pitchFamily="34" charset="0"/>
                <a:ea typeface="ＭＳ Ｐゴシック"/>
                <a:cs typeface="ＭＳ Ｐゴシック"/>
              </a:rPr>
              <a:t>Interferes with sense of control, connection, and meaning</a:t>
            </a:r>
          </a:p>
        </p:txBody>
      </p:sp>
      <p:sp>
        <p:nvSpPr>
          <p:cNvPr id="10" name="Rectangle 2"/>
          <p:cNvSpPr txBox="1">
            <a:spLocks noChangeArrowheads="1"/>
          </p:cNvSpPr>
          <p:nvPr/>
        </p:nvSpPr>
        <p:spPr bwMode="auto">
          <a:xfrm>
            <a:off x="533400" y="609600"/>
            <a:ext cx="8037513" cy="801688"/>
          </a:xfrm>
          <a:prstGeom prst="rect">
            <a:avLst/>
          </a:prstGeom>
          <a:noFill/>
          <a:ln w="9525">
            <a:noFill/>
            <a:miter lim="800000"/>
            <a:headEnd/>
            <a:tailEnd/>
          </a:ln>
        </p:spPr>
        <p:txBody>
          <a:bodyPr vert="horz" wrap="square" lIns="64291" tIns="32146" rIns="64291" bIns="32146" numCol="1" anchor="ctr" anchorCtr="0" compatLnSpc="1">
            <a:prstTxWarp prst="textNoShape">
              <a:avLst/>
            </a:prstTxWarp>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pPr algn="l"/>
            <a:r>
              <a:rPr lang="en-US" sz="4800" dirty="0" smtClean="0">
                <a:solidFill>
                  <a:schemeClr val="bg1"/>
                </a:solidFill>
                <a:latin typeface="Calibri" pitchFamily="34" charset="0"/>
                <a:ea typeface="ＭＳ Ｐゴシック"/>
                <a:cs typeface="ＭＳ Ｐゴシック"/>
              </a:rPr>
              <a:t>What is trauma?</a:t>
            </a:r>
          </a:p>
        </p:txBody>
      </p:sp>
    </p:spTree>
    <p:extLst>
      <p:ext uri="{BB962C8B-B14F-4D97-AF65-F5344CB8AC3E}">
        <p14:creationId xmlns:p14="http://schemas.microsoft.com/office/powerpoint/2010/main" val="312801857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39000"/>
                    </a14:imgEffect>
                  </a14:imgLayer>
                </a14:imgProps>
              </a:ext>
            </a:extLst>
          </a:blip>
          <a:stretch>
            <a:fillRect/>
          </a:stretch>
        </p:blipFill>
        <p:spPr>
          <a:xfrm>
            <a:off x="-762000" y="0"/>
            <a:ext cx="10426739" cy="7391400"/>
          </a:xfrm>
          <a:prstGeom prst="rect">
            <a:avLst/>
          </a:prstGeom>
        </p:spPr>
      </p:pic>
      <p:sp>
        <p:nvSpPr>
          <p:cNvPr id="6" name="Rectangle 2"/>
          <p:cNvSpPr>
            <a:spLocks noChangeArrowheads="1"/>
          </p:cNvSpPr>
          <p:nvPr/>
        </p:nvSpPr>
        <p:spPr bwMode="auto">
          <a:xfrm>
            <a:off x="762000" y="2590800"/>
            <a:ext cx="7924800" cy="2895600"/>
          </a:xfrm>
          <a:prstGeom prst="rect">
            <a:avLst/>
          </a:prstGeom>
          <a:noFill/>
          <a:ln w="9525">
            <a:noFill/>
            <a:miter lim="800000"/>
            <a:headEnd/>
            <a:tailEnd/>
          </a:ln>
        </p:spPr>
        <p:txBody>
          <a:bodyPr lIns="64291" tIns="32146" rIns="64291" bIns="32146" anchor="ctr"/>
          <a:lstStyle/>
          <a:p>
            <a:pPr eaLnBrk="0" hangingPunct="0"/>
            <a:endParaRPr lang="en-US" sz="3200" dirty="0" smtClean="0">
              <a:solidFill>
                <a:srgbClr val="FFFF00"/>
              </a:solidFill>
              <a:latin typeface="Georgia" pitchFamily="18" charset="0"/>
            </a:endParaRPr>
          </a:p>
          <a:p>
            <a:pPr eaLnBrk="0" hangingPunct="0"/>
            <a:r>
              <a:rPr lang="en-US" sz="3600" dirty="0" smtClean="0">
                <a:solidFill>
                  <a:schemeClr val="bg1"/>
                </a:solidFill>
                <a:latin typeface="Calibri" pitchFamily="34" charset="0"/>
                <a:cs typeface="Calibri" pitchFamily="34" charset="0"/>
              </a:rPr>
              <a:t>“Early experiences are built into our bodies, creating biological ‘memories’ that shape development, for better or for worse.” </a:t>
            </a:r>
          </a:p>
          <a:p>
            <a:pPr eaLnBrk="0" hangingPunct="0"/>
            <a:r>
              <a:rPr lang="en-US" sz="3200" dirty="0" smtClean="0">
                <a:solidFill>
                  <a:srgbClr val="BBE0E3"/>
                </a:solidFill>
                <a:latin typeface="Calibri" pitchFamily="34" charset="0"/>
              </a:rPr>
              <a:t>		</a:t>
            </a:r>
            <a:r>
              <a:rPr lang="en-US" sz="2400" dirty="0" smtClean="0">
                <a:solidFill>
                  <a:srgbClr val="BBE0E3"/>
                </a:solidFill>
                <a:latin typeface="Calibri" pitchFamily="34" charset="0"/>
              </a:rPr>
              <a:t>Center on </a:t>
            </a:r>
            <a:r>
              <a:rPr lang="en-US" sz="2400" dirty="0">
                <a:solidFill>
                  <a:srgbClr val="BBE0E3"/>
                </a:solidFill>
                <a:latin typeface="Calibri" pitchFamily="34" charset="0"/>
              </a:rPr>
              <a:t>the Developing Child</a:t>
            </a:r>
            <a:endParaRPr lang="en-US" sz="2400" dirty="0">
              <a:ea typeface="ＭＳ Ｐゴシック"/>
              <a:cs typeface="ＭＳ Ｐゴシック"/>
            </a:endParaRPr>
          </a:p>
          <a:p>
            <a:pPr eaLnBrk="0" hangingPunct="0"/>
            <a:endParaRPr lang="en-US" sz="3200" dirty="0">
              <a:solidFill>
                <a:schemeClr val="bg1"/>
              </a:solidFill>
              <a:latin typeface="Georgia" pitchFamily="18" charset="0"/>
            </a:endParaRPr>
          </a:p>
          <a:p>
            <a:pPr eaLnBrk="0" hangingPunct="0"/>
            <a:endParaRPr lang="en-US" sz="3200" dirty="0">
              <a:solidFill>
                <a:srgbClr val="FF6600"/>
              </a:solidFill>
              <a:latin typeface="Georgia" pitchFamily="18" charset="0"/>
            </a:endParaRPr>
          </a:p>
          <a:p>
            <a:pPr eaLnBrk="0" hangingPunct="0"/>
            <a:endParaRPr lang="en-US" sz="3200" dirty="0">
              <a:solidFill>
                <a:srgbClr val="FF6600"/>
              </a:solidFill>
              <a:latin typeface="Georgia" pitchFamily="18" charset="0"/>
            </a:endParaRPr>
          </a:p>
          <a:p>
            <a:pPr eaLnBrk="0" hangingPunct="0"/>
            <a:endParaRPr lang="en-US" sz="3200" dirty="0">
              <a:solidFill>
                <a:srgbClr val="FF6600"/>
              </a:solidFill>
              <a:latin typeface="Georgia" pitchFamily="18" charset="0"/>
            </a:endParaRPr>
          </a:p>
        </p:txBody>
      </p:sp>
    </p:spTree>
    <p:extLst>
      <p:ext uri="{BB962C8B-B14F-4D97-AF65-F5344CB8AC3E}">
        <p14:creationId xmlns:p14="http://schemas.microsoft.com/office/powerpoint/2010/main" val="446662235"/>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extLst>
              <a:ext uri="{BEBA8EAE-BF5A-486C-A8C5-ECC9F3942E4B}">
                <a14:imgProps xmlns:a14="http://schemas.microsoft.com/office/drawing/2010/main">
                  <a14:imgLayer r:embed="rId4">
                    <a14:imgEffect>
                      <a14:brightnessContrast bright="-15000"/>
                    </a14:imgEffect>
                  </a14:imgLayer>
                </a14:imgProps>
              </a:ext>
            </a:extLst>
          </a:blip>
          <a:stretch>
            <a:fillRect/>
          </a:stretch>
        </p:blipFill>
        <p:spPr>
          <a:xfrm rot="10800000" flipV="1">
            <a:off x="-1295400" y="-304800"/>
            <a:ext cx="10597995" cy="7818966"/>
          </a:xfrm>
          <a:prstGeom prst="rect">
            <a:avLst/>
          </a:prstGeom>
          <a:scene3d>
            <a:camera prst="perspectiveFront" fov="3300000">
              <a:rot lat="0" lon="0" rev="0"/>
            </a:camera>
            <a:lightRig rig="threePt" dir="t"/>
          </a:scene3d>
        </p:spPr>
      </p:pic>
      <p:sp>
        <p:nvSpPr>
          <p:cNvPr id="22" name="TextBox 21"/>
          <p:cNvSpPr txBox="1"/>
          <p:nvPr/>
        </p:nvSpPr>
        <p:spPr>
          <a:xfrm>
            <a:off x="685800" y="990600"/>
            <a:ext cx="2743200" cy="707886"/>
          </a:xfrm>
          <a:prstGeom prst="rect">
            <a:avLst/>
          </a:prstGeom>
          <a:noFill/>
        </p:spPr>
        <p:txBody>
          <a:bodyPr wrap="square" rtlCol="0">
            <a:spAutoFit/>
          </a:bodyPr>
          <a:lstStyle/>
          <a:p>
            <a:pPr algn="ctr" fontAlgn="auto">
              <a:spcBef>
                <a:spcPts val="0"/>
              </a:spcBef>
              <a:spcAft>
                <a:spcPts val="0"/>
              </a:spcAft>
            </a:pPr>
            <a:r>
              <a:rPr lang="en-US" sz="4000" dirty="0">
                <a:solidFill>
                  <a:schemeClr val="bg1"/>
                </a:solidFill>
                <a:latin typeface="Calibri"/>
                <a:cs typeface="Calibri"/>
              </a:rPr>
              <a:t>C</a:t>
            </a:r>
            <a:r>
              <a:rPr lang="en-US" sz="4000" dirty="0" smtClean="0">
                <a:solidFill>
                  <a:schemeClr val="bg1"/>
                </a:solidFill>
                <a:latin typeface="Calibri"/>
                <a:cs typeface="Calibri"/>
              </a:rPr>
              <a:t>ortex</a:t>
            </a:r>
            <a:r>
              <a:rPr lang="en-US" sz="2800" b="1" dirty="0" smtClean="0">
                <a:solidFill>
                  <a:srgbClr val="FFFFFF"/>
                </a:solidFill>
                <a:latin typeface="Calibri"/>
                <a:cs typeface="Calibri"/>
              </a:rPr>
              <a:t> </a:t>
            </a:r>
          </a:p>
        </p:txBody>
      </p:sp>
      <p:sp>
        <p:nvSpPr>
          <p:cNvPr id="24" name="TextBox 23"/>
          <p:cNvSpPr txBox="1"/>
          <p:nvPr/>
        </p:nvSpPr>
        <p:spPr>
          <a:xfrm>
            <a:off x="2133600" y="2438400"/>
            <a:ext cx="3220102" cy="707886"/>
          </a:xfrm>
          <a:prstGeom prst="rect">
            <a:avLst/>
          </a:prstGeom>
          <a:noFill/>
        </p:spPr>
        <p:txBody>
          <a:bodyPr wrap="none" rtlCol="0">
            <a:spAutoFit/>
          </a:bodyPr>
          <a:lstStyle/>
          <a:p>
            <a:pPr fontAlgn="auto">
              <a:spcBef>
                <a:spcPts val="0"/>
              </a:spcBef>
              <a:spcAft>
                <a:spcPts val="0"/>
              </a:spcAft>
            </a:pPr>
            <a:r>
              <a:rPr lang="en-US" sz="4000" dirty="0" smtClean="0">
                <a:latin typeface="Calibri"/>
                <a:cs typeface="Calibri"/>
              </a:rPr>
              <a:t>Limbic System</a:t>
            </a:r>
          </a:p>
        </p:txBody>
      </p:sp>
      <p:sp>
        <p:nvSpPr>
          <p:cNvPr id="25" name="TextBox 24"/>
          <p:cNvSpPr txBox="1"/>
          <p:nvPr/>
        </p:nvSpPr>
        <p:spPr>
          <a:xfrm>
            <a:off x="2590800" y="3276600"/>
            <a:ext cx="2749392" cy="523220"/>
          </a:xfrm>
          <a:prstGeom prst="rect">
            <a:avLst/>
          </a:prstGeom>
          <a:noFill/>
        </p:spPr>
        <p:txBody>
          <a:bodyPr wrap="square" rtlCol="0">
            <a:spAutoFit/>
          </a:bodyPr>
          <a:lstStyle/>
          <a:p>
            <a:pPr fontAlgn="auto">
              <a:spcBef>
                <a:spcPts val="0"/>
              </a:spcBef>
              <a:spcAft>
                <a:spcPts val="0"/>
              </a:spcAft>
            </a:pPr>
            <a:r>
              <a:rPr lang="en-US" sz="2800" dirty="0" smtClean="0">
                <a:latin typeface="Calibri"/>
                <a:cs typeface="Calibri"/>
              </a:rPr>
              <a:t>amygdala</a:t>
            </a:r>
          </a:p>
        </p:txBody>
      </p:sp>
      <p:sp>
        <p:nvSpPr>
          <p:cNvPr id="26" name="TextBox 25"/>
          <p:cNvSpPr txBox="1"/>
          <p:nvPr/>
        </p:nvSpPr>
        <p:spPr>
          <a:xfrm>
            <a:off x="4038600" y="4495800"/>
            <a:ext cx="2590800" cy="707886"/>
          </a:xfrm>
          <a:prstGeom prst="rect">
            <a:avLst/>
          </a:prstGeom>
          <a:noFill/>
        </p:spPr>
        <p:txBody>
          <a:bodyPr wrap="square" rtlCol="0">
            <a:spAutoFit/>
          </a:bodyPr>
          <a:lstStyle/>
          <a:p>
            <a:pPr fontAlgn="auto">
              <a:spcBef>
                <a:spcPts val="0"/>
              </a:spcBef>
              <a:spcAft>
                <a:spcPts val="0"/>
              </a:spcAft>
            </a:pPr>
            <a:r>
              <a:rPr lang="en-US" sz="4000" dirty="0" smtClean="0">
                <a:latin typeface="Calibri"/>
                <a:cs typeface="Calibri"/>
              </a:rPr>
              <a:t>Brain Stem</a:t>
            </a:r>
          </a:p>
        </p:txBody>
      </p:sp>
      <p:sp>
        <p:nvSpPr>
          <p:cNvPr id="13" name="Right Brace 3"/>
          <p:cNvSpPr>
            <a:spLocks/>
          </p:cNvSpPr>
          <p:nvPr/>
        </p:nvSpPr>
        <p:spPr bwMode="auto">
          <a:xfrm>
            <a:off x="7315200" y="685800"/>
            <a:ext cx="228600" cy="990600"/>
          </a:xfrm>
          <a:prstGeom prst="rightBrace">
            <a:avLst>
              <a:gd name="adj1" fmla="val 8336"/>
              <a:gd name="adj2" fmla="val 50000"/>
            </a:avLst>
          </a:prstGeom>
          <a:solidFill>
            <a:srgbClr val="FFCC66"/>
          </a:solidFill>
          <a:ln w="9525" algn="ctr">
            <a:solidFill>
              <a:schemeClr val="tx1"/>
            </a:solidFill>
            <a:round/>
            <a:headEnd/>
            <a:tailEnd/>
          </a:ln>
        </p:spPr>
        <p:txBody>
          <a:bodyPr/>
          <a:lstStyle/>
          <a:p>
            <a:endParaRPr lang="en-US" dirty="0">
              <a:solidFill>
                <a:prstClr val="white"/>
              </a:solidFill>
              <a:latin typeface="Arial" pitchFamily="34" charset="0"/>
              <a:cs typeface="Arial" pitchFamily="34" charset="0"/>
            </a:endParaRPr>
          </a:p>
        </p:txBody>
      </p:sp>
      <p:sp>
        <p:nvSpPr>
          <p:cNvPr id="14" name="TextBox 4"/>
          <p:cNvSpPr txBox="1">
            <a:spLocks noChangeArrowheads="1"/>
          </p:cNvSpPr>
          <p:nvPr/>
        </p:nvSpPr>
        <p:spPr bwMode="auto">
          <a:xfrm>
            <a:off x="7391400" y="762000"/>
            <a:ext cx="1600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Arial" charset="0"/>
              </a:defRPr>
            </a:lvl1pPr>
            <a:lvl2pPr marL="742950" indent="-285750" eaLnBrk="0" hangingPunct="0">
              <a:defRPr sz="1400">
                <a:solidFill>
                  <a:schemeClr val="tx1"/>
                </a:solidFill>
                <a:latin typeface="Arial" charset="0"/>
              </a:defRPr>
            </a:lvl2pPr>
            <a:lvl3pPr marL="1143000" indent="-228600" eaLnBrk="0" hangingPunct="0">
              <a:defRPr sz="1400">
                <a:solidFill>
                  <a:schemeClr val="tx1"/>
                </a:solidFill>
                <a:latin typeface="Arial" charset="0"/>
              </a:defRPr>
            </a:lvl3pPr>
            <a:lvl4pPr marL="1600200" indent="-228600" eaLnBrk="0" hangingPunct="0">
              <a:defRPr sz="1400">
                <a:solidFill>
                  <a:schemeClr val="tx1"/>
                </a:solidFill>
                <a:latin typeface="Arial" charset="0"/>
              </a:defRPr>
            </a:lvl4pPr>
            <a:lvl5pPr marL="2057400" indent="-228600" eaLnBrk="0" hangingPunct="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ctr" eaLnBrk="1" hangingPunct="1"/>
            <a:r>
              <a:rPr lang="en-US" sz="2400" dirty="0" smtClean="0">
                <a:solidFill>
                  <a:schemeClr val="bg1"/>
                </a:solidFill>
                <a:latin typeface="Calibri"/>
                <a:cs typeface="Calibri"/>
              </a:rPr>
              <a:t>“Thinking Brain”</a:t>
            </a:r>
            <a:endParaRPr lang="en-US" sz="2400" dirty="0">
              <a:solidFill>
                <a:schemeClr val="bg1"/>
              </a:solidFill>
              <a:latin typeface="Calibri"/>
              <a:cs typeface="Calibri"/>
            </a:endParaRPr>
          </a:p>
        </p:txBody>
      </p:sp>
      <p:sp>
        <p:nvSpPr>
          <p:cNvPr id="15" name="Right Brace 3"/>
          <p:cNvSpPr>
            <a:spLocks/>
          </p:cNvSpPr>
          <p:nvPr/>
        </p:nvSpPr>
        <p:spPr bwMode="auto">
          <a:xfrm>
            <a:off x="7315200" y="2438400"/>
            <a:ext cx="228600" cy="2590800"/>
          </a:xfrm>
          <a:prstGeom prst="rightBrace">
            <a:avLst>
              <a:gd name="adj1" fmla="val 8336"/>
              <a:gd name="adj2" fmla="val 50000"/>
            </a:avLst>
          </a:prstGeom>
          <a:solidFill>
            <a:srgbClr val="FFCC66"/>
          </a:solidFill>
          <a:ln w="9525" algn="ctr">
            <a:solidFill>
              <a:schemeClr val="tx1"/>
            </a:solidFill>
            <a:round/>
            <a:headEnd/>
            <a:tailEnd/>
          </a:ln>
        </p:spPr>
        <p:txBody>
          <a:bodyPr/>
          <a:lstStyle/>
          <a:p>
            <a:endParaRPr lang="en-US" dirty="0">
              <a:solidFill>
                <a:prstClr val="white"/>
              </a:solidFill>
              <a:latin typeface="Arial" pitchFamily="34" charset="0"/>
              <a:cs typeface="Arial" pitchFamily="34" charset="0"/>
            </a:endParaRPr>
          </a:p>
        </p:txBody>
      </p:sp>
      <p:sp>
        <p:nvSpPr>
          <p:cNvPr id="16" name="TextBox 4"/>
          <p:cNvSpPr txBox="1">
            <a:spLocks noChangeArrowheads="1"/>
          </p:cNvSpPr>
          <p:nvPr/>
        </p:nvSpPr>
        <p:spPr bwMode="auto">
          <a:xfrm>
            <a:off x="7315200" y="3124200"/>
            <a:ext cx="1828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Arial" charset="0"/>
              </a:defRPr>
            </a:lvl1pPr>
            <a:lvl2pPr marL="742950" indent="-285750" eaLnBrk="0" hangingPunct="0">
              <a:defRPr sz="1400">
                <a:solidFill>
                  <a:schemeClr val="tx1"/>
                </a:solidFill>
                <a:latin typeface="Arial" charset="0"/>
              </a:defRPr>
            </a:lvl2pPr>
            <a:lvl3pPr marL="1143000" indent="-228600" eaLnBrk="0" hangingPunct="0">
              <a:defRPr sz="1400">
                <a:solidFill>
                  <a:schemeClr val="tx1"/>
                </a:solidFill>
                <a:latin typeface="Arial" charset="0"/>
              </a:defRPr>
            </a:lvl3pPr>
            <a:lvl4pPr marL="1600200" indent="-228600" eaLnBrk="0" hangingPunct="0">
              <a:defRPr sz="1400">
                <a:solidFill>
                  <a:schemeClr val="tx1"/>
                </a:solidFill>
                <a:latin typeface="Arial" charset="0"/>
              </a:defRPr>
            </a:lvl4pPr>
            <a:lvl5pPr marL="2057400" indent="-228600" eaLnBrk="0" hangingPunct="0">
              <a:defRPr sz="1400">
                <a:solidFill>
                  <a:schemeClr val="tx1"/>
                </a:solidFill>
                <a:latin typeface="Arial" charset="0"/>
              </a:defRPr>
            </a:lvl5pPr>
            <a:lvl6pPr marL="2514600" indent="-228600" algn="ctr" eaLnBrk="0" fontAlgn="base" hangingPunct="0">
              <a:spcBef>
                <a:spcPct val="0"/>
              </a:spcBef>
              <a:spcAft>
                <a:spcPct val="0"/>
              </a:spcAft>
              <a:defRPr sz="1400">
                <a:solidFill>
                  <a:schemeClr val="tx1"/>
                </a:solidFill>
                <a:latin typeface="Arial" charset="0"/>
              </a:defRPr>
            </a:lvl6pPr>
            <a:lvl7pPr marL="2971800" indent="-228600" algn="ctr" eaLnBrk="0" fontAlgn="base" hangingPunct="0">
              <a:spcBef>
                <a:spcPct val="0"/>
              </a:spcBef>
              <a:spcAft>
                <a:spcPct val="0"/>
              </a:spcAft>
              <a:defRPr sz="1400">
                <a:solidFill>
                  <a:schemeClr val="tx1"/>
                </a:solidFill>
                <a:latin typeface="Arial" charset="0"/>
              </a:defRPr>
            </a:lvl7pPr>
            <a:lvl8pPr marL="3429000" indent="-228600" algn="ctr" eaLnBrk="0" fontAlgn="base" hangingPunct="0">
              <a:spcBef>
                <a:spcPct val="0"/>
              </a:spcBef>
              <a:spcAft>
                <a:spcPct val="0"/>
              </a:spcAft>
              <a:defRPr sz="1400">
                <a:solidFill>
                  <a:schemeClr val="tx1"/>
                </a:solidFill>
                <a:latin typeface="Arial" charset="0"/>
              </a:defRPr>
            </a:lvl8pPr>
            <a:lvl9pPr marL="3886200" indent="-228600" algn="ctr" eaLnBrk="0" fontAlgn="base" hangingPunct="0">
              <a:spcBef>
                <a:spcPct val="0"/>
              </a:spcBef>
              <a:spcAft>
                <a:spcPct val="0"/>
              </a:spcAft>
              <a:defRPr sz="1400">
                <a:solidFill>
                  <a:schemeClr val="tx1"/>
                </a:solidFill>
                <a:latin typeface="Arial" charset="0"/>
              </a:defRPr>
            </a:lvl9pPr>
          </a:lstStyle>
          <a:p>
            <a:pPr algn="ctr" eaLnBrk="1" hangingPunct="1"/>
            <a:r>
              <a:rPr lang="en-US" sz="2400" dirty="0" smtClean="0">
                <a:solidFill>
                  <a:srgbClr val="FFFFFF"/>
                </a:solidFill>
                <a:latin typeface="Calibri"/>
                <a:cs typeface="Calibri"/>
              </a:rPr>
              <a:t>“Emotional Brain”</a:t>
            </a:r>
            <a:endParaRPr lang="en-US" sz="2400" dirty="0">
              <a:solidFill>
                <a:srgbClr val="FFFFFF"/>
              </a:solidFill>
              <a:latin typeface="Calibri"/>
              <a:cs typeface="Calibri"/>
            </a:endParaRPr>
          </a:p>
        </p:txBody>
      </p:sp>
    </p:spTree>
    <p:extLst>
      <p:ext uri="{BB962C8B-B14F-4D97-AF65-F5344CB8AC3E}">
        <p14:creationId xmlns:p14="http://schemas.microsoft.com/office/powerpoint/2010/main" val="3413469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3"/>
          <p:cNvSpPr txBox="1">
            <a:spLocks noChangeArrowheads="1"/>
          </p:cNvSpPr>
          <p:nvPr/>
        </p:nvSpPr>
        <p:spPr bwMode="auto">
          <a:xfrm>
            <a:off x="533400" y="5638800"/>
            <a:ext cx="8305800" cy="815608"/>
          </a:xfrm>
          <a:prstGeom prst="rect">
            <a:avLst/>
          </a:prstGeom>
          <a:noFill/>
          <a:ln w="9525">
            <a:noFill/>
            <a:miter lim="800000"/>
            <a:headEnd/>
            <a:tailEnd/>
          </a:ln>
        </p:spPr>
        <p:txBody>
          <a:bodyPr>
            <a:spAutoFit/>
          </a:bodyPr>
          <a:lstStyle/>
          <a:p>
            <a:pPr algn="ctr">
              <a:defRPr/>
            </a:pPr>
            <a:endParaRPr lang="en-US" sz="3600" dirty="0" smtClean="0">
              <a:solidFill>
                <a:prstClr val="black"/>
              </a:solidFill>
              <a:latin typeface="Calibri" pitchFamily="34" charset="0"/>
              <a:cs typeface="Arial" charset="0"/>
            </a:endParaRPr>
          </a:p>
          <a:p>
            <a:pPr algn="ctr">
              <a:defRPr/>
            </a:pPr>
            <a:r>
              <a:rPr lang="en-US" sz="1100" dirty="0" smtClean="0">
                <a:solidFill>
                  <a:prstClr val="white"/>
                </a:solidFill>
                <a:latin typeface="Calibri" pitchFamily="34" charset="0"/>
                <a:cs typeface="Arial" charset="0"/>
              </a:rPr>
              <a:t>(Center for the Developing Child, working paper  5)</a:t>
            </a:r>
            <a:endParaRPr lang="en-US" sz="1100" dirty="0">
              <a:solidFill>
                <a:prstClr val="white"/>
              </a:solidFill>
              <a:latin typeface="Calibri" pitchFamily="34" charset="0"/>
              <a:cs typeface="Arial" charset="0"/>
            </a:endParaRPr>
          </a:p>
        </p:txBody>
      </p:sp>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bright="-13000"/>
                    </a14:imgEffect>
                  </a14:imgLayer>
                </a14:imgProps>
              </a:ext>
            </a:extLst>
          </a:blip>
          <a:stretch>
            <a:fillRect/>
          </a:stretch>
        </p:blipFill>
        <p:spPr>
          <a:xfrm>
            <a:off x="0" y="-914400"/>
            <a:ext cx="9130381" cy="8915400"/>
          </a:xfrm>
          <a:prstGeom prst="rect">
            <a:avLst/>
          </a:prstGeom>
        </p:spPr>
      </p:pic>
      <p:sp>
        <p:nvSpPr>
          <p:cNvPr id="9" name="Rectangle 2"/>
          <p:cNvSpPr>
            <a:spLocks/>
          </p:cNvSpPr>
          <p:nvPr/>
        </p:nvSpPr>
        <p:spPr bwMode="auto">
          <a:xfrm>
            <a:off x="0" y="3733800"/>
            <a:ext cx="9220200" cy="3124200"/>
          </a:xfrm>
          <a:prstGeom prst="rect">
            <a:avLst/>
          </a:prstGeom>
          <a:solidFill>
            <a:srgbClr val="000000">
              <a:alpha val="53000"/>
            </a:srgbClr>
          </a:solidFill>
          <a:ln w="25400">
            <a:solidFill>
              <a:srgbClr val="000000">
                <a:alpha val="70195"/>
              </a:srgbClr>
            </a:solidFill>
            <a:miter lim="800000"/>
            <a:headEnd/>
            <a:tailEnd/>
          </a:ln>
        </p:spPr>
        <p:txBody>
          <a:bodyPr lIns="0" tIns="0" rIns="0" bIns="0"/>
          <a:lstStyle/>
          <a:p>
            <a:pPr lvl="1">
              <a:defRPr/>
            </a:pPr>
            <a:endParaRPr lang="en-US" sz="2800" dirty="0" smtClean="0">
              <a:solidFill>
                <a:prstClr val="white"/>
              </a:solidFill>
              <a:latin typeface="Calibri" pitchFamily="34" charset="0"/>
              <a:cs typeface="Arial" charset="0"/>
            </a:endParaRPr>
          </a:p>
          <a:p>
            <a:pPr lvl="1">
              <a:defRPr/>
            </a:pPr>
            <a:endParaRPr lang="en-US" sz="2800" dirty="0" smtClean="0">
              <a:solidFill>
                <a:prstClr val="white"/>
              </a:solidFill>
              <a:latin typeface="Calibri" pitchFamily="34" charset="0"/>
              <a:cs typeface="Arial" charset="0"/>
            </a:endParaRPr>
          </a:p>
          <a:p>
            <a:pPr lvl="1">
              <a:defRPr/>
            </a:pPr>
            <a:endParaRPr lang="en-US" sz="2800" dirty="0" smtClean="0">
              <a:solidFill>
                <a:prstClr val="white"/>
              </a:solidFill>
              <a:latin typeface="Calibri" pitchFamily="34" charset="0"/>
              <a:cs typeface="Arial" charset="0"/>
            </a:endParaRPr>
          </a:p>
          <a:p>
            <a:pPr lvl="1">
              <a:defRPr/>
            </a:pPr>
            <a:endParaRPr lang="en-US" sz="2800" dirty="0" smtClean="0">
              <a:solidFill>
                <a:prstClr val="white"/>
              </a:solidFill>
              <a:latin typeface="Calibri" pitchFamily="34" charset="0"/>
              <a:cs typeface="Arial" charset="0"/>
            </a:endParaRPr>
          </a:p>
          <a:p>
            <a:pPr lvl="1">
              <a:defRPr/>
            </a:pPr>
            <a:endParaRPr lang="en-US" sz="2800" dirty="0" smtClean="0">
              <a:solidFill>
                <a:prstClr val="white"/>
              </a:solidFill>
              <a:latin typeface="Calibri" pitchFamily="34" charset="0"/>
              <a:cs typeface="Arial" charset="0"/>
            </a:endParaRPr>
          </a:p>
        </p:txBody>
      </p:sp>
      <p:sp>
        <p:nvSpPr>
          <p:cNvPr id="10" name="Text Box 3"/>
          <p:cNvSpPr txBox="1">
            <a:spLocks noChangeArrowheads="1"/>
          </p:cNvSpPr>
          <p:nvPr/>
        </p:nvSpPr>
        <p:spPr bwMode="auto">
          <a:xfrm>
            <a:off x="685800" y="3733800"/>
            <a:ext cx="7162800" cy="2739211"/>
          </a:xfrm>
          <a:prstGeom prst="rect">
            <a:avLst/>
          </a:prstGeom>
          <a:noFill/>
          <a:ln w="9525">
            <a:noFill/>
            <a:miter lim="800000"/>
            <a:headEnd/>
            <a:tailEnd/>
          </a:ln>
        </p:spPr>
        <p:txBody>
          <a:bodyPr wrap="square">
            <a:spAutoFit/>
          </a:bodyPr>
          <a:lstStyle/>
          <a:p>
            <a:endParaRPr lang="en-US" sz="2400" dirty="0">
              <a:solidFill>
                <a:schemeClr val="bg1"/>
              </a:solidFill>
              <a:latin typeface="Calibri" pitchFamily="34" charset="0"/>
            </a:endParaRPr>
          </a:p>
          <a:p>
            <a:r>
              <a:rPr lang="en-US" sz="3200" dirty="0" smtClean="0">
                <a:latin typeface="Calibri" pitchFamily="34" charset="0"/>
              </a:rPr>
              <a:t>Periods of particular sensitivity to the effects of environment and experience</a:t>
            </a:r>
          </a:p>
          <a:p>
            <a:endParaRPr lang="en-US" sz="2000" dirty="0">
              <a:latin typeface="Calibri" pitchFamily="34" charset="0"/>
            </a:endParaRPr>
          </a:p>
          <a:p>
            <a:r>
              <a:rPr lang="en-US" sz="3200" dirty="0" smtClean="0">
                <a:latin typeface="Calibri" pitchFamily="34" charset="0"/>
              </a:rPr>
              <a:t>Brain adapts to whatever experiences are available</a:t>
            </a:r>
            <a:endParaRPr lang="en-US" sz="3200" dirty="0">
              <a:latin typeface="Calibri" pitchFamily="34" charset="0"/>
              <a:cs typeface="Arial" charset="0"/>
            </a:endParaRPr>
          </a:p>
        </p:txBody>
      </p:sp>
      <p:sp>
        <p:nvSpPr>
          <p:cNvPr id="11" name="Text Box 3"/>
          <p:cNvSpPr txBox="1">
            <a:spLocks noChangeArrowheads="1"/>
          </p:cNvSpPr>
          <p:nvPr/>
        </p:nvSpPr>
        <p:spPr bwMode="auto">
          <a:xfrm>
            <a:off x="381000" y="-21167"/>
            <a:ext cx="8305800" cy="1261884"/>
          </a:xfrm>
          <a:prstGeom prst="rect">
            <a:avLst/>
          </a:prstGeom>
          <a:noFill/>
          <a:ln w="9525">
            <a:noFill/>
            <a:miter lim="800000"/>
            <a:headEnd/>
            <a:tailEnd/>
          </a:ln>
        </p:spPr>
        <p:txBody>
          <a:bodyPr>
            <a:spAutoFit/>
          </a:bodyPr>
          <a:lstStyle/>
          <a:p>
            <a:pPr>
              <a:defRPr/>
            </a:pPr>
            <a:endParaRPr lang="en-US" sz="3200" dirty="0" smtClean="0">
              <a:solidFill>
                <a:srgbClr val="FFFF00"/>
              </a:solidFill>
              <a:latin typeface="Calibri" pitchFamily="34" charset="0"/>
              <a:cs typeface="Arial" charset="0"/>
            </a:endParaRPr>
          </a:p>
          <a:p>
            <a:pPr algn="ctr">
              <a:defRPr/>
            </a:pPr>
            <a:r>
              <a:rPr lang="en-US" sz="4400" dirty="0" smtClean="0">
                <a:solidFill>
                  <a:schemeClr val="bg1"/>
                </a:solidFill>
                <a:latin typeface="Calibri" pitchFamily="34" charset="0"/>
                <a:cs typeface="Arial" charset="0"/>
              </a:rPr>
              <a:t>Sensitive Periods</a:t>
            </a:r>
          </a:p>
        </p:txBody>
      </p:sp>
    </p:spTree>
    <p:extLst>
      <p:ext uri="{BB962C8B-B14F-4D97-AF65-F5344CB8AC3E}">
        <p14:creationId xmlns:p14="http://schemas.microsoft.com/office/powerpoint/2010/main" val="1874017335"/>
      </p:ext>
    </p:extLst>
  </p:cSld>
  <p:clrMapOvr>
    <a:masterClrMapping/>
  </p:clrMapOvr>
  <mc:AlternateContent xmlns:mc="http://schemas.openxmlformats.org/markup-compatibility/2006" xmlns:p14="http://schemas.microsoft.com/office/powerpoint/2010/main">
    <mc:Choice Requires="p14">
      <p:transition spd="slow" p14:dur="1100">
        <p:fade/>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BEBA8EAE-BF5A-486C-A8C5-ECC9F3942E4B}">
                <a14:imgProps xmlns:a14="http://schemas.microsoft.com/office/drawing/2010/main">
                  <a14:imgLayer r:embed="rId4">
                    <a14:imgEffect>
                      <a14:brightnessContrast bright="-26000"/>
                    </a14:imgEffect>
                  </a14:imgLayer>
                </a14:imgProps>
              </a:ext>
            </a:extLst>
          </a:blip>
          <a:stretch>
            <a:fillRect/>
          </a:stretch>
        </p:blipFill>
        <p:spPr>
          <a:xfrm rot="10800000" flipV="1">
            <a:off x="-304800" y="0"/>
            <a:ext cx="10597995" cy="7818966"/>
          </a:xfrm>
          <a:prstGeom prst="rect">
            <a:avLst/>
          </a:prstGeom>
          <a:scene3d>
            <a:camera prst="perspectiveFront" fov="3300000">
              <a:rot lat="0" lon="0" rev="0"/>
            </a:camera>
            <a:lightRig rig="threePt" dir="t"/>
          </a:scene3d>
        </p:spPr>
      </p:pic>
      <p:sp>
        <p:nvSpPr>
          <p:cNvPr id="11" name="Text Box 7"/>
          <p:cNvSpPr txBox="1">
            <a:spLocks noChangeArrowheads="1"/>
          </p:cNvSpPr>
          <p:nvPr/>
        </p:nvSpPr>
        <p:spPr bwMode="auto">
          <a:xfrm>
            <a:off x="457200" y="1066800"/>
            <a:ext cx="3657600" cy="1077218"/>
          </a:xfrm>
          <a:prstGeom prst="rect">
            <a:avLst/>
          </a:prstGeom>
          <a:noFill/>
          <a:ln w="9525">
            <a:noFill/>
            <a:miter lim="800000"/>
            <a:headEnd/>
            <a:tailEnd/>
          </a:ln>
        </p:spPr>
        <p:txBody>
          <a:bodyPr wrap="square">
            <a:spAutoFit/>
          </a:bodyPr>
          <a:lstStyle/>
          <a:p>
            <a:r>
              <a:rPr lang="en-US" sz="3200" dirty="0" smtClean="0">
                <a:solidFill>
                  <a:schemeClr val="bg1"/>
                </a:solidFill>
                <a:latin typeface="Calibri" pitchFamily="34" charset="0"/>
              </a:rPr>
              <a:t>Thinking brain less well-developed</a:t>
            </a:r>
            <a:endParaRPr lang="en-US" sz="3200" dirty="0">
              <a:solidFill>
                <a:schemeClr val="bg1"/>
              </a:solidFill>
              <a:latin typeface="Calibri" pitchFamily="34" charset="0"/>
            </a:endParaRPr>
          </a:p>
        </p:txBody>
      </p:sp>
      <p:sp>
        <p:nvSpPr>
          <p:cNvPr id="12" name="AutoShape 13"/>
          <p:cNvSpPr>
            <a:spLocks noChangeArrowheads="1"/>
          </p:cNvSpPr>
          <p:nvPr/>
        </p:nvSpPr>
        <p:spPr bwMode="auto">
          <a:xfrm>
            <a:off x="1371600" y="2209800"/>
            <a:ext cx="4953000" cy="3352800"/>
          </a:xfrm>
          <a:prstGeom prst="irregularSeal1">
            <a:avLst/>
          </a:prstGeom>
          <a:noFill/>
          <a:ln w="57150">
            <a:solidFill>
              <a:schemeClr val="accent1"/>
            </a:solidFill>
            <a:miter lim="800000"/>
            <a:headEnd/>
            <a:tailEnd/>
          </a:ln>
        </p:spPr>
        <p:txBody>
          <a:bodyPr wrap="none" lIns="64291" tIns="32146" rIns="64291" bIns="32146" anchor="ctr"/>
          <a:lstStyle/>
          <a:p>
            <a:pPr algn="ctr" defTabSz="642938"/>
            <a:endParaRPr lang="en-US" sz="2500">
              <a:solidFill>
                <a:srgbClr val="FEC643"/>
              </a:solidFill>
              <a:ea typeface="ヒラギノ角ゴ Pro W6"/>
              <a:cs typeface="ヒラギノ角ゴ Pro W6"/>
            </a:endParaRPr>
          </a:p>
        </p:txBody>
      </p:sp>
      <p:sp>
        <p:nvSpPr>
          <p:cNvPr id="13" name="Rectangle 12"/>
          <p:cNvSpPr/>
          <p:nvPr/>
        </p:nvSpPr>
        <p:spPr>
          <a:xfrm>
            <a:off x="457200" y="5638800"/>
            <a:ext cx="2972088" cy="830997"/>
          </a:xfrm>
          <a:prstGeom prst="rect">
            <a:avLst/>
          </a:prstGeom>
        </p:spPr>
        <p:txBody>
          <a:bodyPr wrap="none">
            <a:spAutoFit/>
          </a:bodyPr>
          <a:lstStyle/>
          <a:p>
            <a:r>
              <a:rPr lang="en-US" sz="4800" dirty="0">
                <a:solidFill>
                  <a:srgbClr val="FFFF00"/>
                </a:solidFill>
                <a:latin typeface="Calibri"/>
                <a:cs typeface="Calibri"/>
              </a:rPr>
              <a:t>toxic </a:t>
            </a:r>
            <a:r>
              <a:rPr lang="en-US" sz="4800" dirty="0" smtClean="0">
                <a:solidFill>
                  <a:srgbClr val="FFFF00"/>
                </a:solidFill>
                <a:latin typeface="Calibri"/>
                <a:cs typeface="Calibri"/>
              </a:rPr>
              <a:t>stress</a:t>
            </a:r>
            <a:endParaRPr lang="en-US" sz="4800" dirty="0">
              <a:solidFill>
                <a:srgbClr val="FFFF00"/>
              </a:solidFill>
              <a:latin typeface="Calibri"/>
              <a:cs typeface="Calibri"/>
            </a:endParaRPr>
          </a:p>
        </p:txBody>
      </p:sp>
      <p:sp>
        <p:nvSpPr>
          <p:cNvPr id="14" name="Text Box 6"/>
          <p:cNvSpPr txBox="1">
            <a:spLocks noChangeArrowheads="1"/>
          </p:cNvSpPr>
          <p:nvPr/>
        </p:nvSpPr>
        <p:spPr bwMode="auto">
          <a:xfrm>
            <a:off x="2362200" y="3429000"/>
            <a:ext cx="2971800" cy="584771"/>
          </a:xfrm>
          <a:prstGeom prst="rect">
            <a:avLst/>
          </a:prstGeom>
          <a:noFill/>
          <a:ln w="9525">
            <a:noFill/>
            <a:miter lim="800000"/>
            <a:headEnd/>
            <a:tailEnd/>
          </a:ln>
        </p:spPr>
        <p:txBody>
          <a:bodyPr wrap="square" lIns="91435" tIns="45718" rIns="91435" bIns="45718">
            <a:spAutoFit/>
          </a:bodyPr>
          <a:lstStyle/>
          <a:p>
            <a:pPr algn="ctr">
              <a:spcBef>
                <a:spcPct val="50000"/>
              </a:spcBef>
            </a:pPr>
            <a:r>
              <a:rPr lang="en-US" sz="3200" dirty="0" smtClean="0">
                <a:solidFill>
                  <a:srgbClr val="FFFF00"/>
                </a:solidFill>
                <a:latin typeface="Calibri"/>
                <a:ea typeface="ヒラギノ角ゴ Pro W6"/>
                <a:cs typeface="Calibri"/>
              </a:rPr>
              <a:t>Constant threat</a:t>
            </a:r>
            <a:endParaRPr lang="en-US" sz="3200" dirty="0">
              <a:solidFill>
                <a:srgbClr val="FFFF00"/>
              </a:solidFill>
              <a:latin typeface="Calibri"/>
              <a:ea typeface="ヒラギノ角ゴ Pro W6"/>
              <a:cs typeface="Calibri"/>
            </a:endParaRPr>
          </a:p>
        </p:txBody>
      </p:sp>
      <p:sp>
        <p:nvSpPr>
          <p:cNvPr id="15" name="Text Box 9"/>
          <p:cNvSpPr txBox="1">
            <a:spLocks noChangeArrowheads="1"/>
          </p:cNvSpPr>
          <p:nvPr/>
        </p:nvSpPr>
        <p:spPr bwMode="auto">
          <a:xfrm>
            <a:off x="5486400" y="2133600"/>
            <a:ext cx="3810000" cy="1569656"/>
          </a:xfrm>
          <a:prstGeom prst="rect">
            <a:avLst/>
          </a:prstGeom>
          <a:noFill/>
          <a:ln w="9525">
            <a:noFill/>
            <a:miter lim="800000"/>
            <a:headEnd/>
            <a:tailEnd/>
          </a:ln>
        </p:spPr>
        <p:txBody>
          <a:bodyPr wrap="square" lIns="91435" tIns="45718" rIns="91435" bIns="45718">
            <a:spAutoFit/>
          </a:bodyPr>
          <a:lstStyle/>
          <a:p>
            <a:pPr algn="ctr">
              <a:spcBef>
                <a:spcPct val="50000"/>
              </a:spcBef>
            </a:pPr>
            <a:r>
              <a:rPr lang="en-US" sz="3200" dirty="0" smtClean="0">
                <a:solidFill>
                  <a:srgbClr val="FFFF00"/>
                </a:solidFill>
                <a:latin typeface="Calibri"/>
                <a:ea typeface="ヒラギノ角ゴ Pro W6"/>
                <a:cs typeface="Calibri"/>
              </a:rPr>
              <a:t>Emotional brain remains in survival mode</a:t>
            </a:r>
            <a:endParaRPr lang="en-US" sz="3200" dirty="0">
              <a:solidFill>
                <a:srgbClr val="FFFF00"/>
              </a:solidFill>
              <a:latin typeface="Calibri"/>
              <a:ea typeface="ヒラギノ角ゴ Pro W6"/>
              <a:cs typeface="Calibri"/>
            </a:endParaRPr>
          </a:p>
        </p:txBody>
      </p:sp>
    </p:spTree>
    <p:extLst>
      <p:ext uri="{BB962C8B-B14F-4D97-AF65-F5344CB8AC3E}">
        <p14:creationId xmlns:p14="http://schemas.microsoft.com/office/powerpoint/2010/main" val="4220527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26000"/>
                    </a14:imgEffect>
                  </a14:imgLayer>
                </a14:imgProps>
              </a:ext>
            </a:extLst>
          </a:blip>
          <a:stretch>
            <a:fillRect/>
          </a:stretch>
        </p:blipFill>
        <p:spPr>
          <a:xfrm>
            <a:off x="-16933" y="16933"/>
            <a:ext cx="10715625" cy="7620000"/>
          </a:xfrm>
          <a:prstGeom prst="rect">
            <a:avLst/>
          </a:prstGeom>
        </p:spPr>
      </p:pic>
      <p:sp>
        <p:nvSpPr>
          <p:cNvPr id="7" name="Rectangle 3"/>
          <p:cNvSpPr txBox="1">
            <a:spLocks noChangeArrowheads="1"/>
          </p:cNvSpPr>
          <p:nvPr/>
        </p:nvSpPr>
        <p:spPr bwMode="auto">
          <a:xfrm>
            <a:off x="685800" y="533400"/>
            <a:ext cx="6934200" cy="1143000"/>
          </a:xfrm>
          <a:prstGeom prst="rect">
            <a:avLst/>
          </a:prstGeom>
          <a:noFill/>
          <a:ln w="9525">
            <a:noFill/>
            <a:miter lim="800000"/>
            <a:headEnd/>
            <a:tailEnd/>
          </a:ln>
        </p:spPr>
        <p:txBody>
          <a:bodyPr vert="horz" wrap="square" lIns="64291" tIns="32146" rIns="64291" bIns="32146"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628650" indent="-311150">
              <a:buFontTx/>
              <a:buNone/>
            </a:pPr>
            <a:r>
              <a:rPr lang="en-US" sz="4400" dirty="0" smtClean="0">
                <a:solidFill>
                  <a:srgbClr val="FFFF00"/>
                </a:solidFill>
                <a:latin typeface="Calibri" pitchFamily="34" charset="0"/>
                <a:ea typeface="ＭＳ Ｐゴシック"/>
                <a:cs typeface="ＭＳ Ｐゴシック"/>
              </a:rPr>
              <a:t>Effects of Complex Trauma</a:t>
            </a:r>
          </a:p>
        </p:txBody>
      </p:sp>
      <p:sp>
        <p:nvSpPr>
          <p:cNvPr id="8" name="Rectangle 3"/>
          <p:cNvSpPr txBox="1">
            <a:spLocks noChangeArrowheads="1"/>
          </p:cNvSpPr>
          <p:nvPr/>
        </p:nvSpPr>
        <p:spPr bwMode="auto">
          <a:xfrm>
            <a:off x="990600" y="1828800"/>
            <a:ext cx="7467600" cy="2863380"/>
          </a:xfrm>
          <a:prstGeom prst="rect">
            <a:avLst/>
          </a:prstGeom>
          <a:noFill/>
          <a:ln w="9525">
            <a:noFill/>
            <a:miter lim="800000"/>
            <a:headEnd/>
            <a:tailEnd/>
          </a:ln>
        </p:spPr>
        <p:txBody>
          <a:bodyPr vert="horz" wrap="square" lIns="64291" tIns="32146" rIns="64291" bIns="32146"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774700" indent="-457200"/>
            <a:r>
              <a:rPr lang="en-US" dirty="0" smtClean="0">
                <a:solidFill>
                  <a:srgbClr val="FFFFFF"/>
                </a:solidFill>
                <a:latin typeface="Calibri" pitchFamily="34" charset="0"/>
                <a:ea typeface="ＭＳ Ｐゴシック"/>
                <a:cs typeface="ＭＳ Ｐゴシック"/>
              </a:rPr>
              <a:t>Relationships</a:t>
            </a:r>
          </a:p>
          <a:p>
            <a:pPr marL="774700" indent="-457200"/>
            <a:r>
              <a:rPr lang="en-US" dirty="0" smtClean="0">
                <a:solidFill>
                  <a:srgbClr val="FFFFFF"/>
                </a:solidFill>
                <a:latin typeface="Calibri" pitchFamily="34" charset="0"/>
                <a:ea typeface="ＭＳ Ｐゴシック"/>
                <a:cs typeface="ＭＳ Ｐゴシック"/>
              </a:rPr>
              <a:t>Emotional Regulation</a:t>
            </a:r>
          </a:p>
          <a:p>
            <a:pPr marL="774700" indent="-457200"/>
            <a:r>
              <a:rPr lang="en-US" dirty="0" smtClean="0">
                <a:solidFill>
                  <a:srgbClr val="FFFFFF"/>
                </a:solidFill>
                <a:latin typeface="Calibri" pitchFamily="34" charset="0"/>
                <a:ea typeface="ＭＳ Ｐゴシック"/>
                <a:cs typeface="ＭＳ Ｐゴシック"/>
              </a:rPr>
              <a:t>Behavior</a:t>
            </a:r>
          </a:p>
          <a:p>
            <a:pPr marL="774700" indent="-457200"/>
            <a:r>
              <a:rPr lang="en-US" dirty="0" smtClean="0">
                <a:solidFill>
                  <a:srgbClr val="FFFFFF"/>
                </a:solidFill>
                <a:latin typeface="Calibri" pitchFamily="34" charset="0"/>
                <a:ea typeface="ＭＳ Ｐゴシック"/>
                <a:cs typeface="ＭＳ Ｐゴシック"/>
              </a:rPr>
              <a:t>Cognition</a:t>
            </a:r>
          </a:p>
          <a:p>
            <a:pPr marL="774700" indent="-457200"/>
            <a:r>
              <a:rPr lang="en-US" dirty="0" smtClean="0">
                <a:solidFill>
                  <a:srgbClr val="FFFFFF"/>
                </a:solidFill>
                <a:latin typeface="Calibri" pitchFamily="34" charset="0"/>
                <a:ea typeface="ＭＳ Ｐゴシック"/>
                <a:cs typeface="ＭＳ Ｐゴシック"/>
              </a:rPr>
              <a:t>Dissociation</a:t>
            </a:r>
          </a:p>
          <a:p>
            <a:pPr marL="774700" indent="-457200"/>
            <a:r>
              <a:rPr lang="en-US" dirty="0" smtClean="0">
                <a:solidFill>
                  <a:srgbClr val="FFFFFF"/>
                </a:solidFill>
                <a:latin typeface="Calibri" pitchFamily="34" charset="0"/>
                <a:ea typeface="ＭＳ Ｐゴシック"/>
                <a:cs typeface="ＭＳ Ｐゴシック"/>
              </a:rPr>
              <a:t>Self-Concept and Future Orientation</a:t>
            </a:r>
          </a:p>
        </p:txBody>
      </p:sp>
    </p:spTree>
    <p:extLst>
      <p:ext uri="{BB962C8B-B14F-4D97-AF65-F5344CB8AC3E}">
        <p14:creationId xmlns:p14="http://schemas.microsoft.com/office/powerpoint/2010/main" val="3079164072"/>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rightnessContrast bright="-26000"/>
                    </a14:imgEffect>
                  </a14:imgLayer>
                </a14:imgProps>
              </a:ext>
            </a:extLst>
          </a:blip>
          <a:stretch>
            <a:fillRect/>
          </a:stretch>
        </p:blipFill>
        <p:spPr>
          <a:xfrm>
            <a:off x="-636982" y="21167"/>
            <a:ext cx="10471546" cy="7446433"/>
          </a:xfrm>
          <a:prstGeom prst="rect">
            <a:avLst/>
          </a:prstGeom>
        </p:spPr>
      </p:pic>
      <p:sp>
        <p:nvSpPr>
          <p:cNvPr id="11" name="Rectangle 3"/>
          <p:cNvSpPr txBox="1">
            <a:spLocks noChangeArrowheads="1"/>
          </p:cNvSpPr>
          <p:nvPr/>
        </p:nvSpPr>
        <p:spPr bwMode="auto">
          <a:xfrm>
            <a:off x="609600" y="1600200"/>
            <a:ext cx="7391400" cy="2863380"/>
          </a:xfrm>
          <a:prstGeom prst="rect">
            <a:avLst/>
          </a:prstGeom>
          <a:noFill/>
          <a:ln w="9525">
            <a:noFill/>
            <a:miter lim="800000"/>
            <a:headEnd/>
            <a:tailEnd/>
          </a:ln>
        </p:spPr>
        <p:txBody>
          <a:bodyPr vert="horz" wrap="square" lIns="64291" tIns="32146" rIns="64291" bIns="32146"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774700" indent="-457200"/>
            <a:r>
              <a:rPr lang="en-US" dirty="0" smtClean="0">
                <a:solidFill>
                  <a:srgbClr val="FFFF00"/>
                </a:solidFill>
                <a:latin typeface="Calibri" pitchFamily="34" charset="0"/>
                <a:ea typeface="ＭＳ Ｐゴシック"/>
                <a:cs typeface="ＭＳ Ｐゴシック"/>
              </a:rPr>
              <a:t>Relationships</a:t>
            </a:r>
          </a:p>
          <a:p>
            <a:pPr marL="774700" indent="-457200"/>
            <a:r>
              <a:rPr lang="en-US" dirty="0" smtClean="0">
                <a:solidFill>
                  <a:schemeClr val="bg1"/>
                </a:solidFill>
                <a:latin typeface="Calibri" pitchFamily="34" charset="0"/>
                <a:ea typeface="ＭＳ Ｐゴシック"/>
                <a:cs typeface="ＭＳ Ｐゴシック"/>
              </a:rPr>
              <a:t>Emotional Regulation</a:t>
            </a:r>
          </a:p>
          <a:p>
            <a:pPr marL="774700" indent="-457200"/>
            <a:r>
              <a:rPr lang="en-US" dirty="0" smtClean="0">
                <a:solidFill>
                  <a:schemeClr val="bg1"/>
                </a:solidFill>
                <a:latin typeface="Calibri" pitchFamily="34" charset="0"/>
                <a:ea typeface="ＭＳ Ｐゴシック"/>
                <a:cs typeface="ＭＳ Ｐゴシック"/>
              </a:rPr>
              <a:t>Behavior</a:t>
            </a:r>
          </a:p>
          <a:p>
            <a:pPr marL="774700" indent="-457200"/>
            <a:r>
              <a:rPr lang="en-US" dirty="0" smtClean="0">
                <a:solidFill>
                  <a:schemeClr val="bg1"/>
                </a:solidFill>
                <a:latin typeface="Calibri" pitchFamily="34" charset="0"/>
                <a:ea typeface="ＭＳ Ｐゴシック"/>
                <a:cs typeface="ＭＳ Ｐゴシック"/>
              </a:rPr>
              <a:t>Cognition</a:t>
            </a:r>
          </a:p>
          <a:p>
            <a:pPr marL="774700" indent="-457200"/>
            <a:r>
              <a:rPr lang="en-US" dirty="0" smtClean="0">
                <a:solidFill>
                  <a:schemeClr val="bg1"/>
                </a:solidFill>
                <a:latin typeface="Calibri" pitchFamily="34" charset="0"/>
                <a:ea typeface="ＭＳ Ｐゴシック"/>
                <a:cs typeface="ＭＳ Ｐゴシック"/>
              </a:rPr>
              <a:t>Dissociation</a:t>
            </a:r>
          </a:p>
          <a:p>
            <a:pPr marL="774700" indent="-457200"/>
            <a:r>
              <a:rPr lang="en-US" dirty="0" smtClean="0">
                <a:solidFill>
                  <a:schemeClr val="bg1"/>
                </a:solidFill>
                <a:latin typeface="Calibri" pitchFamily="34" charset="0"/>
                <a:ea typeface="ＭＳ Ｐゴシック"/>
                <a:cs typeface="ＭＳ Ｐゴシック"/>
              </a:rPr>
              <a:t>Self-Concept and Future Orient</a:t>
            </a:r>
            <a:r>
              <a:rPr lang="en-US" sz="2800" dirty="0" smtClean="0">
                <a:solidFill>
                  <a:schemeClr val="bg1"/>
                </a:solidFill>
                <a:latin typeface="Calibri" pitchFamily="34" charset="0"/>
                <a:ea typeface="ＭＳ Ｐゴシック"/>
                <a:cs typeface="ＭＳ Ｐゴシック"/>
              </a:rPr>
              <a:t>ation</a:t>
            </a:r>
          </a:p>
        </p:txBody>
      </p:sp>
      <p:sp>
        <p:nvSpPr>
          <p:cNvPr id="12" name="Rectangle 3"/>
          <p:cNvSpPr txBox="1">
            <a:spLocks noChangeArrowheads="1"/>
          </p:cNvSpPr>
          <p:nvPr/>
        </p:nvSpPr>
        <p:spPr bwMode="auto">
          <a:xfrm>
            <a:off x="685800" y="533400"/>
            <a:ext cx="7010400" cy="1143000"/>
          </a:xfrm>
          <a:prstGeom prst="rect">
            <a:avLst/>
          </a:prstGeom>
          <a:noFill/>
          <a:ln w="9525">
            <a:noFill/>
            <a:miter lim="800000"/>
            <a:headEnd/>
            <a:tailEnd/>
          </a:ln>
        </p:spPr>
        <p:txBody>
          <a:bodyPr vert="horz" wrap="square" lIns="64291" tIns="32146" rIns="64291" bIns="32146"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628650" indent="-311150">
              <a:buFontTx/>
              <a:buNone/>
            </a:pPr>
            <a:r>
              <a:rPr lang="en-US" sz="4400" dirty="0" smtClean="0">
                <a:solidFill>
                  <a:srgbClr val="FFFF00"/>
                </a:solidFill>
                <a:latin typeface="Calibri" pitchFamily="34" charset="0"/>
                <a:ea typeface="ＭＳ Ｐゴシック"/>
                <a:cs typeface="ＭＳ Ｐゴシック"/>
              </a:rPr>
              <a:t>Effects of Complex Trauma</a:t>
            </a:r>
          </a:p>
        </p:txBody>
      </p:sp>
    </p:spTree>
    <p:extLst>
      <p:ext uri="{BB962C8B-B14F-4D97-AF65-F5344CB8AC3E}">
        <p14:creationId xmlns:p14="http://schemas.microsoft.com/office/powerpoint/2010/main" val="4044500831"/>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sharpenSoften amount="-20000"/>
                    </a14:imgEffect>
                    <a14:imgEffect>
                      <a14:brightnessContrast bright="-35000"/>
                    </a14:imgEffect>
                  </a14:imgLayer>
                </a14:imgProps>
              </a:ext>
            </a:extLst>
          </a:blip>
          <a:stretch>
            <a:fillRect/>
          </a:stretch>
        </p:blipFill>
        <p:spPr>
          <a:xfrm>
            <a:off x="0" y="0"/>
            <a:ext cx="10394155" cy="7391400"/>
          </a:xfrm>
          <a:prstGeom prst="rect">
            <a:avLst/>
          </a:prstGeom>
        </p:spPr>
      </p:pic>
      <p:sp>
        <p:nvSpPr>
          <p:cNvPr id="7" name="Rectangle 3"/>
          <p:cNvSpPr txBox="1">
            <a:spLocks noChangeArrowheads="1"/>
          </p:cNvSpPr>
          <p:nvPr/>
        </p:nvSpPr>
        <p:spPr bwMode="auto">
          <a:xfrm>
            <a:off x="152400" y="381000"/>
            <a:ext cx="7010400" cy="1143000"/>
          </a:xfrm>
          <a:prstGeom prst="rect">
            <a:avLst/>
          </a:prstGeom>
          <a:noFill/>
          <a:ln w="9525">
            <a:noFill/>
            <a:miter lim="800000"/>
            <a:headEnd/>
            <a:tailEnd/>
          </a:ln>
        </p:spPr>
        <p:txBody>
          <a:bodyPr vert="horz" wrap="square" lIns="64291" tIns="32146" rIns="64291" bIns="32146"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628650" indent="-311150">
              <a:buFontTx/>
              <a:buNone/>
            </a:pPr>
            <a:r>
              <a:rPr lang="en-US" sz="2800" dirty="0" smtClean="0">
                <a:solidFill>
                  <a:srgbClr val="FFFF00"/>
                </a:solidFill>
                <a:latin typeface="Calibri" pitchFamily="34" charset="0"/>
                <a:ea typeface="ＭＳ Ｐゴシック"/>
                <a:cs typeface="ＭＳ Ｐゴシック"/>
              </a:rPr>
              <a:t>	</a:t>
            </a:r>
            <a:r>
              <a:rPr lang="en-US" sz="4400" dirty="0" smtClean="0">
                <a:solidFill>
                  <a:srgbClr val="FFFF00"/>
                </a:solidFill>
                <a:latin typeface="Calibri" pitchFamily="34" charset="0"/>
                <a:ea typeface="ＭＳ Ｐゴシック"/>
                <a:cs typeface="ＭＳ Ｐゴシック"/>
              </a:rPr>
              <a:t>Effects of Complex Trauma</a:t>
            </a:r>
          </a:p>
        </p:txBody>
      </p:sp>
      <p:sp>
        <p:nvSpPr>
          <p:cNvPr id="9" name="Rectangle 3"/>
          <p:cNvSpPr txBox="1">
            <a:spLocks noChangeArrowheads="1"/>
          </p:cNvSpPr>
          <p:nvPr/>
        </p:nvSpPr>
        <p:spPr bwMode="auto">
          <a:xfrm>
            <a:off x="685800" y="1676400"/>
            <a:ext cx="7467600" cy="2863380"/>
          </a:xfrm>
          <a:prstGeom prst="rect">
            <a:avLst/>
          </a:prstGeom>
          <a:noFill/>
          <a:ln w="9525">
            <a:noFill/>
            <a:miter lim="800000"/>
            <a:headEnd/>
            <a:tailEnd/>
          </a:ln>
        </p:spPr>
        <p:txBody>
          <a:bodyPr vert="horz" wrap="square" lIns="64291" tIns="32146" rIns="64291" bIns="32146"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774700" indent="-457200"/>
            <a:r>
              <a:rPr lang="en-US" dirty="0" smtClean="0">
                <a:solidFill>
                  <a:srgbClr val="FFFFFF"/>
                </a:solidFill>
                <a:latin typeface="Calibri" pitchFamily="34" charset="0"/>
                <a:ea typeface="ＭＳ Ｐゴシック"/>
                <a:cs typeface="ＭＳ Ｐゴシック"/>
              </a:rPr>
              <a:t>Relationships</a:t>
            </a:r>
          </a:p>
          <a:p>
            <a:pPr marL="774700" indent="-457200"/>
            <a:r>
              <a:rPr lang="en-US" dirty="0" smtClean="0">
                <a:solidFill>
                  <a:srgbClr val="FFFF00"/>
                </a:solidFill>
                <a:latin typeface="Calibri" pitchFamily="34" charset="0"/>
                <a:ea typeface="ＭＳ Ｐゴシック"/>
                <a:cs typeface="ＭＳ Ｐゴシック"/>
              </a:rPr>
              <a:t>Emotional Regulation</a:t>
            </a:r>
          </a:p>
          <a:p>
            <a:pPr marL="774700" indent="-457200"/>
            <a:r>
              <a:rPr lang="en-US" dirty="0" smtClean="0">
                <a:solidFill>
                  <a:srgbClr val="FFFFFF"/>
                </a:solidFill>
                <a:latin typeface="Calibri" pitchFamily="34" charset="0"/>
                <a:ea typeface="ＭＳ Ｐゴシック"/>
                <a:cs typeface="ＭＳ Ｐゴシック"/>
              </a:rPr>
              <a:t>Behavior</a:t>
            </a:r>
          </a:p>
          <a:p>
            <a:pPr marL="774700" indent="-457200"/>
            <a:r>
              <a:rPr lang="en-US" dirty="0" smtClean="0">
                <a:solidFill>
                  <a:srgbClr val="FFFFFF"/>
                </a:solidFill>
                <a:latin typeface="Calibri" pitchFamily="34" charset="0"/>
                <a:ea typeface="ＭＳ Ｐゴシック"/>
                <a:cs typeface="ＭＳ Ｐゴシック"/>
              </a:rPr>
              <a:t>Cognition</a:t>
            </a:r>
          </a:p>
          <a:p>
            <a:pPr marL="774700" indent="-457200"/>
            <a:r>
              <a:rPr lang="en-US" dirty="0" smtClean="0">
                <a:solidFill>
                  <a:srgbClr val="FFFFFF"/>
                </a:solidFill>
                <a:latin typeface="Calibri" pitchFamily="34" charset="0"/>
                <a:ea typeface="ＭＳ Ｐゴシック"/>
                <a:cs typeface="ＭＳ Ｐゴシック"/>
              </a:rPr>
              <a:t>Dissociation</a:t>
            </a:r>
          </a:p>
          <a:p>
            <a:pPr marL="774700" indent="-457200"/>
            <a:r>
              <a:rPr lang="en-US" dirty="0" smtClean="0">
                <a:solidFill>
                  <a:srgbClr val="FFFFFF"/>
                </a:solidFill>
                <a:latin typeface="Calibri" pitchFamily="34" charset="0"/>
                <a:ea typeface="ＭＳ Ｐゴシック"/>
                <a:cs typeface="ＭＳ Ｐゴシック"/>
              </a:rPr>
              <a:t>Self-Concept and Future Orientation</a:t>
            </a:r>
          </a:p>
        </p:txBody>
      </p:sp>
    </p:spTree>
    <p:extLst>
      <p:ext uri="{BB962C8B-B14F-4D97-AF65-F5344CB8AC3E}">
        <p14:creationId xmlns:p14="http://schemas.microsoft.com/office/powerpoint/2010/main" val="4044500831"/>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bright="-41000"/>
                    </a14:imgEffect>
                  </a14:imgLayer>
                </a14:imgProps>
              </a:ext>
            </a:extLst>
          </a:blip>
          <a:stretch>
            <a:fillRect/>
          </a:stretch>
        </p:blipFill>
        <p:spPr>
          <a:xfrm>
            <a:off x="-228599" y="0"/>
            <a:ext cx="10285412" cy="7314070"/>
          </a:xfrm>
          <a:prstGeom prst="rect">
            <a:avLst/>
          </a:prstGeom>
        </p:spPr>
      </p:pic>
      <p:pic>
        <p:nvPicPr>
          <p:cNvPr id="5" name="Picture 4"/>
          <p:cNvPicPr>
            <a:picLocks noChangeAspect="1"/>
          </p:cNvPicPr>
          <p:nvPr/>
        </p:nvPicPr>
        <p:blipFill>
          <a:blip r:embed="rId5">
            <a:extLst>
              <a:ext uri="{BEBA8EAE-BF5A-486C-A8C5-ECC9F3942E4B}">
                <a14:imgProps xmlns:a14="http://schemas.microsoft.com/office/drawing/2010/main">
                  <a14:imgLayer r:embed="rId6">
                    <a14:imgEffect>
                      <a14:brightnessContrast bright="-22000"/>
                    </a14:imgEffect>
                  </a14:imgLayer>
                </a14:imgProps>
              </a:ext>
            </a:extLst>
          </a:blip>
          <a:stretch>
            <a:fillRect/>
          </a:stretch>
        </p:blipFill>
        <p:spPr>
          <a:xfrm>
            <a:off x="-609600" y="-381000"/>
            <a:ext cx="11887200" cy="9853168"/>
          </a:xfrm>
          <a:prstGeom prst="rect">
            <a:avLst/>
          </a:prstGeom>
        </p:spPr>
      </p:pic>
      <p:sp>
        <p:nvSpPr>
          <p:cNvPr id="6" name="Rectangle 3"/>
          <p:cNvSpPr txBox="1">
            <a:spLocks noChangeArrowheads="1"/>
          </p:cNvSpPr>
          <p:nvPr/>
        </p:nvSpPr>
        <p:spPr bwMode="auto">
          <a:xfrm>
            <a:off x="-29633" y="457200"/>
            <a:ext cx="7086600" cy="1143000"/>
          </a:xfrm>
          <a:prstGeom prst="rect">
            <a:avLst/>
          </a:prstGeom>
          <a:noFill/>
          <a:ln w="9525">
            <a:noFill/>
            <a:miter lim="800000"/>
            <a:headEnd/>
            <a:tailEnd/>
          </a:ln>
        </p:spPr>
        <p:txBody>
          <a:bodyPr vert="horz" wrap="square" lIns="64291" tIns="32146" rIns="64291" bIns="32146"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628650" indent="-311150">
              <a:buFontTx/>
              <a:buNone/>
            </a:pPr>
            <a:r>
              <a:rPr lang="en-US" sz="2800" dirty="0" smtClean="0">
                <a:solidFill>
                  <a:srgbClr val="FFFF00"/>
                </a:solidFill>
                <a:latin typeface="Calibri" pitchFamily="34" charset="0"/>
                <a:ea typeface="ＭＳ Ｐゴシック"/>
                <a:cs typeface="ＭＳ Ｐゴシック"/>
              </a:rPr>
              <a:t>	</a:t>
            </a:r>
            <a:r>
              <a:rPr lang="en-US" sz="4400" dirty="0" smtClean="0">
                <a:solidFill>
                  <a:srgbClr val="FFFF00"/>
                </a:solidFill>
                <a:latin typeface="Calibri" pitchFamily="34" charset="0"/>
                <a:ea typeface="ＭＳ Ｐゴシック"/>
                <a:cs typeface="ＭＳ Ｐゴシック"/>
              </a:rPr>
              <a:t>Effects of Complex Trauma</a:t>
            </a:r>
          </a:p>
        </p:txBody>
      </p:sp>
      <p:sp>
        <p:nvSpPr>
          <p:cNvPr id="8" name="Rectangle 3"/>
          <p:cNvSpPr txBox="1">
            <a:spLocks noChangeArrowheads="1"/>
          </p:cNvSpPr>
          <p:nvPr/>
        </p:nvSpPr>
        <p:spPr bwMode="auto">
          <a:xfrm>
            <a:off x="762000" y="1981200"/>
            <a:ext cx="7620000" cy="2863380"/>
          </a:xfrm>
          <a:prstGeom prst="rect">
            <a:avLst/>
          </a:prstGeom>
          <a:noFill/>
          <a:ln w="9525">
            <a:noFill/>
            <a:miter lim="800000"/>
            <a:headEnd/>
            <a:tailEnd/>
          </a:ln>
        </p:spPr>
        <p:txBody>
          <a:bodyPr vert="horz" wrap="square" lIns="64291" tIns="32146" rIns="64291" bIns="32146"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774700" indent="-457200"/>
            <a:r>
              <a:rPr lang="en-US" dirty="0" smtClean="0">
                <a:solidFill>
                  <a:schemeClr val="bg1"/>
                </a:solidFill>
                <a:latin typeface="Calibri" pitchFamily="34" charset="0"/>
                <a:ea typeface="ＭＳ Ｐゴシック"/>
                <a:cs typeface="ＭＳ Ｐゴシック"/>
              </a:rPr>
              <a:t>Relationships</a:t>
            </a:r>
          </a:p>
          <a:p>
            <a:pPr marL="774700" indent="-457200"/>
            <a:r>
              <a:rPr lang="en-US" dirty="0" smtClean="0">
                <a:solidFill>
                  <a:schemeClr val="bg1"/>
                </a:solidFill>
                <a:latin typeface="Calibri" pitchFamily="34" charset="0"/>
                <a:ea typeface="ＭＳ Ｐゴシック"/>
                <a:cs typeface="ＭＳ Ｐゴシック"/>
              </a:rPr>
              <a:t>Emotional Regulation</a:t>
            </a:r>
          </a:p>
          <a:p>
            <a:pPr marL="774700" indent="-457200"/>
            <a:r>
              <a:rPr lang="en-US" dirty="0" smtClean="0">
                <a:solidFill>
                  <a:srgbClr val="FFFF00"/>
                </a:solidFill>
                <a:latin typeface="Calibri" pitchFamily="34" charset="0"/>
                <a:ea typeface="ＭＳ Ｐゴシック"/>
                <a:cs typeface="ＭＳ Ｐゴシック"/>
              </a:rPr>
              <a:t>Behavior</a:t>
            </a:r>
          </a:p>
          <a:p>
            <a:pPr marL="774700" indent="-457200"/>
            <a:r>
              <a:rPr lang="en-US" dirty="0" smtClean="0">
                <a:solidFill>
                  <a:srgbClr val="FFFFFF"/>
                </a:solidFill>
                <a:latin typeface="Calibri" pitchFamily="34" charset="0"/>
                <a:ea typeface="ＭＳ Ｐゴシック"/>
                <a:cs typeface="ＭＳ Ｐゴシック"/>
              </a:rPr>
              <a:t>Cognition</a:t>
            </a:r>
          </a:p>
          <a:p>
            <a:pPr marL="774700" indent="-457200"/>
            <a:r>
              <a:rPr lang="en-US" dirty="0" smtClean="0">
                <a:solidFill>
                  <a:srgbClr val="FFFFFF"/>
                </a:solidFill>
                <a:latin typeface="Calibri" pitchFamily="34" charset="0"/>
                <a:ea typeface="ＭＳ Ｐゴシック"/>
                <a:cs typeface="ＭＳ Ｐゴシック"/>
              </a:rPr>
              <a:t>Dissociation</a:t>
            </a:r>
          </a:p>
          <a:p>
            <a:pPr marL="774700" indent="-457200"/>
            <a:r>
              <a:rPr lang="en-US" dirty="0" smtClean="0">
                <a:solidFill>
                  <a:srgbClr val="FFFFFF"/>
                </a:solidFill>
                <a:latin typeface="Calibri" pitchFamily="34" charset="0"/>
                <a:ea typeface="ＭＳ Ｐゴシック"/>
                <a:cs typeface="ＭＳ Ｐゴシック"/>
              </a:rPr>
              <a:t>Self-Concept and Future Orientation</a:t>
            </a:r>
          </a:p>
        </p:txBody>
      </p:sp>
    </p:spTree>
    <p:extLst>
      <p:ext uri="{BB962C8B-B14F-4D97-AF65-F5344CB8AC3E}">
        <p14:creationId xmlns:p14="http://schemas.microsoft.com/office/powerpoint/2010/main" val="4044500831"/>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bright="-30000"/>
                    </a14:imgEffect>
                  </a14:imgLayer>
                </a14:imgProps>
              </a:ext>
            </a:extLst>
          </a:blip>
          <a:stretch>
            <a:fillRect/>
          </a:stretch>
        </p:blipFill>
        <p:spPr>
          <a:xfrm>
            <a:off x="0" y="-4233"/>
            <a:ext cx="10279856" cy="7310120"/>
          </a:xfrm>
          <a:prstGeom prst="rect">
            <a:avLst/>
          </a:prstGeom>
        </p:spPr>
      </p:pic>
      <p:sp>
        <p:nvSpPr>
          <p:cNvPr id="6" name="Rectangle 3"/>
          <p:cNvSpPr txBox="1">
            <a:spLocks noChangeArrowheads="1"/>
          </p:cNvSpPr>
          <p:nvPr/>
        </p:nvSpPr>
        <p:spPr bwMode="auto">
          <a:xfrm>
            <a:off x="381000" y="381000"/>
            <a:ext cx="6633633" cy="1143000"/>
          </a:xfrm>
          <a:prstGeom prst="rect">
            <a:avLst/>
          </a:prstGeom>
          <a:noFill/>
          <a:ln w="9525">
            <a:noFill/>
            <a:miter lim="800000"/>
            <a:headEnd/>
            <a:tailEnd/>
          </a:ln>
        </p:spPr>
        <p:txBody>
          <a:bodyPr vert="horz" wrap="square" lIns="64291" tIns="32146" rIns="64291" bIns="32146"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628650" indent="-311150">
              <a:buFontTx/>
              <a:buNone/>
            </a:pPr>
            <a:r>
              <a:rPr lang="en-US" sz="4400" dirty="0" smtClean="0">
                <a:solidFill>
                  <a:srgbClr val="FFFF00"/>
                </a:solidFill>
                <a:latin typeface="Calibri" pitchFamily="34" charset="0"/>
                <a:ea typeface="ＭＳ Ｐゴシック"/>
                <a:cs typeface="ＭＳ Ｐゴシック"/>
              </a:rPr>
              <a:t>Effects of Complex Trauma</a:t>
            </a:r>
          </a:p>
        </p:txBody>
      </p:sp>
      <p:sp>
        <p:nvSpPr>
          <p:cNvPr id="8" name="Rectangle 3"/>
          <p:cNvSpPr txBox="1">
            <a:spLocks noChangeArrowheads="1"/>
          </p:cNvSpPr>
          <p:nvPr/>
        </p:nvSpPr>
        <p:spPr bwMode="auto">
          <a:xfrm>
            <a:off x="838200" y="1828800"/>
            <a:ext cx="7450667" cy="2863380"/>
          </a:xfrm>
          <a:prstGeom prst="rect">
            <a:avLst/>
          </a:prstGeom>
          <a:noFill/>
          <a:ln w="9525">
            <a:noFill/>
            <a:miter lim="800000"/>
            <a:headEnd/>
            <a:tailEnd/>
          </a:ln>
        </p:spPr>
        <p:txBody>
          <a:bodyPr vert="horz" wrap="square" lIns="64291" tIns="32146" rIns="64291" bIns="32146"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774700" indent="-457200"/>
            <a:r>
              <a:rPr lang="en-US" dirty="0" smtClean="0">
                <a:solidFill>
                  <a:srgbClr val="FFFFFF"/>
                </a:solidFill>
                <a:latin typeface="Calibri" pitchFamily="34" charset="0"/>
                <a:ea typeface="ＭＳ Ｐゴシック"/>
                <a:cs typeface="ＭＳ Ｐゴシック"/>
              </a:rPr>
              <a:t>Relationships</a:t>
            </a:r>
          </a:p>
          <a:p>
            <a:pPr marL="774700" indent="-457200"/>
            <a:r>
              <a:rPr lang="en-US" dirty="0" smtClean="0">
                <a:solidFill>
                  <a:srgbClr val="FFFFFF"/>
                </a:solidFill>
                <a:latin typeface="Calibri" pitchFamily="34" charset="0"/>
                <a:ea typeface="ＭＳ Ｐゴシック"/>
                <a:cs typeface="ＭＳ Ｐゴシック"/>
              </a:rPr>
              <a:t>Emotional Regulation</a:t>
            </a:r>
          </a:p>
          <a:p>
            <a:pPr marL="774700" indent="-457200"/>
            <a:r>
              <a:rPr lang="en-US" dirty="0" smtClean="0">
                <a:solidFill>
                  <a:srgbClr val="FFFFFF"/>
                </a:solidFill>
                <a:latin typeface="Calibri" pitchFamily="34" charset="0"/>
                <a:ea typeface="ＭＳ Ｐゴシック"/>
                <a:cs typeface="ＭＳ Ｐゴシック"/>
              </a:rPr>
              <a:t>Behavior</a:t>
            </a:r>
          </a:p>
          <a:p>
            <a:pPr marL="774700" indent="-457200"/>
            <a:r>
              <a:rPr lang="en-US" dirty="0" smtClean="0">
                <a:solidFill>
                  <a:srgbClr val="FFFF00"/>
                </a:solidFill>
                <a:latin typeface="Calibri" pitchFamily="34" charset="0"/>
                <a:ea typeface="ＭＳ Ｐゴシック"/>
                <a:cs typeface="ＭＳ Ｐゴシック"/>
              </a:rPr>
              <a:t>Cognition</a:t>
            </a:r>
          </a:p>
          <a:p>
            <a:pPr marL="774700" indent="-457200"/>
            <a:r>
              <a:rPr lang="en-US" dirty="0" smtClean="0">
                <a:solidFill>
                  <a:srgbClr val="FFFFFF"/>
                </a:solidFill>
                <a:latin typeface="Calibri" pitchFamily="34" charset="0"/>
                <a:ea typeface="ＭＳ Ｐゴシック"/>
                <a:cs typeface="ＭＳ Ｐゴシック"/>
              </a:rPr>
              <a:t>Dissociation</a:t>
            </a:r>
          </a:p>
          <a:p>
            <a:pPr marL="774700" indent="-457200"/>
            <a:r>
              <a:rPr lang="en-US" dirty="0" smtClean="0">
                <a:solidFill>
                  <a:srgbClr val="FFFFFF"/>
                </a:solidFill>
                <a:latin typeface="Calibri" pitchFamily="34" charset="0"/>
                <a:ea typeface="ＭＳ Ｐゴシック"/>
                <a:cs typeface="ＭＳ Ｐゴシック"/>
              </a:rPr>
              <a:t>Self-Concept and Future Orientation</a:t>
            </a:r>
          </a:p>
        </p:txBody>
      </p:sp>
    </p:spTree>
    <p:extLst>
      <p:ext uri="{BB962C8B-B14F-4D97-AF65-F5344CB8AC3E}">
        <p14:creationId xmlns:p14="http://schemas.microsoft.com/office/powerpoint/2010/main" val="1065735288"/>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26000"/>
                    </a14:imgEffect>
                  </a14:imgLayer>
                </a14:imgProps>
              </a:ext>
            </a:extLst>
          </a:blip>
          <a:stretch>
            <a:fillRect/>
          </a:stretch>
        </p:blipFill>
        <p:spPr>
          <a:xfrm>
            <a:off x="0" y="-304800"/>
            <a:ext cx="7315200" cy="10377895"/>
          </a:xfrm>
          <a:prstGeom prst="rect">
            <a:avLst/>
          </a:prstGeom>
        </p:spPr>
      </p:pic>
      <p:sp>
        <p:nvSpPr>
          <p:cNvPr id="7" name="Rectangle 3"/>
          <p:cNvSpPr txBox="1">
            <a:spLocks noChangeArrowheads="1"/>
          </p:cNvSpPr>
          <p:nvPr/>
        </p:nvSpPr>
        <p:spPr bwMode="auto">
          <a:xfrm>
            <a:off x="304800" y="457200"/>
            <a:ext cx="6858000" cy="1143000"/>
          </a:xfrm>
          <a:prstGeom prst="rect">
            <a:avLst/>
          </a:prstGeom>
          <a:noFill/>
          <a:ln w="9525">
            <a:noFill/>
            <a:miter lim="800000"/>
            <a:headEnd/>
            <a:tailEnd/>
          </a:ln>
        </p:spPr>
        <p:txBody>
          <a:bodyPr vert="horz" wrap="square" lIns="64291" tIns="32146" rIns="64291" bIns="32146"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628650" indent="-311150">
              <a:buFontTx/>
              <a:buNone/>
            </a:pPr>
            <a:r>
              <a:rPr lang="en-US" sz="2800" dirty="0" smtClean="0">
                <a:solidFill>
                  <a:srgbClr val="FFFF00"/>
                </a:solidFill>
                <a:latin typeface="Calibri" pitchFamily="34" charset="0"/>
                <a:ea typeface="ＭＳ Ｐゴシック"/>
                <a:cs typeface="ＭＳ Ｐゴシック"/>
              </a:rPr>
              <a:t>	</a:t>
            </a:r>
            <a:r>
              <a:rPr lang="en-US" sz="4400" dirty="0" smtClean="0">
                <a:solidFill>
                  <a:srgbClr val="FFFF00"/>
                </a:solidFill>
                <a:latin typeface="Calibri" pitchFamily="34" charset="0"/>
                <a:ea typeface="ＭＳ Ｐゴシック"/>
                <a:cs typeface="ＭＳ Ｐゴシック"/>
              </a:rPr>
              <a:t>Effects of Complex Trauma</a:t>
            </a:r>
          </a:p>
        </p:txBody>
      </p:sp>
      <p:sp>
        <p:nvSpPr>
          <p:cNvPr id="9" name="Rectangle 3"/>
          <p:cNvSpPr txBox="1">
            <a:spLocks noChangeArrowheads="1"/>
          </p:cNvSpPr>
          <p:nvPr/>
        </p:nvSpPr>
        <p:spPr bwMode="auto">
          <a:xfrm>
            <a:off x="762000" y="2057400"/>
            <a:ext cx="7239000" cy="3733800"/>
          </a:xfrm>
          <a:prstGeom prst="rect">
            <a:avLst/>
          </a:prstGeom>
          <a:noFill/>
          <a:ln w="9525">
            <a:noFill/>
            <a:miter lim="800000"/>
            <a:headEnd/>
            <a:tailEnd/>
          </a:ln>
        </p:spPr>
        <p:txBody>
          <a:bodyPr vert="horz" wrap="square" lIns="64291" tIns="32146" rIns="64291" bIns="32146"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774700" indent="-457200"/>
            <a:r>
              <a:rPr lang="en-US" dirty="0" smtClean="0">
                <a:solidFill>
                  <a:srgbClr val="FFFFFF"/>
                </a:solidFill>
                <a:latin typeface="Calibri" pitchFamily="34" charset="0"/>
                <a:ea typeface="ＭＳ Ｐゴシック"/>
                <a:cs typeface="ＭＳ Ｐゴシック"/>
              </a:rPr>
              <a:t>Relationships</a:t>
            </a:r>
          </a:p>
          <a:p>
            <a:pPr marL="774700" indent="-457200"/>
            <a:r>
              <a:rPr lang="en-US" dirty="0" smtClean="0">
                <a:solidFill>
                  <a:srgbClr val="FFFFFF"/>
                </a:solidFill>
                <a:latin typeface="Calibri" pitchFamily="34" charset="0"/>
                <a:ea typeface="ＭＳ Ｐゴシック"/>
                <a:cs typeface="ＭＳ Ｐゴシック"/>
              </a:rPr>
              <a:t>Emotional Regulation</a:t>
            </a:r>
          </a:p>
          <a:p>
            <a:pPr marL="774700" indent="-457200"/>
            <a:r>
              <a:rPr lang="en-US" dirty="0" smtClean="0">
                <a:solidFill>
                  <a:srgbClr val="FFFFFF"/>
                </a:solidFill>
                <a:latin typeface="Calibri" pitchFamily="34" charset="0"/>
                <a:ea typeface="ＭＳ Ｐゴシック"/>
                <a:cs typeface="ＭＳ Ｐゴシック"/>
              </a:rPr>
              <a:t>Behavior</a:t>
            </a:r>
          </a:p>
          <a:p>
            <a:pPr marL="774700" indent="-457200"/>
            <a:r>
              <a:rPr lang="en-US" dirty="0" smtClean="0">
                <a:solidFill>
                  <a:srgbClr val="FFFFFF"/>
                </a:solidFill>
                <a:latin typeface="Calibri" pitchFamily="34" charset="0"/>
                <a:ea typeface="ＭＳ Ｐゴシック"/>
                <a:cs typeface="ＭＳ Ｐゴシック"/>
              </a:rPr>
              <a:t>Cognition</a:t>
            </a:r>
          </a:p>
          <a:p>
            <a:pPr marL="774700" indent="-457200"/>
            <a:r>
              <a:rPr lang="en-US" dirty="0" smtClean="0">
                <a:solidFill>
                  <a:srgbClr val="FFFF00"/>
                </a:solidFill>
                <a:latin typeface="Calibri" pitchFamily="34" charset="0"/>
                <a:ea typeface="ＭＳ Ｐゴシック"/>
                <a:cs typeface="ＭＳ Ｐゴシック"/>
              </a:rPr>
              <a:t>Dissociation</a:t>
            </a:r>
          </a:p>
          <a:p>
            <a:pPr marL="774700" indent="-457200"/>
            <a:r>
              <a:rPr lang="en-US" dirty="0" smtClean="0">
                <a:solidFill>
                  <a:srgbClr val="FFFFFF"/>
                </a:solidFill>
                <a:latin typeface="Calibri" pitchFamily="34" charset="0"/>
                <a:ea typeface="ＭＳ Ｐゴシック"/>
                <a:cs typeface="ＭＳ Ｐゴシック"/>
              </a:rPr>
              <a:t>Self-Concept and Future Orientation</a:t>
            </a:r>
          </a:p>
        </p:txBody>
      </p:sp>
    </p:spTree>
    <p:extLst>
      <p:ext uri="{BB962C8B-B14F-4D97-AF65-F5344CB8AC3E}">
        <p14:creationId xmlns:p14="http://schemas.microsoft.com/office/powerpoint/2010/main" val="4044500831"/>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bright="-17000"/>
                    </a14:imgEffect>
                  </a14:imgLayer>
                </a14:imgProps>
              </a:ext>
            </a:extLst>
          </a:blip>
          <a:stretch>
            <a:fillRect/>
          </a:stretch>
        </p:blipFill>
        <p:spPr>
          <a:xfrm>
            <a:off x="0" y="0"/>
            <a:ext cx="10358438" cy="7366000"/>
          </a:xfrm>
          <a:prstGeom prst="rect">
            <a:avLst/>
          </a:prstGeom>
        </p:spPr>
      </p:pic>
      <p:sp>
        <p:nvSpPr>
          <p:cNvPr id="9" name="Rectangle 8"/>
          <p:cNvSpPr>
            <a:spLocks noChangeArrowheads="1"/>
          </p:cNvSpPr>
          <p:nvPr/>
        </p:nvSpPr>
        <p:spPr bwMode="auto">
          <a:xfrm>
            <a:off x="228600" y="762000"/>
            <a:ext cx="4330700" cy="769441"/>
          </a:xfrm>
          <a:prstGeom prst="rect">
            <a:avLst/>
          </a:prstGeom>
          <a:noFill/>
          <a:ln w="9525">
            <a:noFill/>
            <a:miter lim="800000"/>
            <a:headEnd/>
            <a:tailEnd/>
          </a:ln>
        </p:spPr>
        <p:txBody>
          <a:bodyPr wrap="square">
            <a:spAutoFit/>
          </a:bodyPr>
          <a:lstStyle/>
          <a:p>
            <a:pPr eaLnBrk="0" hangingPunct="0">
              <a:lnSpc>
                <a:spcPct val="90000"/>
              </a:lnSpc>
              <a:spcBef>
                <a:spcPct val="20000"/>
              </a:spcBef>
            </a:pPr>
            <a:r>
              <a:rPr lang="en-US" sz="4800" dirty="0">
                <a:solidFill>
                  <a:schemeClr val="bg1"/>
                </a:solidFill>
                <a:latin typeface="Calibri" pitchFamily="34" charset="0"/>
              </a:rPr>
              <a:t>Acute </a:t>
            </a:r>
            <a:r>
              <a:rPr lang="en-US" sz="4800" dirty="0" smtClean="0">
                <a:solidFill>
                  <a:schemeClr val="bg1"/>
                </a:solidFill>
                <a:latin typeface="Calibri" pitchFamily="34" charset="0"/>
              </a:rPr>
              <a:t>Trauma</a:t>
            </a:r>
            <a:endParaRPr lang="en-US" sz="4800" dirty="0">
              <a:solidFill>
                <a:schemeClr val="bg1"/>
              </a:solidFill>
              <a:latin typeface="Calibri" pitchFamily="34" charset="0"/>
            </a:endParaRPr>
          </a:p>
        </p:txBody>
      </p:sp>
    </p:spTree>
    <p:extLst>
      <p:ext uri="{BB962C8B-B14F-4D97-AF65-F5344CB8AC3E}">
        <p14:creationId xmlns:p14="http://schemas.microsoft.com/office/powerpoint/2010/main" val="375693883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39000"/>
                    </a14:imgEffect>
                  </a14:imgLayer>
                </a14:imgProps>
              </a:ext>
            </a:extLst>
          </a:blip>
          <a:stretch>
            <a:fillRect/>
          </a:stretch>
        </p:blipFill>
        <p:spPr>
          <a:xfrm>
            <a:off x="-1132284" y="-152400"/>
            <a:ext cx="10929938" cy="7772400"/>
          </a:xfrm>
          <a:prstGeom prst="rect">
            <a:avLst/>
          </a:prstGeom>
        </p:spPr>
      </p:pic>
      <p:sp>
        <p:nvSpPr>
          <p:cNvPr id="8" name="Rectangle 3"/>
          <p:cNvSpPr txBox="1">
            <a:spLocks noChangeArrowheads="1"/>
          </p:cNvSpPr>
          <p:nvPr/>
        </p:nvSpPr>
        <p:spPr bwMode="auto">
          <a:xfrm>
            <a:off x="-228600" y="228600"/>
            <a:ext cx="7467600" cy="1143000"/>
          </a:xfrm>
          <a:prstGeom prst="rect">
            <a:avLst/>
          </a:prstGeom>
          <a:noFill/>
          <a:ln w="9525">
            <a:noFill/>
            <a:miter lim="800000"/>
            <a:headEnd/>
            <a:tailEnd/>
          </a:ln>
        </p:spPr>
        <p:txBody>
          <a:bodyPr vert="horz" wrap="square" lIns="64291" tIns="32146" rIns="64291" bIns="32146"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628650" indent="-311150">
              <a:buFontTx/>
              <a:buNone/>
            </a:pPr>
            <a:r>
              <a:rPr lang="en-US" sz="2800" dirty="0" smtClean="0">
                <a:solidFill>
                  <a:srgbClr val="FFFF00"/>
                </a:solidFill>
                <a:latin typeface="Calibri" pitchFamily="34" charset="0"/>
                <a:ea typeface="ＭＳ Ｐゴシック"/>
                <a:cs typeface="ＭＳ Ｐゴシック"/>
              </a:rPr>
              <a:t>	</a:t>
            </a:r>
            <a:r>
              <a:rPr lang="en-US" sz="4400" dirty="0" smtClean="0">
                <a:solidFill>
                  <a:srgbClr val="FFFF00"/>
                </a:solidFill>
                <a:latin typeface="Calibri" pitchFamily="34" charset="0"/>
                <a:ea typeface="ＭＳ Ｐゴシック"/>
                <a:cs typeface="ＭＳ Ｐゴシック"/>
              </a:rPr>
              <a:t>Effects of Complex Trauma</a:t>
            </a:r>
          </a:p>
        </p:txBody>
      </p:sp>
      <p:sp>
        <p:nvSpPr>
          <p:cNvPr id="9" name="Rectangle 3"/>
          <p:cNvSpPr txBox="1">
            <a:spLocks noChangeArrowheads="1"/>
          </p:cNvSpPr>
          <p:nvPr/>
        </p:nvSpPr>
        <p:spPr bwMode="auto">
          <a:xfrm>
            <a:off x="228600" y="1524000"/>
            <a:ext cx="7467600" cy="2863380"/>
          </a:xfrm>
          <a:prstGeom prst="rect">
            <a:avLst/>
          </a:prstGeom>
          <a:noFill/>
          <a:ln w="9525">
            <a:noFill/>
            <a:miter lim="800000"/>
            <a:headEnd/>
            <a:tailEnd/>
          </a:ln>
        </p:spPr>
        <p:txBody>
          <a:bodyPr vert="horz" wrap="square" lIns="64291" tIns="32146" rIns="64291" bIns="32146"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774700" indent="-457200"/>
            <a:r>
              <a:rPr lang="en-US" dirty="0" smtClean="0">
                <a:solidFill>
                  <a:schemeClr val="bg1"/>
                </a:solidFill>
                <a:latin typeface="Calibri" pitchFamily="34" charset="0"/>
                <a:ea typeface="ＭＳ Ｐゴシック"/>
                <a:cs typeface="ＭＳ Ｐゴシック"/>
              </a:rPr>
              <a:t>Relationships</a:t>
            </a:r>
          </a:p>
          <a:p>
            <a:pPr marL="774700" indent="-457200"/>
            <a:r>
              <a:rPr lang="en-US" dirty="0" smtClean="0">
                <a:solidFill>
                  <a:schemeClr val="bg1"/>
                </a:solidFill>
                <a:latin typeface="Calibri" pitchFamily="34" charset="0"/>
                <a:ea typeface="ＭＳ Ｐゴシック"/>
                <a:cs typeface="ＭＳ Ｐゴシック"/>
              </a:rPr>
              <a:t>Emotional Regulation</a:t>
            </a:r>
          </a:p>
          <a:p>
            <a:pPr marL="774700" indent="-457200"/>
            <a:r>
              <a:rPr lang="en-US" dirty="0" smtClean="0">
                <a:solidFill>
                  <a:schemeClr val="bg1"/>
                </a:solidFill>
                <a:latin typeface="Calibri" pitchFamily="34" charset="0"/>
                <a:ea typeface="ＭＳ Ｐゴシック"/>
                <a:cs typeface="ＭＳ Ｐゴシック"/>
              </a:rPr>
              <a:t>Behavior</a:t>
            </a:r>
          </a:p>
          <a:p>
            <a:pPr marL="774700" indent="-457200"/>
            <a:r>
              <a:rPr lang="en-US" dirty="0" smtClean="0">
                <a:solidFill>
                  <a:schemeClr val="bg1"/>
                </a:solidFill>
                <a:latin typeface="Calibri" pitchFamily="34" charset="0"/>
                <a:ea typeface="ＭＳ Ｐゴシック"/>
                <a:cs typeface="ＭＳ Ｐゴシック"/>
              </a:rPr>
              <a:t>Cognition</a:t>
            </a:r>
          </a:p>
          <a:p>
            <a:pPr marL="774700" indent="-457200"/>
            <a:r>
              <a:rPr lang="en-US" dirty="0" smtClean="0">
                <a:solidFill>
                  <a:schemeClr val="bg1"/>
                </a:solidFill>
                <a:latin typeface="Calibri" pitchFamily="34" charset="0"/>
                <a:ea typeface="ＭＳ Ｐゴシック"/>
                <a:cs typeface="ＭＳ Ｐゴシック"/>
              </a:rPr>
              <a:t>Dissociation</a:t>
            </a:r>
          </a:p>
          <a:p>
            <a:pPr marL="774700" indent="-457200"/>
            <a:r>
              <a:rPr lang="en-US" dirty="0" smtClean="0">
                <a:solidFill>
                  <a:srgbClr val="FFFF00"/>
                </a:solidFill>
                <a:latin typeface="Calibri" pitchFamily="34" charset="0"/>
                <a:ea typeface="ＭＳ Ｐゴシック"/>
                <a:cs typeface="ＭＳ Ｐゴシック"/>
              </a:rPr>
              <a:t>Self-Concept and Future Orientation</a:t>
            </a:r>
          </a:p>
        </p:txBody>
      </p:sp>
    </p:spTree>
    <p:extLst>
      <p:ext uri="{BB962C8B-B14F-4D97-AF65-F5344CB8AC3E}">
        <p14:creationId xmlns:p14="http://schemas.microsoft.com/office/powerpoint/2010/main" val="4166188312"/>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ChangeArrowheads="1"/>
          </p:cNvSpPr>
          <p:nvPr/>
        </p:nvSpPr>
        <p:spPr bwMode="auto">
          <a:xfrm>
            <a:off x="188110" y="228600"/>
            <a:ext cx="8686800" cy="2895600"/>
          </a:xfrm>
          <a:prstGeom prst="rect">
            <a:avLst/>
          </a:prstGeom>
          <a:noFill/>
          <a:ln w="9525">
            <a:noFill/>
            <a:miter lim="800000"/>
            <a:headEnd/>
            <a:tailEnd/>
          </a:ln>
        </p:spPr>
        <p:txBody>
          <a:bodyPr lIns="82296" tIns="41148" rIns="82296" bIns="41148" anchor="ctr"/>
          <a:lstStyle/>
          <a:p>
            <a:pPr algn="ctr" defTabSz="822325" eaLnBrk="0" hangingPunct="0"/>
            <a:endParaRPr lang="en-US" sz="2800" dirty="0">
              <a:solidFill>
                <a:srgbClr val="FFFF00"/>
              </a:solidFill>
              <a:latin typeface="Calibri" pitchFamily="34" charset="0"/>
              <a:ea typeface="+mn-ea"/>
              <a:cs typeface="+mn-cs"/>
              <a:sym typeface="Arial" charset="0"/>
            </a:endParaRPr>
          </a:p>
        </p:txBody>
      </p:sp>
      <p:sp>
        <p:nvSpPr>
          <p:cNvPr id="3" name="Rectangle 2"/>
          <p:cNvSpPr/>
          <p:nvPr/>
        </p:nvSpPr>
        <p:spPr>
          <a:xfrm>
            <a:off x="5182683" y="6328138"/>
            <a:ext cx="3697125" cy="338554"/>
          </a:xfrm>
          <a:prstGeom prst="rect">
            <a:avLst/>
          </a:prstGeom>
        </p:spPr>
        <p:txBody>
          <a:bodyPr wrap="square">
            <a:spAutoFit/>
          </a:bodyPr>
          <a:lstStyle/>
          <a:p>
            <a:pPr defTabSz="642938" fontAlgn="auto">
              <a:spcBef>
                <a:spcPts val="0"/>
              </a:spcBef>
              <a:spcAft>
                <a:spcPts val="0"/>
              </a:spcAft>
            </a:pPr>
            <a:r>
              <a:rPr lang="it-IT" sz="1600" dirty="0">
                <a:solidFill>
                  <a:prstClr val="white"/>
                </a:solidFill>
                <a:latin typeface="Calibri"/>
                <a:ea typeface="ヒラギノ角ゴ ProN W3"/>
                <a:cs typeface="Arial" pitchFamily="34" charset="0"/>
                <a:sym typeface="Times New Roman" pitchFamily="18" charset="0"/>
              </a:rPr>
              <a:t> </a:t>
            </a:r>
            <a:r>
              <a:rPr lang="it-IT" sz="1600" dirty="0" smtClean="0">
                <a:solidFill>
                  <a:prstClr val="white"/>
                </a:solidFill>
                <a:latin typeface="Calibri"/>
                <a:ea typeface="ヒラギノ角ゴ ProN W3"/>
                <a:cs typeface="Arial" pitchFamily="34" charset="0"/>
                <a:sym typeface="Times New Roman" pitchFamily="18" charset="0"/>
              </a:rPr>
              <a:t>   Felitti </a:t>
            </a:r>
            <a:r>
              <a:rPr lang="it-IT" sz="1600" dirty="0">
                <a:solidFill>
                  <a:prstClr val="white"/>
                </a:solidFill>
                <a:latin typeface="Calibri"/>
                <a:ea typeface="ヒラギノ角ゴ ProN W3"/>
                <a:cs typeface="Arial" pitchFamily="34" charset="0"/>
                <a:sym typeface="Times New Roman" pitchFamily="18" charset="0"/>
              </a:rPr>
              <a:t>&amp; Anda, 2010; Felitti et al., </a:t>
            </a:r>
            <a:r>
              <a:rPr lang="it-IT" sz="1600" dirty="0" smtClean="0">
                <a:solidFill>
                  <a:prstClr val="white"/>
                </a:solidFill>
                <a:latin typeface="Calibri"/>
                <a:ea typeface="ヒラギノ角ゴ ProN W3"/>
                <a:cs typeface="Arial" pitchFamily="34" charset="0"/>
                <a:sym typeface="Times New Roman" pitchFamily="18" charset="0"/>
              </a:rPr>
              <a:t>1998</a:t>
            </a:r>
            <a:endParaRPr lang="it-IT" sz="1600" dirty="0">
              <a:solidFill>
                <a:prstClr val="white"/>
              </a:solidFill>
              <a:latin typeface="Calibri"/>
              <a:ea typeface="ヒラギノ角ゴ ProN W3"/>
              <a:cs typeface="Arial" pitchFamily="34" charset="0"/>
              <a:sym typeface="Times New Roman" pitchFamily="18" charset="0"/>
            </a:endParaRPr>
          </a:p>
        </p:txBody>
      </p:sp>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rightnessContrast bright="-28000"/>
                    </a14:imgEffect>
                  </a14:imgLayer>
                </a14:imgProps>
              </a:ext>
            </a:extLst>
          </a:blip>
          <a:stretch>
            <a:fillRect/>
          </a:stretch>
        </p:blipFill>
        <p:spPr>
          <a:xfrm>
            <a:off x="8467" y="0"/>
            <a:ext cx="9677400" cy="8866294"/>
          </a:xfrm>
          <a:prstGeom prst="rect">
            <a:avLst/>
          </a:prstGeom>
        </p:spPr>
      </p:pic>
      <p:sp>
        <p:nvSpPr>
          <p:cNvPr id="9" name="Rectangle 8"/>
          <p:cNvSpPr/>
          <p:nvPr/>
        </p:nvSpPr>
        <p:spPr>
          <a:xfrm>
            <a:off x="457200" y="609600"/>
            <a:ext cx="8346290" cy="646331"/>
          </a:xfrm>
          <a:prstGeom prst="rect">
            <a:avLst/>
          </a:prstGeom>
        </p:spPr>
        <p:txBody>
          <a:bodyPr wrap="square">
            <a:spAutoFit/>
          </a:bodyPr>
          <a:lstStyle/>
          <a:p>
            <a:pPr algn="ctr" defTabSz="914118" fontAlgn="auto">
              <a:spcBef>
                <a:spcPts val="0"/>
              </a:spcBef>
              <a:spcAft>
                <a:spcPts val="0"/>
              </a:spcAft>
            </a:pPr>
            <a:r>
              <a:rPr lang="en-US" sz="3600" b="1" dirty="0" smtClean="0">
                <a:solidFill>
                  <a:srgbClr val="FFFFFF"/>
                </a:solidFill>
                <a:latin typeface="Cambria" panose="02040503050406030204" pitchFamily="18" charset="0"/>
                <a:ea typeface="+mn-ea"/>
                <a:cs typeface="+mn-cs"/>
              </a:rPr>
              <a:t> </a:t>
            </a:r>
            <a:r>
              <a:rPr lang="en-US" sz="3600" dirty="0" smtClean="0">
                <a:solidFill>
                  <a:srgbClr val="FFFFFF"/>
                </a:solidFill>
                <a:latin typeface="Calibri"/>
                <a:ea typeface="+mn-ea"/>
                <a:cs typeface="Calibri"/>
              </a:rPr>
              <a:t>Adverse Childhood Experiences</a:t>
            </a:r>
            <a:endParaRPr lang="en-US" sz="3600" dirty="0">
              <a:solidFill>
                <a:srgbClr val="FFFFFF"/>
              </a:solidFill>
              <a:latin typeface="Calibri"/>
              <a:ea typeface="+mn-ea"/>
              <a:cs typeface="Calibri"/>
            </a:endParaRPr>
          </a:p>
        </p:txBody>
      </p:sp>
      <p:sp>
        <p:nvSpPr>
          <p:cNvPr id="11" name="Rectangle 10"/>
          <p:cNvSpPr/>
          <p:nvPr/>
        </p:nvSpPr>
        <p:spPr>
          <a:xfrm>
            <a:off x="797710" y="1676400"/>
            <a:ext cx="8346290" cy="5078314"/>
          </a:xfrm>
          <a:prstGeom prst="rect">
            <a:avLst/>
          </a:prstGeom>
        </p:spPr>
        <p:txBody>
          <a:bodyPr wrap="square">
            <a:spAutoFit/>
          </a:bodyPr>
          <a:lstStyle/>
          <a:p>
            <a:pPr marL="342900" indent="-342900">
              <a:buFont typeface="Arial"/>
              <a:buChar char="•"/>
            </a:pPr>
            <a:r>
              <a:rPr lang="en-US" sz="2800" dirty="0" smtClean="0">
                <a:solidFill>
                  <a:srgbClr val="FFFF00"/>
                </a:solidFill>
                <a:latin typeface="Calibri" pitchFamily="34" charset="0"/>
                <a:ea typeface="ＭＳ Ｐゴシック" charset="-128"/>
                <a:cs typeface="Calibri" pitchFamily="34" charset="0"/>
              </a:rPr>
              <a:t>physical </a:t>
            </a:r>
            <a:r>
              <a:rPr lang="en-US" sz="2800" dirty="0">
                <a:solidFill>
                  <a:srgbClr val="FFFF00"/>
                </a:solidFill>
                <a:latin typeface="Calibri" pitchFamily="34" charset="0"/>
                <a:ea typeface="ＭＳ Ｐゴシック" charset="-128"/>
                <a:cs typeface="Calibri" pitchFamily="34" charset="0"/>
              </a:rPr>
              <a:t>abuse, emotional abuse, and sexual abuse</a:t>
            </a:r>
          </a:p>
          <a:p>
            <a:pPr marL="342900" indent="-342900">
              <a:buFont typeface="Arial"/>
              <a:buChar char="•"/>
            </a:pPr>
            <a:r>
              <a:rPr lang="en-US" sz="2800" dirty="0">
                <a:solidFill>
                  <a:srgbClr val="FFFF00"/>
                </a:solidFill>
                <a:latin typeface="Calibri" pitchFamily="34" charset="0"/>
                <a:ea typeface="ＭＳ Ｐゴシック" charset="-128"/>
                <a:cs typeface="Calibri" pitchFamily="34" charset="0"/>
              </a:rPr>
              <a:t>emotional and physical neglect</a:t>
            </a:r>
          </a:p>
          <a:p>
            <a:pPr marL="342900" indent="-342900">
              <a:buFont typeface="Arial"/>
              <a:buChar char="•"/>
            </a:pPr>
            <a:r>
              <a:rPr lang="en-US" sz="2800" dirty="0">
                <a:solidFill>
                  <a:srgbClr val="FFFF00"/>
                </a:solidFill>
                <a:latin typeface="Calibri" pitchFamily="34" charset="0"/>
                <a:ea typeface="ＭＳ Ｐゴシック" charset="-128"/>
                <a:cs typeface="Calibri" pitchFamily="34" charset="0"/>
              </a:rPr>
              <a:t>household substance abuse</a:t>
            </a:r>
          </a:p>
          <a:p>
            <a:pPr marL="342900" indent="-342900">
              <a:buFont typeface="Arial"/>
              <a:buChar char="•"/>
            </a:pPr>
            <a:r>
              <a:rPr lang="en-US" sz="2800" dirty="0">
                <a:solidFill>
                  <a:srgbClr val="FFFF00"/>
                </a:solidFill>
                <a:latin typeface="Calibri" pitchFamily="34" charset="0"/>
                <a:ea typeface="ＭＳ Ｐゴシック" charset="-128"/>
                <a:cs typeface="Calibri" pitchFamily="34" charset="0"/>
              </a:rPr>
              <a:t>household mental illness</a:t>
            </a:r>
          </a:p>
          <a:p>
            <a:pPr marL="342900" indent="-342900">
              <a:buFont typeface="Arial"/>
              <a:buChar char="•"/>
            </a:pPr>
            <a:r>
              <a:rPr lang="en-US" sz="2800" dirty="0">
                <a:solidFill>
                  <a:srgbClr val="FFFF00"/>
                </a:solidFill>
                <a:latin typeface="Calibri" pitchFamily="34" charset="0"/>
                <a:ea typeface="ＭＳ Ｐゴシック" charset="-128"/>
                <a:cs typeface="Calibri" pitchFamily="34" charset="0"/>
              </a:rPr>
              <a:t>a mother treated violently</a:t>
            </a:r>
          </a:p>
          <a:p>
            <a:pPr marL="342900" indent="-342900">
              <a:buFont typeface="Arial"/>
              <a:buChar char="•"/>
            </a:pPr>
            <a:r>
              <a:rPr lang="en-US" sz="2800" dirty="0">
                <a:solidFill>
                  <a:srgbClr val="FFFF00"/>
                </a:solidFill>
                <a:latin typeface="Calibri" pitchFamily="34" charset="0"/>
                <a:ea typeface="ＭＳ Ｐゴシック" charset="-128"/>
                <a:cs typeface="Calibri" pitchFamily="34" charset="0"/>
              </a:rPr>
              <a:t>parent separation or divorce</a:t>
            </a:r>
          </a:p>
          <a:p>
            <a:pPr marL="342900" indent="-342900">
              <a:buFont typeface="Arial"/>
              <a:buChar char="•"/>
            </a:pPr>
            <a:r>
              <a:rPr lang="en-US" sz="2800" dirty="0">
                <a:solidFill>
                  <a:srgbClr val="FFFF00"/>
                </a:solidFill>
                <a:latin typeface="Calibri" pitchFamily="34" charset="0"/>
                <a:ea typeface="ＭＳ Ｐゴシック" charset="-128"/>
                <a:cs typeface="Calibri" pitchFamily="34" charset="0"/>
              </a:rPr>
              <a:t>incarcerated household member</a:t>
            </a:r>
          </a:p>
          <a:p>
            <a:endParaRPr lang="en-US" sz="2000" dirty="0">
              <a:solidFill>
                <a:srgbClr val="FFFF00"/>
              </a:solidFill>
              <a:latin typeface="Calibri" pitchFamily="34" charset="0"/>
              <a:ea typeface="ＭＳ Ｐゴシック" charset="-128"/>
              <a:cs typeface="Calibri" pitchFamily="34" charset="0"/>
            </a:endParaRPr>
          </a:p>
          <a:p>
            <a:r>
              <a:rPr lang="en-US" sz="3600" dirty="0">
                <a:latin typeface="Calibri" pitchFamily="34" charset="0"/>
              </a:rPr>
              <a:t>More than 1 in 5 reported 3 or more experiences. </a:t>
            </a:r>
            <a:endParaRPr lang="en-US" sz="3600" dirty="0">
              <a:solidFill>
                <a:srgbClr val="BBE0E3"/>
              </a:solidFill>
              <a:latin typeface="Calibri" pitchFamily="34" charset="0"/>
            </a:endParaRPr>
          </a:p>
          <a:p>
            <a:pPr algn="ctr" defTabSz="914118" fontAlgn="auto">
              <a:spcBef>
                <a:spcPts val="0"/>
              </a:spcBef>
              <a:spcAft>
                <a:spcPts val="0"/>
              </a:spcAft>
            </a:pPr>
            <a:endParaRPr lang="en-US" sz="3600" dirty="0">
              <a:solidFill>
                <a:srgbClr val="FFFFFF"/>
              </a:solidFill>
              <a:latin typeface="Calibri"/>
              <a:ea typeface="+mn-ea"/>
              <a:cs typeface="Calibri"/>
            </a:endParaRPr>
          </a:p>
        </p:txBody>
      </p:sp>
    </p:spTree>
    <p:extLst>
      <p:ext uri="{BB962C8B-B14F-4D97-AF65-F5344CB8AC3E}">
        <p14:creationId xmlns:p14="http://schemas.microsoft.com/office/powerpoint/2010/main" val="2344837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5446875" y="6519446"/>
            <a:ext cx="3697125" cy="338554"/>
          </a:xfrm>
          <a:prstGeom prst="rect">
            <a:avLst/>
          </a:prstGeom>
        </p:spPr>
        <p:txBody>
          <a:bodyPr wrap="square">
            <a:spAutoFit/>
          </a:bodyPr>
          <a:lstStyle/>
          <a:p>
            <a:pPr defTabSz="642938" fontAlgn="auto">
              <a:spcBef>
                <a:spcPts val="0"/>
              </a:spcBef>
              <a:spcAft>
                <a:spcPts val="0"/>
              </a:spcAft>
            </a:pPr>
            <a:r>
              <a:rPr lang="it-IT" sz="1600" dirty="0">
                <a:solidFill>
                  <a:prstClr val="white"/>
                </a:solidFill>
                <a:latin typeface="Calibri"/>
                <a:ea typeface="ヒラギノ角ゴ ProN W3"/>
                <a:cs typeface="Arial" pitchFamily="34" charset="0"/>
                <a:sym typeface="Times New Roman" pitchFamily="18" charset="0"/>
              </a:rPr>
              <a:t> </a:t>
            </a:r>
            <a:r>
              <a:rPr lang="it-IT" sz="1600" dirty="0" smtClean="0">
                <a:solidFill>
                  <a:prstClr val="white"/>
                </a:solidFill>
                <a:latin typeface="Calibri"/>
                <a:ea typeface="ヒラギノ角ゴ ProN W3"/>
                <a:cs typeface="Arial" pitchFamily="34" charset="0"/>
                <a:sym typeface="Times New Roman" pitchFamily="18" charset="0"/>
              </a:rPr>
              <a:t>   Felitti </a:t>
            </a:r>
            <a:r>
              <a:rPr lang="it-IT" sz="1600" dirty="0">
                <a:solidFill>
                  <a:prstClr val="white"/>
                </a:solidFill>
                <a:latin typeface="Calibri"/>
                <a:ea typeface="ヒラギノ角ゴ ProN W3"/>
                <a:cs typeface="Arial" pitchFamily="34" charset="0"/>
                <a:sym typeface="Times New Roman" pitchFamily="18" charset="0"/>
              </a:rPr>
              <a:t>&amp; Anda, 2010; Felitti et al., </a:t>
            </a:r>
            <a:r>
              <a:rPr lang="it-IT" sz="1600" dirty="0" smtClean="0">
                <a:solidFill>
                  <a:prstClr val="white"/>
                </a:solidFill>
                <a:latin typeface="Calibri"/>
                <a:ea typeface="ヒラギノ角ゴ ProN W3"/>
                <a:cs typeface="Arial" pitchFamily="34" charset="0"/>
                <a:sym typeface="Times New Roman" pitchFamily="18" charset="0"/>
              </a:rPr>
              <a:t>1998</a:t>
            </a:r>
            <a:endParaRPr lang="it-IT" sz="1600" dirty="0">
              <a:solidFill>
                <a:prstClr val="white"/>
              </a:solidFill>
              <a:latin typeface="Calibri"/>
              <a:ea typeface="ヒラギノ角ゴ ProN W3"/>
              <a:cs typeface="Arial" pitchFamily="34" charset="0"/>
              <a:sym typeface="Times New Roman" pitchFamily="18" charset="0"/>
            </a:endParaRPr>
          </a:p>
        </p:txBody>
      </p:sp>
      <p:pic>
        <p:nvPicPr>
          <p:cNvPr id="4" name="Picture 3"/>
          <p:cNvPicPr>
            <a:picLocks noChangeAspect="1"/>
          </p:cNvPicPr>
          <p:nvPr/>
        </p:nvPicPr>
        <p:blipFill>
          <a:blip r:embed="rId3"/>
          <a:stretch>
            <a:fillRect/>
          </a:stretch>
        </p:blipFill>
        <p:spPr>
          <a:xfrm>
            <a:off x="609600" y="762000"/>
            <a:ext cx="8107153" cy="4918566"/>
          </a:xfrm>
          <a:prstGeom prst="rect">
            <a:avLst/>
          </a:prstGeom>
        </p:spPr>
      </p:pic>
      <p:sp>
        <p:nvSpPr>
          <p:cNvPr id="7" name="Rectangle 6"/>
          <p:cNvSpPr/>
          <p:nvPr/>
        </p:nvSpPr>
        <p:spPr>
          <a:xfrm>
            <a:off x="304800" y="6019800"/>
            <a:ext cx="8346290" cy="646331"/>
          </a:xfrm>
          <a:prstGeom prst="rect">
            <a:avLst/>
          </a:prstGeom>
        </p:spPr>
        <p:txBody>
          <a:bodyPr wrap="square">
            <a:spAutoFit/>
          </a:bodyPr>
          <a:lstStyle/>
          <a:p>
            <a:pPr algn="r" defTabSz="914118" fontAlgn="auto">
              <a:spcBef>
                <a:spcPts val="0"/>
              </a:spcBef>
              <a:spcAft>
                <a:spcPts val="0"/>
              </a:spcAft>
            </a:pPr>
            <a:r>
              <a:rPr lang="en-US" sz="3600" b="1" dirty="0" smtClean="0">
                <a:solidFill>
                  <a:srgbClr val="FFFFFF"/>
                </a:solidFill>
                <a:latin typeface="Cambria" panose="02040503050406030204" pitchFamily="18" charset="0"/>
                <a:ea typeface="+mn-ea"/>
                <a:cs typeface="+mn-cs"/>
              </a:rPr>
              <a:t> </a:t>
            </a:r>
            <a:r>
              <a:rPr lang="en-US" dirty="0" smtClean="0">
                <a:solidFill>
                  <a:schemeClr val="tx1"/>
                </a:solidFill>
                <a:latin typeface="Calibri"/>
                <a:ea typeface="+mn-ea"/>
                <a:cs typeface="Calibri"/>
              </a:rPr>
              <a:t>Centers for Disease Control and  Prevention</a:t>
            </a:r>
            <a:endParaRPr lang="en-US" dirty="0">
              <a:solidFill>
                <a:schemeClr val="tx1"/>
              </a:solidFill>
              <a:latin typeface="Calibri"/>
              <a:ea typeface="+mn-ea"/>
              <a:cs typeface="Calibri"/>
            </a:endParaRPr>
          </a:p>
        </p:txBody>
      </p:sp>
    </p:spTree>
    <p:extLst>
      <p:ext uri="{BB962C8B-B14F-4D97-AF65-F5344CB8AC3E}">
        <p14:creationId xmlns:p14="http://schemas.microsoft.com/office/powerpoint/2010/main" val="904807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21167"/>
            <a:ext cx="10287000" cy="7315200"/>
          </a:xfrm>
          <a:prstGeom prst="rect">
            <a:avLst/>
          </a:prstGeom>
        </p:spPr>
      </p:pic>
      <p:sp>
        <p:nvSpPr>
          <p:cNvPr id="5" name="Text Box 3"/>
          <p:cNvSpPr txBox="1">
            <a:spLocks noChangeArrowheads="1"/>
          </p:cNvSpPr>
          <p:nvPr/>
        </p:nvSpPr>
        <p:spPr bwMode="auto">
          <a:xfrm>
            <a:off x="533400" y="533400"/>
            <a:ext cx="6934200" cy="830997"/>
          </a:xfrm>
          <a:prstGeom prst="rect">
            <a:avLst/>
          </a:prstGeom>
          <a:noFill/>
          <a:ln w="9525">
            <a:noFill/>
            <a:miter lim="800000"/>
            <a:headEnd/>
            <a:tailEnd/>
          </a:ln>
        </p:spPr>
        <p:txBody>
          <a:bodyPr wrap="square">
            <a:spAutoFit/>
          </a:bodyPr>
          <a:lstStyle/>
          <a:p>
            <a:r>
              <a:rPr lang="en-US" sz="4800" dirty="0" smtClean="0">
                <a:solidFill>
                  <a:srgbClr val="FFFF00"/>
                </a:solidFill>
                <a:latin typeface="Calibri" pitchFamily="34" charset="0"/>
                <a:ea typeface="ＭＳ Ｐゴシック" charset="-128"/>
                <a:cs typeface="Calibri" pitchFamily="34" charset="0"/>
              </a:rPr>
              <a:t>SUMMARY: PART THREE</a:t>
            </a:r>
            <a:endParaRPr lang="en-US" sz="4800" dirty="0">
              <a:solidFill>
                <a:srgbClr val="FFFF00"/>
              </a:solidFill>
              <a:latin typeface="Calibri" pitchFamily="34" charset="0"/>
            </a:endParaRPr>
          </a:p>
        </p:txBody>
      </p:sp>
      <p:sp>
        <p:nvSpPr>
          <p:cNvPr id="6" name="Text Box 3"/>
          <p:cNvSpPr txBox="1">
            <a:spLocks noChangeArrowheads="1"/>
          </p:cNvSpPr>
          <p:nvPr/>
        </p:nvSpPr>
        <p:spPr bwMode="auto">
          <a:xfrm>
            <a:off x="609600" y="1600200"/>
            <a:ext cx="8382000" cy="4524315"/>
          </a:xfrm>
          <a:prstGeom prst="rect">
            <a:avLst/>
          </a:prstGeom>
          <a:noFill/>
          <a:ln w="9525">
            <a:noFill/>
            <a:miter lim="800000"/>
            <a:headEnd/>
            <a:tailEnd/>
          </a:ln>
        </p:spPr>
        <p:txBody>
          <a:bodyPr wrap="square">
            <a:spAutoFit/>
          </a:bodyPr>
          <a:lstStyle/>
          <a:p>
            <a:pPr marL="571500" indent="-571500">
              <a:buFont typeface="Arial"/>
              <a:buChar char="•"/>
            </a:pPr>
            <a:r>
              <a:rPr lang="en-US" sz="2800" dirty="0" smtClean="0">
                <a:latin typeface="Calibri" pitchFamily="34" charset="0"/>
                <a:ea typeface="ＭＳ Ｐゴシック" charset="-128"/>
                <a:cs typeface="Calibri" pitchFamily="34" charset="0"/>
              </a:rPr>
              <a:t>Many children recover from trauma, but some develop more significant challenges, such as PTSD.</a:t>
            </a:r>
          </a:p>
          <a:p>
            <a:endParaRPr lang="en-US" sz="1200" dirty="0" smtClean="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There are key environmental and individual factors that impact a child’s response trauma.</a:t>
            </a:r>
          </a:p>
          <a:p>
            <a:endParaRPr lang="en-US" sz="1200" dirty="0" smtClean="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Complex trauma – chronic interpersonal trauma that begins early – changes the way the brain develops.</a:t>
            </a:r>
          </a:p>
          <a:p>
            <a:endParaRPr lang="en-US" sz="1200" dirty="0" smtClean="0">
              <a:latin typeface="Calibri" pitchFamily="34" charset="0"/>
              <a:ea typeface="ＭＳ Ｐゴシック" charset="-128"/>
              <a:cs typeface="Calibri" pitchFamily="34" charset="0"/>
            </a:endParaRPr>
          </a:p>
          <a:p>
            <a:pPr marL="571500" indent="-571500">
              <a:buFont typeface="Arial"/>
              <a:buChar char="•"/>
            </a:pPr>
            <a:r>
              <a:rPr lang="en-US" sz="2800" dirty="0" smtClean="0">
                <a:latin typeface="Calibri" pitchFamily="34" charset="0"/>
                <a:ea typeface="ＭＳ Ｐゴシック" charset="-128"/>
                <a:cs typeface="Calibri" pitchFamily="34" charset="0"/>
              </a:rPr>
              <a:t>Complex trauma can impact all areas of functioning into adulthood.</a:t>
            </a:r>
            <a:endParaRPr lang="en-US" sz="2800" dirty="0">
              <a:latin typeface="Calibri" pitchFamily="34" charset="0"/>
            </a:endParaRPr>
          </a:p>
        </p:txBody>
      </p:sp>
    </p:spTree>
    <p:extLst>
      <p:ext uri="{BB962C8B-B14F-4D97-AF65-F5344CB8AC3E}">
        <p14:creationId xmlns:p14="http://schemas.microsoft.com/office/powerpoint/2010/main" val="27449985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0" y="8467"/>
            <a:ext cx="10497739" cy="7302500"/>
          </a:xfrm>
          <a:prstGeom prst="rect">
            <a:avLst/>
          </a:prstGeom>
        </p:spPr>
      </p:pic>
      <p:sp>
        <p:nvSpPr>
          <p:cNvPr id="9" name="Rectangle 2"/>
          <p:cNvSpPr>
            <a:spLocks/>
          </p:cNvSpPr>
          <p:nvPr/>
        </p:nvSpPr>
        <p:spPr bwMode="auto">
          <a:xfrm>
            <a:off x="0" y="4267200"/>
            <a:ext cx="9133764" cy="1405467"/>
          </a:xfrm>
          <a:prstGeom prst="rect">
            <a:avLst/>
          </a:prstGeom>
          <a:solidFill>
            <a:srgbClr val="000000">
              <a:alpha val="60000"/>
            </a:srgbClr>
          </a:solidFill>
          <a:ln w="25400">
            <a:solidFill>
              <a:srgbClr val="000000">
                <a:alpha val="70195"/>
              </a:srgbClr>
            </a:solidFill>
            <a:miter lim="800000"/>
            <a:headEnd/>
            <a:tailEnd/>
          </a:ln>
        </p:spPr>
        <p:txBody>
          <a:bodyPr lIns="0" tIns="0" rIns="0" bIns="0"/>
          <a:lstStyle/>
          <a:p>
            <a:pPr algn="ctr"/>
            <a:endParaRPr lang="en-US" sz="4100">
              <a:solidFill>
                <a:srgbClr val="000000"/>
              </a:solidFill>
              <a:latin typeface="Gill Sans"/>
              <a:ea typeface="ヒラギノ角ゴ ProN W3"/>
              <a:cs typeface="ヒラギノ角ゴ ProN W3"/>
              <a:sym typeface="Gill Sans"/>
            </a:endParaRPr>
          </a:p>
        </p:txBody>
      </p:sp>
      <p:sp>
        <p:nvSpPr>
          <p:cNvPr id="10" name="Rectangle 3"/>
          <p:cNvSpPr>
            <a:spLocks/>
          </p:cNvSpPr>
          <p:nvPr/>
        </p:nvSpPr>
        <p:spPr bwMode="auto">
          <a:xfrm>
            <a:off x="431800" y="4419600"/>
            <a:ext cx="8686800" cy="1143000"/>
          </a:xfrm>
          <a:prstGeom prst="rect">
            <a:avLst/>
          </a:prstGeom>
          <a:noFill/>
          <a:ln>
            <a:noFill/>
          </a:ln>
          <a:extLst/>
        </p:spPr>
        <p:txBody>
          <a:bodyPr lIns="0" tIns="0" rIns="40628" bIns="0"/>
          <a:lstStyle/>
          <a:p>
            <a:pPr marL="39688">
              <a:defRPr/>
            </a:pPr>
            <a:r>
              <a:rPr lang="en-US" sz="3600" dirty="0" smtClean="0">
                <a:latin typeface="Calibri" pitchFamily="34" charset="0"/>
                <a:cs typeface="Calibri" pitchFamily="34" charset="0"/>
              </a:rPr>
              <a:t>Part Four: </a:t>
            </a:r>
          </a:p>
          <a:p>
            <a:pPr marL="39688">
              <a:defRPr/>
            </a:pPr>
            <a:r>
              <a:rPr lang="en-US" sz="3600" dirty="0" smtClean="0">
                <a:latin typeface="Calibri" pitchFamily="34" charset="0"/>
                <a:cs typeface="Calibri" pitchFamily="34" charset="0"/>
              </a:rPr>
              <a:t>What does this mean for schools? </a:t>
            </a:r>
            <a:endParaRPr lang="en-US" sz="3600" dirty="0" smtClean="0">
              <a:latin typeface="Calibri" pitchFamily="34" charset="0"/>
              <a:cs typeface="Calibri" pitchFamily="34" charset="0"/>
              <a:sym typeface="Arial" charset="0"/>
            </a:endParaRPr>
          </a:p>
          <a:p>
            <a:pPr marL="39688">
              <a:defRPr/>
            </a:pPr>
            <a:endParaRPr lang="en-US" sz="2800" dirty="0">
              <a:solidFill>
                <a:srgbClr val="FFFF00"/>
              </a:solidFill>
              <a:latin typeface="Calibri" pitchFamily="34" charset="0"/>
              <a:cs typeface="Calibri" pitchFamily="34" charset="0"/>
            </a:endParaRPr>
          </a:p>
          <a:p>
            <a:pPr marL="39688">
              <a:defRPr/>
            </a:pPr>
            <a:endParaRPr lang="en-US" sz="2800" dirty="0" smtClean="0">
              <a:latin typeface="Calibri" pitchFamily="34" charset="0"/>
              <a:cs typeface="Calibri" pitchFamily="34" charset="0"/>
              <a:sym typeface="Arial" charset="0"/>
            </a:endParaRPr>
          </a:p>
          <a:p>
            <a:pPr marL="39688">
              <a:defRPr/>
            </a:pPr>
            <a:endParaRPr lang="en-US" sz="2800" dirty="0">
              <a:solidFill>
                <a:srgbClr val="FFFF00"/>
              </a:solidFill>
              <a:latin typeface="Calibri" pitchFamily="34" charset="0"/>
              <a:cs typeface="Calibri" pitchFamily="34" charset="0"/>
            </a:endParaRPr>
          </a:p>
          <a:p>
            <a:pPr marL="39688">
              <a:defRPr/>
            </a:pPr>
            <a:endParaRPr lang="en-US" sz="2800" dirty="0" smtClean="0">
              <a:solidFill>
                <a:srgbClr val="FFFF00"/>
              </a:solidFill>
              <a:latin typeface="Calibri" pitchFamily="34" charset="0"/>
              <a:cs typeface="Calibri" pitchFamily="34" charset="0"/>
              <a:sym typeface="Arial" charset="0"/>
            </a:endParaRPr>
          </a:p>
        </p:txBody>
      </p:sp>
    </p:spTree>
    <p:extLst>
      <p:ext uri="{BB962C8B-B14F-4D97-AF65-F5344CB8AC3E}">
        <p14:creationId xmlns:p14="http://schemas.microsoft.com/office/powerpoint/2010/main" val="3852197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85800" y="0"/>
            <a:ext cx="10501312" cy="7467600"/>
          </a:xfrm>
          <a:prstGeom prst="rect">
            <a:avLst/>
          </a:prstGeom>
        </p:spPr>
      </p:pic>
      <p:sp>
        <p:nvSpPr>
          <p:cNvPr id="9" name="Rectangle 3"/>
          <p:cNvSpPr>
            <a:spLocks/>
          </p:cNvSpPr>
          <p:nvPr/>
        </p:nvSpPr>
        <p:spPr bwMode="auto">
          <a:xfrm>
            <a:off x="-457200" y="2438400"/>
            <a:ext cx="9372600" cy="3352800"/>
          </a:xfrm>
          <a:prstGeom prst="rect">
            <a:avLst/>
          </a:prstGeom>
          <a:solidFill>
            <a:schemeClr val="accent1">
              <a:alpha val="79999"/>
            </a:schemeClr>
          </a:solidFill>
          <a:ln w="25400">
            <a:solidFill>
              <a:srgbClr val="000000">
                <a:alpha val="79999"/>
              </a:srgbClr>
            </a:solidFill>
            <a:miter lim="800000"/>
            <a:headEnd/>
            <a:tailEnd/>
          </a:ln>
        </p:spPr>
        <p:txBody>
          <a:bodyPr lIns="0" tIns="0" rIns="0" bIns="0"/>
          <a:lstStyle/>
          <a:p>
            <a:pPr lvl="1"/>
            <a:endParaRPr lang="en-US" sz="3200" dirty="0">
              <a:solidFill>
                <a:srgbClr val="000000"/>
              </a:solidFill>
            </a:endParaRPr>
          </a:p>
        </p:txBody>
      </p:sp>
      <p:sp>
        <p:nvSpPr>
          <p:cNvPr id="10" name="Rectangle 3"/>
          <p:cNvSpPr txBox="1">
            <a:spLocks noChangeArrowheads="1"/>
          </p:cNvSpPr>
          <p:nvPr/>
        </p:nvSpPr>
        <p:spPr bwMode="auto">
          <a:xfrm>
            <a:off x="-152400" y="2667000"/>
            <a:ext cx="8763000" cy="3124200"/>
          </a:xfrm>
          <a:prstGeom prst="rect">
            <a:avLst/>
          </a:prstGeom>
          <a:noFill/>
          <a:ln w="9525">
            <a:noFill/>
            <a:miter lim="800000"/>
            <a:headEnd/>
            <a:tailEnd/>
          </a:ln>
        </p:spPr>
        <p:txBody>
          <a:bodyPr vert="horz" wrap="square" lIns="64288" tIns="32144" rIns="64288" bIns="32144"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319088" indent="0">
              <a:lnSpc>
                <a:spcPct val="90000"/>
              </a:lnSpc>
              <a:buNone/>
            </a:pPr>
            <a:r>
              <a:rPr lang="en-US" sz="2800" dirty="0" smtClean="0">
                <a:solidFill>
                  <a:schemeClr val="tx1"/>
                </a:solidFill>
                <a:latin typeface="Calibri" pitchFamily="34" charset="0"/>
              </a:rPr>
              <a:t>Difficulty paying attention and learning</a:t>
            </a:r>
          </a:p>
          <a:p>
            <a:pPr marL="319088" indent="0">
              <a:lnSpc>
                <a:spcPct val="90000"/>
              </a:lnSpc>
              <a:buNone/>
            </a:pPr>
            <a:r>
              <a:rPr lang="en-US" sz="2800" dirty="0" smtClean="0">
                <a:solidFill>
                  <a:schemeClr val="tx1"/>
                </a:solidFill>
                <a:latin typeface="Calibri" pitchFamily="34" charset="0"/>
              </a:rPr>
              <a:t>Trouble building relationships with teachers and peers</a:t>
            </a:r>
          </a:p>
          <a:p>
            <a:pPr marL="319088" indent="0">
              <a:lnSpc>
                <a:spcPct val="90000"/>
              </a:lnSpc>
              <a:buNone/>
            </a:pPr>
            <a:r>
              <a:rPr lang="en-US" sz="2800" dirty="0" smtClean="0">
                <a:solidFill>
                  <a:schemeClr val="tx1"/>
                </a:solidFill>
                <a:latin typeface="Calibri" pitchFamily="34" charset="0"/>
              </a:rPr>
              <a:t>More time out of class</a:t>
            </a:r>
          </a:p>
          <a:p>
            <a:pPr marL="319088" indent="0">
              <a:lnSpc>
                <a:spcPct val="90000"/>
              </a:lnSpc>
              <a:buNone/>
            </a:pPr>
            <a:r>
              <a:rPr lang="en-US" sz="2800" dirty="0" smtClean="0">
                <a:solidFill>
                  <a:schemeClr val="tx1"/>
                </a:solidFill>
                <a:latin typeface="Calibri" pitchFamily="34" charset="0"/>
              </a:rPr>
              <a:t>Increased risk of failing, poor test scores</a:t>
            </a:r>
          </a:p>
          <a:p>
            <a:pPr marL="319088" indent="0">
              <a:lnSpc>
                <a:spcPct val="90000"/>
              </a:lnSpc>
              <a:buNone/>
            </a:pPr>
            <a:r>
              <a:rPr lang="en-US" sz="2800" dirty="0" smtClean="0">
                <a:solidFill>
                  <a:schemeClr val="tx1"/>
                </a:solidFill>
                <a:latin typeface="Calibri" pitchFamily="34" charset="0"/>
              </a:rPr>
              <a:t>More likely to be suspended or expelled</a:t>
            </a:r>
          </a:p>
          <a:p>
            <a:pPr marL="319088" indent="0">
              <a:lnSpc>
                <a:spcPct val="90000"/>
              </a:lnSpc>
              <a:buNone/>
            </a:pPr>
            <a:r>
              <a:rPr lang="en-US" sz="2800" dirty="0" smtClean="0">
                <a:solidFill>
                  <a:schemeClr val="tx1"/>
                </a:solidFill>
                <a:latin typeface="Calibri" pitchFamily="34" charset="0"/>
              </a:rPr>
              <a:t>Higher rates of referral to special education</a:t>
            </a:r>
          </a:p>
        </p:txBody>
      </p:sp>
      <p:sp>
        <p:nvSpPr>
          <p:cNvPr id="11" name="Rectangle 2"/>
          <p:cNvSpPr txBox="1">
            <a:spLocks noChangeArrowheads="1"/>
          </p:cNvSpPr>
          <p:nvPr/>
        </p:nvSpPr>
        <p:spPr bwMode="auto">
          <a:xfrm>
            <a:off x="228600" y="228600"/>
            <a:ext cx="8481435" cy="801688"/>
          </a:xfrm>
          <a:prstGeom prst="rect">
            <a:avLst/>
          </a:prstGeom>
          <a:noFill/>
          <a:ln w="9525">
            <a:noFill/>
            <a:miter lim="800000"/>
            <a:headEnd/>
            <a:tailEnd/>
          </a:ln>
        </p:spPr>
        <p:txBody>
          <a:bodyPr vert="horz" wrap="square" lIns="64288" tIns="32144" rIns="64288" bIns="32144" numCol="1" anchor="ctr" anchorCtr="0" compatLnSpc="1">
            <a:prstTxWarp prst="textNoShape">
              <a:avLst/>
            </a:prstTxWarp>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r>
              <a:rPr lang="en-US" dirty="0" smtClean="0">
                <a:solidFill>
                  <a:srgbClr val="FFFFFF"/>
                </a:solidFill>
                <a:latin typeface="Calibri" pitchFamily="34" charset="0"/>
              </a:rPr>
              <a:t>Impact of Trauma: Students</a:t>
            </a:r>
            <a:endParaRPr lang="en-US" dirty="0">
              <a:solidFill>
                <a:srgbClr val="FFFFFF"/>
              </a:solidFill>
              <a:latin typeface="Calibri" pitchFamily="34" charset="0"/>
            </a:endParaRPr>
          </a:p>
        </p:txBody>
      </p:sp>
    </p:spTree>
    <p:extLst>
      <p:ext uri="{BB962C8B-B14F-4D97-AF65-F5344CB8AC3E}">
        <p14:creationId xmlns:p14="http://schemas.microsoft.com/office/powerpoint/2010/main" val="325855778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26000"/>
                    </a14:imgEffect>
                  </a14:imgLayer>
                </a14:imgProps>
              </a:ext>
            </a:extLst>
          </a:blip>
          <a:stretch>
            <a:fillRect/>
          </a:stretch>
        </p:blipFill>
        <p:spPr>
          <a:xfrm>
            <a:off x="-494110" y="0"/>
            <a:ext cx="10179842" cy="7391400"/>
          </a:xfrm>
          <a:prstGeom prst="rect">
            <a:avLst/>
          </a:prstGeom>
        </p:spPr>
      </p:pic>
      <p:sp>
        <p:nvSpPr>
          <p:cNvPr id="7" name="Rectangle 2"/>
          <p:cNvSpPr txBox="1">
            <a:spLocks noChangeArrowheads="1"/>
          </p:cNvSpPr>
          <p:nvPr/>
        </p:nvSpPr>
        <p:spPr bwMode="auto">
          <a:xfrm>
            <a:off x="381000" y="228600"/>
            <a:ext cx="8481435" cy="801688"/>
          </a:xfrm>
          <a:prstGeom prst="rect">
            <a:avLst/>
          </a:prstGeom>
          <a:noFill/>
          <a:ln w="9525">
            <a:noFill/>
            <a:miter lim="800000"/>
            <a:headEnd/>
            <a:tailEnd/>
          </a:ln>
        </p:spPr>
        <p:txBody>
          <a:bodyPr vert="horz" wrap="square" lIns="64288" tIns="32144" rIns="64288" bIns="32144" numCol="1" anchor="ctr" anchorCtr="0" compatLnSpc="1">
            <a:prstTxWarp prst="textNoShape">
              <a:avLst/>
            </a:prstTxWarp>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r>
              <a:rPr lang="en-US" dirty="0" smtClean="0">
                <a:solidFill>
                  <a:schemeClr val="bg1"/>
                </a:solidFill>
                <a:latin typeface="Calibri" pitchFamily="34" charset="0"/>
              </a:rPr>
              <a:t>Impact of Trauma: Staff</a:t>
            </a:r>
            <a:endParaRPr lang="en-US" dirty="0">
              <a:solidFill>
                <a:schemeClr val="bg1"/>
              </a:solidFill>
              <a:latin typeface="Calibri" pitchFamily="34" charset="0"/>
            </a:endParaRPr>
          </a:p>
        </p:txBody>
      </p:sp>
      <p:sp>
        <p:nvSpPr>
          <p:cNvPr id="8" name="Rectangle 3"/>
          <p:cNvSpPr>
            <a:spLocks/>
          </p:cNvSpPr>
          <p:nvPr/>
        </p:nvSpPr>
        <p:spPr bwMode="auto">
          <a:xfrm>
            <a:off x="-533400" y="4876800"/>
            <a:ext cx="9525000" cy="1600200"/>
          </a:xfrm>
          <a:prstGeom prst="rect">
            <a:avLst/>
          </a:prstGeom>
          <a:solidFill>
            <a:schemeClr val="accent1">
              <a:alpha val="79999"/>
            </a:schemeClr>
          </a:solidFill>
          <a:ln w="25400">
            <a:solidFill>
              <a:srgbClr val="000000">
                <a:alpha val="79999"/>
              </a:srgbClr>
            </a:solidFill>
            <a:miter lim="800000"/>
            <a:headEnd/>
            <a:tailEnd/>
          </a:ln>
        </p:spPr>
        <p:txBody>
          <a:bodyPr lIns="0" tIns="0" rIns="0" bIns="0"/>
          <a:lstStyle/>
          <a:p>
            <a:pPr lvl="1"/>
            <a:endParaRPr lang="en-US" sz="3200" dirty="0">
              <a:solidFill>
                <a:srgbClr val="000000"/>
              </a:solidFill>
            </a:endParaRPr>
          </a:p>
        </p:txBody>
      </p:sp>
      <p:sp>
        <p:nvSpPr>
          <p:cNvPr id="9" name="Rectangle 3"/>
          <p:cNvSpPr txBox="1">
            <a:spLocks noChangeArrowheads="1"/>
          </p:cNvSpPr>
          <p:nvPr/>
        </p:nvSpPr>
        <p:spPr bwMode="auto">
          <a:xfrm>
            <a:off x="0" y="4953000"/>
            <a:ext cx="9601200" cy="1600200"/>
          </a:xfrm>
          <a:prstGeom prst="rect">
            <a:avLst/>
          </a:prstGeom>
          <a:noFill/>
          <a:ln w="9525">
            <a:noFill/>
            <a:miter lim="800000"/>
            <a:headEnd/>
            <a:tailEnd/>
          </a:ln>
        </p:spPr>
        <p:txBody>
          <a:bodyPr vert="horz" wrap="square" lIns="64288" tIns="32144" rIns="64288" bIns="32144"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319088" indent="0">
              <a:lnSpc>
                <a:spcPct val="90000"/>
              </a:lnSpc>
              <a:buNone/>
            </a:pPr>
            <a:endParaRPr lang="en-US" sz="2800" dirty="0">
              <a:solidFill>
                <a:schemeClr val="tx1"/>
              </a:solidFill>
              <a:latin typeface="Calibri" pitchFamily="34" charset="0"/>
            </a:endParaRPr>
          </a:p>
          <a:p>
            <a:pPr marL="319088" indent="0">
              <a:lnSpc>
                <a:spcPct val="90000"/>
              </a:lnSpc>
              <a:buNone/>
            </a:pPr>
            <a:r>
              <a:rPr lang="en-US" dirty="0" smtClean="0">
                <a:solidFill>
                  <a:schemeClr val="tx1"/>
                </a:solidFill>
                <a:latin typeface="Calibri" pitchFamily="34" charset="0"/>
              </a:rPr>
              <a:t>Secondary Traumatic Stress &amp; Vicarious Trauma</a:t>
            </a:r>
          </a:p>
        </p:txBody>
      </p:sp>
    </p:spTree>
    <p:extLst>
      <p:ext uri="{BB962C8B-B14F-4D97-AF65-F5344CB8AC3E}">
        <p14:creationId xmlns:p14="http://schemas.microsoft.com/office/powerpoint/2010/main" val="348513187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23491" y="-1143000"/>
            <a:ext cx="12073129" cy="8686800"/>
          </a:xfrm>
          <a:prstGeom prst="rect">
            <a:avLst/>
          </a:prstGeom>
        </p:spPr>
      </p:pic>
      <p:sp>
        <p:nvSpPr>
          <p:cNvPr id="7" name="Rectangle 3"/>
          <p:cNvSpPr>
            <a:spLocks/>
          </p:cNvSpPr>
          <p:nvPr/>
        </p:nvSpPr>
        <p:spPr bwMode="auto">
          <a:xfrm>
            <a:off x="-381000" y="4038600"/>
            <a:ext cx="8915400" cy="2286000"/>
          </a:xfrm>
          <a:prstGeom prst="rect">
            <a:avLst/>
          </a:prstGeom>
          <a:solidFill>
            <a:schemeClr val="accent1">
              <a:alpha val="79999"/>
            </a:schemeClr>
          </a:solidFill>
          <a:ln w="25400">
            <a:solidFill>
              <a:srgbClr val="000000">
                <a:alpha val="79999"/>
              </a:srgbClr>
            </a:solidFill>
            <a:miter lim="800000"/>
            <a:headEnd/>
            <a:tailEnd/>
          </a:ln>
        </p:spPr>
        <p:txBody>
          <a:bodyPr lIns="0" tIns="0" rIns="0" bIns="0"/>
          <a:lstStyle/>
          <a:p>
            <a:pPr lvl="1"/>
            <a:endParaRPr lang="en-US" sz="3200" dirty="0">
              <a:solidFill>
                <a:srgbClr val="000000"/>
              </a:solidFill>
            </a:endParaRPr>
          </a:p>
        </p:txBody>
      </p:sp>
      <p:sp>
        <p:nvSpPr>
          <p:cNvPr id="8" name="Rectangle 3"/>
          <p:cNvSpPr txBox="1">
            <a:spLocks noChangeArrowheads="1"/>
          </p:cNvSpPr>
          <p:nvPr/>
        </p:nvSpPr>
        <p:spPr bwMode="auto">
          <a:xfrm>
            <a:off x="-110067" y="4191000"/>
            <a:ext cx="8415867" cy="1981200"/>
          </a:xfrm>
          <a:prstGeom prst="rect">
            <a:avLst/>
          </a:prstGeom>
          <a:noFill/>
          <a:ln w="9525">
            <a:noFill/>
            <a:miter lim="800000"/>
            <a:headEnd/>
            <a:tailEnd/>
          </a:ln>
        </p:spPr>
        <p:txBody>
          <a:bodyPr vert="horz" wrap="square" lIns="64288" tIns="32144" rIns="64288" bIns="32144"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319088" indent="0">
              <a:lnSpc>
                <a:spcPct val="90000"/>
              </a:lnSpc>
              <a:buNone/>
            </a:pPr>
            <a:r>
              <a:rPr lang="en-US" sz="2800" dirty="0" smtClean="0">
                <a:solidFill>
                  <a:srgbClr val="000000"/>
                </a:solidFill>
                <a:latin typeface="Calibri" pitchFamily="34" charset="0"/>
              </a:rPr>
              <a:t>All are in survival mode</a:t>
            </a:r>
          </a:p>
          <a:p>
            <a:pPr marL="319088" indent="0">
              <a:lnSpc>
                <a:spcPct val="90000"/>
              </a:lnSpc>
              <a:buNone/>
            </a:pPr>
            <a:r>
              <a:rPr lang="en-US" sz="2800" dirty="0" smtClean="0">
                <a:solidFill>
                  <a:srgbClr val="000000"/>
                </a:solidFill>
                <a:latin typeface="Calibri" pitchFamily="34" charset="0"/>
              </a:rPr>
              <a:t>Negative impact on school safety and culture</a:t>
            </a:r>
          </a:p>
          <a:p>
            <a:pPr marL="319088" indent="0">
              <a:lnSpc>
                <a:spcPct val="90000"/>
              </a:lnSpc>
              <a:buNone/>
            </a:pPr>
            <a:r>
              <a:rPr lang="en-US" sz="2800" dirty="0" smtClean="0">
                <a:solidFill>
                  <a:srgbClr val="000000"/>
                </a:solidFill>
                <a:latin typeface="Calibri" pitchFamily="34" charset="0"/>
              </a:rPr>
              <a:t>Creates an environment less conducive to learning</a:t>
            </a:r>
          </a:p>
          <a:p>
            <a:pPr marL="319088" indent="0">
              <a:lnSpc>
                <a:spcPct val="90000"/>
              </a:lnSpc>
              <a:buNone/>
            </a:pPr>
            <a:r>
              <a:rPr lang="en-US" sz="2800" dirty="0">
                <a:solidFill>
                  <a:srgbClr val="000000"/>
                </a:solidFill>
                <a:latin typeface="Calibri" pitchFamily="34" charset="0"/>
              </a:rPr>
              <a:t>Increased risk for </a:t>
            </a:r>
            <a:r>
              <a:rPr lang="en-US" sz="2800" dirty="0" smtClean="0">
                <a:solidFill>
                  <a:srgbClr val="000000"/>
                </a:solidFill>
                <a:latin typeface="Calibri" pitchFamily="34" charset="0"/>
              </a:rPr>
              <a:t>harm</a:t>
            </a:r>
            <a:endParaRPr lang="en-US" sz="2800" dirty="0">
              <a:solidFill>
                <a:srgbClr val="000000"/>
              </a:solidFill>
              <a:latin typeface="Calibri" pitchFamily="34" charset="0"/>
            </a:endParaRPr>
          </a:p>
          <a:p>
            <a:pPr marL="319088" indent="0">
              <a:lnSpc>
                <a:spcPct val="90000"/>
              </a:lnSpc>
              <a:buNone/>
            </a:pPr>
            <a:endParaRPr lang="en-US" sz="2800" dirty="0" smtClean="0">
              <a:solidFill>
                <a:srgbClr val="000000"/>
              </a:solidFill>
              <a:latin typeface="Calibri" pitchFamily="34" charset="0"/>
            </a:endParaRPr>
          </a:p>
          <a:p>
            <a:pPr marL="319088" indent="0">
              <a:lnSpc>
                <a:spcPct val="90000"/>
              </a:lnSpc>
              <a:buNone/>
            </a:pPr>
            <a:endParaRPr lang="en-US" sz="2800" dirty="0" smtClean="0">
              <a:solidFill>
                <a:srgbClr val="000000"/>
              </a:solidFill>
              <a:latin typeface="Calibri" pitchFamily="34" charset="0"/>
            </a:endParaRPr>
          </a:p>
          <a:p>
            <a:pPr marL="319088" indent="0" algn="ctr">
              <a:lnSpc>
                <a:spcPct val="90000"/>
              </a:lnSpc>
              <a:buNone/>
            </a:pPr>
            <a:endParaRPr lang="en-US" sz="2800" dirty="0">
              <a:solidFill>
                <a:srgbClr val="000000"/>
              </a:solidFill>
              <a:latin typeface="Calibri" pitchFamily="34" charset="0"/>
            </a:endParaRPr>
          </a:p>
          <a:p>
            <a:pPr marL="319088" indent="0">
              <a:lnSpc>
                <a:spcPct val="90000"/>
              </a:lnSpc>
              <a:buNone/>
            </a:pPr>
            <a:r>
              <a:rPr lang="en-US" sz="2800" dirty="0">
                <a:solidFill>
                  <a:srgbClr val="000000"/>
                </a:solidFill>
                <a:latin typeface="Calibri" pitchFamily="34" charset="0"/>
              </a:rPr>
              <a:t>	</a:t>
            </a:r>
            <a:r>
              <a:rPr lang="en-US" sz="2800" dirty="0" smtClean="0">
                <a:solidFill>
                  <a:srgbClr val="000000"/>
                </a:solidFill>
                <a:latin typeface="Calibri" pitchFamily="34" charset="0"/>
              </a:rPr>
              <a:t>		</a:t>
            </a:r>
            <a:endParaRPr lang="en-US" sz="2400" dirty="0">
              <a:solidFill>
                <a:srgbClr val="BBE0E3"/>
              </a:solidFill>
              <a:latin typeface="Calibri" pitchFamily="34" charset="0"/>
            </a:endParaRPr>
          </a:p>
        </p:txBody>
      </p:sp>
      <p:sp>
        <p:nvSpPr>
          <p:cNvPr id="12" name="Rectangle 2"/>
          <p:cNvSpPr txBox="1">
            <a:spLocks noChangeArrowheads="1"/>
          </p:cNvSpPr>
          <p:nvPr/>
        </p:nvSpPr>
        <p:spPr bwMode="auto">
          <a:xfrm>
            <a:off x="0" y="381000"/>
            <a:ext cx="9220200" cy="801688"/>
          </a:xfrm>
          <a:prstGeom prst="rect">
            <a:avLst/>
          </a:prstGeom>
          <a:noFill/>
          <a:ln w="9525">
            <a:noFill/>
            <a:miter lim="800000"/>
            <a:headEnd/>
            <a:tailEnd/>
          </a:ln>
        </p:spPr>
        <p:txBody>
          <a:bodyPr vert="horz" wrap="square" lIns="64288" tIns="32144" rIns="64288" bIns="32144" numCol="1" anchor="ctr" anchorCtr="0" compatLnSpc="1">
            <a:prstTxWarp prst="textNoShape">
              <a:avLst/>
            </a:prstTxWarp>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r>
              <a:rPr lang="en-US" dirty="0" smtClean="0">
                <a:solidFill>
                  <a:srgbClr val="FFFFFF"/>
                </a:solidFill>
                <a:latin typeface="Calibri" pitchFamily="34" charset="0"/>
              </a:rPr>
              <a:t>Impact of Trauma: </a:t>
            </a:r>
          </a:p>
          <a:p>
            <a:r>
              <a:rPr lang="en-US" dirty="0" smtClean="0">
                <a:solidFill>
                  <a:srgbClr val="FFFFFF"/>
                </a:solidFill>
                <a:latin typeface="Calibri" pitchFamily="34" charset="0"/>
              </a:rPr>
              <a:t>Conditions for Learning</a:t>
            </a:r>
            <a:endParaRPr lang="en-US" dirty="0">
              <a:solidFill>
                <a:srgbClr val="FFFFFF"/>
              </a:solidFill>
              <a:latin typeface="Calibri" pitchFamily="34" charset="0"/>
            </a:endParaRPr>
          </a:p>
        </p:txBody>
      </p:sp>
    </p:spTree>
    <p:extLst>
      <p:ext uri="{BB962C8B-B14F-4D97-AF65-F5344CB8AC3E}">
        <p14:creationId xmlns:p14="http://schemas.microsoft.com/office/powerpoint/2010/main" val="162728663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3"/>
          <p:cNvSpPr>
            <a:spLocks noChangeArrowheads="1"/>
          </p:cNvSpPr>
          <p:nvPr/>
        </p:nvSpPr>
        <p:spPr bwMode="auto">
          <a:xfrm>
            <a:off x="838200" y="2743200"/>
            <a:ext cx="8050213" cy="1238250"/>
          </a:xfrm>
          <a:prstGeom prst="rect">
            <a:avLst/>
          </a:prstGeom>
          <a:noFill/>
          <a:ln w="9525">
            <a:noFill/>
            <a:miter lim="800000"/>
            <a:headEnd/>
            <a:tailEnd/>
          </a:ln>
        </p:spPr>
        <p:txBody>
          <a:bodyPr lIns="82296" tIns="41148" rIns="82296" bIns="41148" anchor="ctr"/>
          <a:lstStyle/>
          <a:p>
            <a:pPr defTabSz="822325">
              <a:lnSpc>
                <a:spcPct val="95000"/>
              </a:lnSpc>
            </a:pPr>
            <a:endParaRPr lang="en-US" sz="3200" dirty="0">
              <a:solidFill>
                <a:srgbClr val="FFFF00"/>
              </a:solidFill>
              <a:latin typeface="Calibri" pitchFamily="34" charset="0"/>
            </a:endParaRPr>
          </a:p>
          <a:p>
            <a:pPr defTabSz="822325">
              <a:lnSpc>
                <a:spcPct val="95000"/>
              </a:lnSpc>
            </a:pPr>
            <a:endParaRPr lang="en-US" sz="3200" dirty="0">
              <a:solidFill>
                <a:srgbClr val="FFFF00"/>
              </a:solidFill>
              <a:latin typeface="Calibri" pitchFamily="34" charset="0"/>
            </a:endParaRPr>
          </a:p>
        </p:txBody>
      </p:sp>
      <p:pic>
        <p:nvPicPr>
          <p:cNvPr id="5" name="Picture 4"/>
          <p:cNvPicPr>
            <a:picLocks noChangeAspect="1"/>
          </p:cNvPicPr>
          <p:nvPr/>
        </p:nvPicPr>
        <p:blipFill>
          <a:blip r:embed="rId3"/>
          <a:stretch>
            <a:fillRect/>
          </a:stretch>
        </p:blipFill>
        <p:spPr>
          <a:xfrm>
            <a:off x="-1600200" y="0"/>
            <a:ext cx="12018699" cy="7691967"/>
          </a:xfrm>
          <a:prstGeom prst="rect">
            <a:avLst/>
          </a:prstGeom>
        </p:spPr>
      </p:pic>
      <p:sp>
        <p:nvSpPr>
          <p:cNvPr id="6" name="Rectangle 2"/>
          <p:cNvSpPr>
            <a:spLocks/>
          </p:cNvSpPr>
          <p:nvPr/>
        </p:nvSpPr>
        <p:spPr bwMode="auto">
          <a:xfrm>
            <a:off x="-1219200" y="3505200"/>
            <a:ext cx="11353800" cy="3331633"/>
          </a:xfrm>
          <a:prstGeom prst="rect">
            <a:avLst/>
          </a:prstGeom>
          <a:solidFill>
            <a:srgbClr val="000000">
              <a:alpha val="70195"/>
            </a:srgbClr>
          </a:solidFill>
          <a:ln w="25400">
            <a:solidFill>
              <a:srgbClr val="000000">
                <a:alpha val="70195"/>
              </a:srgbClr>
            </a:solidFill>
            <a:miter lim="800000"/>
            <a:headEnd/>
            <a:tailEnd/>
          </a:ln>
        </p:spPr>
        <p:txBody>
          <a:bodyPr lIns="0" tIns="0" rIns="0" bIns="0"/>
          <a:lstStyle/>
          <a:p>
            <a:pPr lvl="1"/>
            <a:endParaRPr lang="en-US" sz="2800" i="1" dirty="0" smtClean="0">
              <a:latin typeface="Calibri"/>
              <a:cs typeface="Calibri"/>
            </a:endParaRPr>
          </a:p>
        </p:txBody>
      </p:sp>
      <p:sp>
        <p:nvSpPr>
          <p:cNvPr id="7" name="Rectangle 3"/>
          <p:cNvSpPr txBox="1">
            <a:spLocks noChangeArrowheads="1"/>
          </p:cNvSpPr>
          <p:nvPr/>
        </p:nvSpPr>
        <p:spPr bwMode="auto">
          <a:xfrm>
            <a:off x="-304800" y="3733800"/>
            <a:ext cx="8991600" cy="2514600"/>
          </a:xfrm>
          <a:prstGeom prst="rect">
            <a:avLst/>
          </a:prstGeom>
          <a:noFill/>
          <a:ln w="9525">
            <a:noFill/>
            <a:miter lim="800000"/>
            <a:headEnd/>
            <a:tailEnd/>
          </a:ln>
        </p:spPr>
        <p:txBody>
          <a:bodyPr vert="horz" wrap="square" lIns="64288" tIns="32144" rIns="64288" bIns="32144"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accent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sz="2800">
                <a:solidFill>
                  <a:schemeClr val="accent1"/>
                </a:solidFill>
                <a:latin typeface="+mn-lt"/>
                <a:ea typeface="ＭＳ Ｐゴシック" pitchFamily="-107" charset="-128"/>
                <a:cs typeface="ＭＳ Ｐゴシック"/>
              </a:defRPr>
            </a:lvl2pPr>
            <a:lvl3pPr marL="1143000" indent="-228600" algn="l" rtl="0" eaLnBrk="0" fontAlgn="base" hangingPunct="0">
              <a:spcBef>
                <a:spcPct val="20000"/>
              </a:spcBef>
              <a:spcAft>
                <a:spcPct val="0"/>
              </a:spcAft>
              <a:buChar char="•"/>
              <a:defRPr sz="2400">
                <a:solidFill>
                  <a:schemeClr val="accent1"/>
                </a:solidFill>
                <a:latin typeface="+mn-lt"/>
                <a:ea typeface="ＭＳ Ｐゴシック" pitchFamily="-107" charset="-128"/>
                <a:cs typeface="ＭＳ Ｐゴシック"/>
              </a:defRPr>
            </a:lvl3pPr>
            <a:lvl4pPr marL="16002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4pPr>
            <a:lvl5pPr marL="2057400" indent="-228600" algn="l" rtl="0" eaLnBrk="0" fontAlgn="base" hangingPunct="0">
              <a:spcBef>
                <a:spcPct val="20000"/>
              </a:spcBef>
              <a:spcAft>
                <a:spcPct val="0"/>
              </a:spcAft>
              <a:buChar char="»"/>
              <a:defRPr sz="2000">
                <a:solidFill>
                  <a:schemeClr val="accent1"/>
                </a:solidFill>
                <a:latin typeface="+mn-lt"/>
                <a:ea typeface="ＭＳ Ｐゴシック" pitchFamily="-107" charset="-128"/>
                <a:cs typeface="ＭＳ Ｐゴシック"/>
              </a:defRPr>
            </a:lvl5pPr>
            <a:lvl6pPr marL="2514600" indent="-228600" algn="l" rtl="0" fontAlgn="base">
              <a:spcBef>
                <a:spcPct val="20000"/>
              </a:spcBef>
              <a:spcAft>
                <a:spcPct val="0"/>
              </a:spcAft>
              <a:buChar char="»"/>
              <a:defRPr sz="2000">
                <a:solidFill>
                  <a:schemeClr val="accent1"/>
                </a:solidFill>
                <a:latin typeface="+mn-lt"/>
                <a:ea typeface="ＭＳ Ｐゴシック" pitchFamily="-107" charset="-128"/>
              </a:defRPr>
            </a:lvl6pPr>
            <a:lvl7pPr marL="2971800" indent="-228600" algn="l" rtl="0" fontAlgn="base">
              <a:spcBef>
                <a:spcPct val="20000"/>
              </a:spcBef>
              <a:spcAft>
                <a:spcPct val="0"/>
              </a:spcAft>
              <a:buChar char="»"/>
              <a:defRPr sz="2000">
                <a:solidFill>
                  <a:schemeClr val="accent1"/>
                </a:solidFill>
                <a:latin typeface="+mn-lt"/>
                <a:ea typeface="ＭＳ Ｐゴシック" pitchFamily="-107" charset="-128"/>
              </a:defRPr>
            </a:lvl7pPr>
            <a:lvl8pPr marL="3429000" indent="-228600" algn="l" rtl="0" fontAlgn="base">
              <a:spcBef>
                <a:spcPct val="20000"/>
              </a:spcBef>
              <a:spcAft>
                <a:spcPct val="0"/>
              </a:spcAft>
              <a:buChar char="»"/>
              <a:defRPr sz="2000">
                <a:solidFill>
                  <a:schemeClr val="accent1"/>
                </a:solidFill>
                <a:latin typeface="+mn-lt"/>
                <a:ea typeface="ＭＳ Ｐゴシック" pitchFamily="-107" charset="-128"/>
              </a:defRPr>
            </a:lvl8pPr>
            <a:lvl9pPr marL="3886200" indent="-228600" algn="l" rtl="0" fontAlgn="base">
              <a:spcBef>
                <a:spcPct val="20000"/>
              </a:spcBef>
              <a:spcAft>
                <a:spcPct val="0"/>
              </a:spcAft>
              <a:buChar char="»"/>
              <a:defRPr sz="2000">
                <a:solidFill>
                  <a:schemeClr val="accent1"/>
                </a:solidFill>
                <a:latin typeface="+mn-lt"/>
                <a:ea typeface="ＭＳ Ｐゴシック" pitchFamily="-107" charset="-128"/>
              </a:defRPr>
            </a:lvl9pPr>
          </a:lstStyle>
          <a:p>
            <a:pPr marL="457200" lvl="1" indent="0">
              <a:buNone/>
            </a:pPr>
            <a:r>
              <a:rPr lang="en-US" i="1" dirty="0" smtClean="0">
                <a:solidFill>
                  <a:srgbClr val="FFFFFF"/>
                </a:solidFill>
                <a:latin typeface="Calibri"/>
                <a:cs typeface="Calibri"/>
              </a:rPr>
              <a:t>“</a:t>
            </a:r>
            <a:r>
              <a:rPr lang="en-US" i="1" dirty="0">
                <a:solidFill>
                  <a:srgbClr val="FFFFFF"/>
                </a:solidFill>
                <a:latin typeface="Calibri"/>
                <a:cs typeface="Calibri"/>
              </a:rPr>
              <a:t>Trauma is a fact of life. It does not, however, have to be a life sentence. Not only can trauma be healed, but with appropriate guidance and support, it can be </a:t>
            </a:r>
            <a:r>
              <a:rPr lang="en-US" i="1" dirty="0" smtClean="0">
                <a:solidFill>
                  <a:srgbClr val="FFFFFF"/>
                </a:solidFill>
                <a:latin typeface="Calibri"/>
                <a:cs typeface="Calibri"/>
              </a:rPr>
              <a:t>transformative . . </a:t>
            </a:r>
            <a:r>
              <a:rPr lang="en-US" i="1" dirty="0">
                <a:solidFill>
                  <a:srgbClr val="FFFFFF"/>
                </a:solidFill>
                <a:latin typeface="Calibri"/>
                <a:cs typeface="Calibri"/>
              </a:rPr>
              <a:t>. How we handle trauma (as individuals, communities and societies) greatly influences the quality of our lives</a:t>
            </a:r>
            <a:r>
              <a:rPr lang="en-US" sz="2400" i="1" dirty="0">
                <a:solidFill>
                  <a:srgbClr val="FFFFFF"/>
                </a:solidFill>
                <a:latin typeface="Calibri"/>
                <a:cs typeface="Calibri"/>
              </a:rPr>
              <a:t>.” </a:t>
            </a:r>
            <a:r>
              <a:rPr lang="en-US" i="1" dirty="0" smtClean="0">
                <a:latin typeface="Calibri"/>
                <a:cs typeface="Calibri"/>
              </a:rPr>
              <a:t>	</a:t>
            </a:r>
            <a:endParaRPr lang="en-US" i="1" dirty="0">
              <a:latin typeface="Calibri"/>
              <a:cs typeface="Calibri"/>
            </a:endParaRPr>
          </a:p>
          <a:p>
            <a:pPr marL="457200" lvl="1" indent="0">
              <a:buNone/>
            </a:pPr>
            <a:r>
              <a:rPr lang="en-US" sz="2000" i="1" dirty="0" smtClean="0">
                <a:latin typeface="Calibri"/>
                <a:cs typeface="Calibri"/>
              </a:rPr>
              <a:t>							</a:t>
            </a:r>
            <a:r>
              <a:rPr lang="en-US" sz="2000" dirty="0" smtClean="0">
                <a:latin typeface="Calibri"/>
                <a:cs typeface="Calibri"/>
              </a:rPr>
              <a:t>Peter </a:t>
            </a:r>
            <a:r>
              <a:rPr lang="en-US" sz="2000" dirty="0">
                <a:latin typeface="Calibri"/>
                <a:cs typeface="Calibri"/>
              </a:rPr>
              <a:t>Levine</a:t>
            </a:r>
            <a:r>
              <a:rPr lang="en-US" sz="2000" dirty="0" smtClean="0">
                <a:latin typeface="Calibri"/>
                <a:cs typeface="Calibri"/>
              </a:rPr>
              <a:t>,1997</a:t>
            </a:r>
            <a:endParaRPr lang="en-US" sz="2000" dirty="0">
              <a:latin typeface="Calibri"/>
              <a:cs typeface="Calibri"/>
            </a:endParaRPr>
          </a:p>
        </p:txBody>
      </p:sp>
    </p:spTree>
    <p:extLst>
      <p:ext uri="{BB962C8B-B14F-4D97-AF65-F5344CB8AC3E}">
        <p14:creationId xmlns:p14="http://schemas.microsoft.com/office/powerpoint/2010/main" val="48813262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p:cNvSpPr>
          <p:nvPr/>
        </p:nvSpPr>
        <p:spPr bwMode="auto">
          <a:xfrm>
            <a:off x="14469" y="2133600"/>
            <a:ext cx="9133764" cy="4419600"/>
          </a:xfrm>
          <a:prstGeom prst="rect">
            <a:avLst/>
          </a:prstGeom>
          <a:solidFill>
            <a:srgbClr val="000000">
              <a:alpha val="60000"/>
            </a:srgbClr>
          </a:solidFill>
          <a:ln w="25400">
            <a:solidFill>
              <a:srgbClr val="000000">
                <a:alpha val="70195"/>
              </a:srgbClr>
            </a:solidFill>
            <a:miter lim="800000"/>
            <a:headEnd/>
            <a:tailEnd/>
          </a:ln>
        </p:spPr>
        <p:txBody>
          <a:bodyPr lIns="0" tIns="0" rIns="0" bIns="0"/>
          <a:lstStyle/>
          <a:p>
            <a:pPr algn="ctr"/>
            <a:endParaRPr lang="en-US" sz="4100">
              <a:solidFill>
                <a:srgbClr val="000000"/>
              </a:solidFill>
              <a:latin typeface="Gill Sans"/>
              <a:ea typeface="ヒラギノ角ゴ ProN W3"/>
              <a:cs typeface="ヒラギノ角ゴ ProN W3"/>
              <a:sym typeface="Gill Sans"/>
            </a:endParaRPr>
          </a:p>
        </p:txBody>
      </p:sp>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Lst>
          </a:blip>
          <a:stretch>
            <a:fillRect/>
          </a:stretch>
        </p:blipFill>
        <p:spPr>
          <a:xfrm>
            <a:off x="-228600" y="0"/>
            <a:ext cx="10497739" cy="7302500"/>
          </a:xfrm>
          <a:prstGeom prst="rect">
            <a:avLst/>
          </a:prstGeom>
        </p:spPr>
      </p:pic>
      <p:sp>
        <p:nvSpPr>
          <p:cNvPr id="10" name="Rectangle 3"/>
          <p:cNvSpPr>
            <a:spLocks/>
          </p:cNvSpPr>
          <p:nvPr/>
        </p:nvSpPr>
        <p:spPr bwMode="auto">
          <a:xfrm>
            <a:off x="152400" y="381000"/>
            <a:ext cx="9906000" cy="1143000"/>
          </a:xfrm>
          <a:prstGeom prst="rect">
            <a:avLst/>
          </a:prstGeom>
          <a:noFill/>
          <a:ln>
            <a:noFill/>
          </a:ln>
          <a:extLst/>
        </p:spPr>
        <p:txBody>
          <a:bodyPr lIns="0" tIns="0" rIns="40628" bIns="0"/>
          <a:lstStyle/>
          <a:p>
            <a:pPr marL="39688">
              <a:defRPr/>
            </a:pPr>
            <a:r>
              <a:rPr lang="en-US" sz="4800" dirty="0" smtClean="0">
                <a:solidFill>
                  <a:srgbClr val="FFFFFF"/>
                </a:solidFill>
                <a:latin typeface="Calibri" pitchFamily="34" charset="0"/>
                <a:cs typeface="Calibri" pitchFamily="34" charset="0"/>
                <a:sym typeface="Arial" charset="0"/>
              </a:rPr>
              <a:t>Building Trauma-Sensitive Schools</a:t>
            </a:r>
          </a:p>
        </p:txBody>
      </p:sp>
      <p:sp>
        <p:nvSpPr>
          <p:cNvPr id="13" name="Rectangle 2"/>
          <p:cNvSpPr>
            <a:spLocks/>
          </p:cNvSpPr>
          <p:nvPr/>
        </p:nvSpPr>
        <p:spPr bwMode="auto">
          <a:xfrm>
            <a:off x="-228600" y="2133600"/>
            <a:ext cx="10352964" cy="4419600"/>
          </a:xfrm>
          <a:prstGeom prst="rect">
            <a:avLst/>
          </a:prstGeom>
          <a:solidFill>
            <a:srgbClr val="000000">
              <a:alpha val="70000"/>
            </a:srgbClr>
          </a:solidFill>
          <a:ln w="25400">
            <a:solidFill>
              <a:srgbClr val="000000">
                <a:alpha val="70195"/>
              </a:srgbClr>
            </a:solidFill>
            <a:miter lim="800000"/>
            <a:headEnd/>
            <a:tailEnd/>
          </a:ln>
        </p:spPr>
        <p:txBody>
          <a:bodyPr lIns="0" tIns="0" rIns="0" bIns="0"/>
          <a:lstStyle/>
          <a:p>
            <a:pPr algn="ctr"/>
            <a:endParaRPr lang="en-US" sz="4100">
              <a:solidFill>
                <a:srgbClr val="000000"/>
              </a:solidFill>
              <a:latin typeface="Gill Sans"/>
              <a:ea typeface="ヒラギノ角ゴ ProN W3"/>
              <a:cs typeface="ヒラギノ角ゴ ProN W3"/>
              <a:sym typeface="Gill Sans"/>
            </a:endParaRPr>
          </a:p>
        </p:txBody>
      </p:sp>
      <p:sp>
        <p:nvSpPr>
          <p:cNvPr id="14" name="Rectangle 3"/>
          <p:cNvSpPr>
            <a:spLocks/>
          </p:cNvSpPr>
          <p:nvPr/>
        </p:nvSpPr>
        <p:spPr bwMode="auto">
          <a:xfrm>
            <a:off x="304800" y="2362200"/>
            <a:ext cx="8839200" cy="1447800"/>
          </a:xfrm>
          <a:prstGeom prst="rect">
            <a:avLst/>
          </a:prstGeom>
          <a:noFill/>
          <a:ln>
            <a:noFill/>
          </a:ln>
          <a:extLst/>
        </p:spPr>
        <p:txBody>
          <a:bodyPr lIns="0" tIns="0" rIns="40628" bIns="0"/>
          <a:lstStyle/>
          <a:p>
            <a:pPr marL="39688">
              <a:defRPr/>
            </a:pPr>
            <a:r>
              <a:rPr lang="en-US" sz="3200" dirty="0">
                <a:solidFill>
                  <a:schemeClr val="bg1"/>
                </a:solidFill>
                <a:latin typeface="Calibri" pitchFamily="34" charset="0"/>
                <a:cs typeface="Calibri" pitchFamily="34" charset="0"/>
              </a:rPr>
              <a:t>MODULE ONE</a:t>
            </a:r>
          </a:p>
          <a:p>
            <a:pPr marL="39688">
              <a:defRPr/>
            </a:pPr>
            <a:r>
              <a:rPr lang="en-US" sz="3200" dirty="0">
                <a:solidFill>
                  <a:schemeClr val="bg1"/>
                </a:solidFill>
                <a:latin typeface="Calibri" pitchFamily="34" charset="0"/>
                <a:cs typeface="Calibri" pitchFamily="34" charset="0"/>
              </a:rPr>
              <a:t>Understanding Trauma and Its Impact</a:t>
            </a:r>
          </a:p>
          <a:p>
            <a:pPr marL="39688">
              <a:defRPr/>
            </a:pPr>
            <a:endParaRPr lang="en-US" sz="3200" dirty="0">
              <a:solidFill>
                <a:schemeClr val="bg1"/>
              </a:solidFill>
              <a:latin typeface="Calibri" pitchFamily="34" charset="0"/>
              <a:cs typeface="Calibri" pitchFamily="34" charset="0"/>
            </a:endParaRPr>
          </a:p>
          <a:p>
            <a:pPr marL="39688">
              <a:defRPr/>
            </a:pPr>
            <a:r>
              <a:rPr lang="en-US" sz="3200" dirty="0" smtClean="0">
                <a:solidFill>
                  <a:srgbClr val="FFFF00"/>
                </a:solidFill>
                <a:latin typeface="Calibri" pitchFamily="34" charset="0"/>
                <a:cs typeface="Calibri" pitchFamily="34" charset="0"/>
              </a:rPr>
              <a:t>MODULE TWO</a:t>
            </a:r>
          </a:p>
          <a:p>
            <a:pPr marL="39688">
              <a:defRPr/>
            </a:pPr>
            <a:r>
              <a:rPr lang="en-US" sz="3200" dirty="0" smtClean="0">
                <a:solidFill>
                  <a:srgbClr val="FFFF00"/>
                </a:solidFill>
                <a:latin typeface="Calibri" pitchFamily="34" charset="0"/>
                <a:cs typeface="Calibri" pitchFamily="34" charset="0"/>
                <a:sym typeface="Arial" charset="0"/>
              </a:rPr>
              <a:t>Trauma-Sensitive Schools: What, Why, &amp; How</a:t>
            </a:r>
          </a:p>
          <a:p>
            <a:pPr marL="39688">
              <a:defRPr/>
            </a:pPr>
            <a:endParaRPr lang="en-US" sz="3200" dirty="0" smtClean="0">
              <a:solidFill>
                <a:srgbClr val="FFFF00"/>
              </a:solidFill>
              <a:latin typeface="Calibri" pitchFamily="34" charset="0"/>
              <a:cs typeface="Calibri" pitchFamily="34" charset="0"/>
            </a:endParaRPr>
          </a:p>
          <a:p>
            <a:pPr marL="39688">
              <a:defRPr/>
            </a:pPr>
            <a:r>
              <a:rPr lang="en-US" sz="3200" dirty="0" smtClean="0">
                <a:latin typeface="Calibri" pitchFamily="34" charset="0"/>
                <a:cs typeface="Calibri" pitchFamily="34" charset="0"/>
              </a:rPr>
              <a:t>MODULE THREE</a:t>
            </a:r>
            <a:endParaRPr lang="en-US" sz="3200" dirty="0">
              <a:latin typeface="Calibri" pitchFamily="34" charset="0"/>
              <a:cs typeface="Calibri" pitchFamily="34" charset="0"/>
            </a:endParaRPr>
          </a:p>
          <a:p>
            <a:pPr marL="39688">
              <a:defRPr/>
            </a:pPr>
            <a:r>
              <a:rPr lang="en-US" sz="3200" dirty="0" smtClean="0">
                <a:latin typeface="Calibri" pitchFamily="34" charset="0"/>
                <a:cs typeface="Calibri" pitchFamily="34" charset="0"/>
              </a:rPr>
              <a:t>A Roadmap for Leaders</a:t>
            </a:r>
            <a:endParaRPr lang="en-US" sz="3200" dirty="0">
              <a:latin typeface="Calibri" pitchFamily="34" charset="0"/>
              <a:cs typeface="Calibri" pitchFamily="34" charset="0"/>
            </a:endParaRPr>
          </a:p>
          <a:p>
            <a:pPr marL="39688">
              <a:defRPr/>
            </a:pPr>
            <a:endParaRPr lang="en-US" sz="3200" dirty="0" smtClean="0">
              <a:solidFill>
                <a:srgbClr val="FFFF00"/>
              </a:solidFill>
              <a:latin typeface="Calibri" pitchFamily="34" charset="0"/>
              <a:cs typeface="Calibri" pitchFamily="34" charset="0"/>
              <a:sym typeface="Arial" charset="0"/>
            </a:endParaRPr>
          </a:p>
        </p:txBody>
      </p:sp>
    </p:spTree>
    <p:extLst>
      <p:ext uri="{BB962C8B-B14F-4D97-AF65-F5344CB8AC3E}">
        <p14:creationId xmlns:p14="http://schemas.microsoft.com/office/powerpoint/2010/main" val="2597041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idx="4294967295"/>
          </p:nvPr>
        </p:nvSpPr>
        <p:spPr>
          <a:xfrm>
            <a:off x="609600" y="838212"/>
            <a:ext cx="7875588" cy="887413"/>
          </a:xfrm>
        </p:spPr>
        <p:txBody>
          <a:bodyPr lIns="64288" tIns="32144" rIns="64288" bIns="32144"/>
          <a:lstStyle/>
          <a:p>
            <a:r>
              <a:rPr lang="en-US" sz="4800" smtClean="0">
                <a:solidFill>
                  <a:schemeClr val="tx1"/>
                </a:solidFill>
                <a:latin typeface="Georgia" pitchFamily="18" charset="0"/>
                <a:ea typeface="ＭＳ Ｐゴシック"/>
                <a:cs typeface="ＭＳ Ｐゴシック"/>
              </a:rPr>
              <a:t>Types of trauma</a:t>
            </a:r>
          </a:p>
        </p:txBody>
      </p:sp>
      <p:pic>
        <p:nvPicPr>
          <p:cNvPr id="2" name="Picture 1"/>
          <p:cNvPicPr>
            <a:picLocks noChangeAspect="1"/>
          </p:cNvPicPr>
          <p:nvPr/>
        </p:nvPicPr>
        <p:blipFill>
          <a:blip r:embed="rId3"/>
          <a:stretch>
            <a:fillRect/>
          </a:stretch>
        </p:blipFill>
        <p:spPr>
          <a:xfrm>
            <a:off x="-304800" y="4233"/>
            <a:ext cx="10251281" cy="7289800"/>
          </a:xfrm>
          <a:prstGeom prst="rect">
            <a:avLst/>
          </a:prstGeom>
        </p:spPr>
      </p:pic>
      <p:sp>
        <p:nvSpPr>
          <p:cNvPr id="6" name="Rectangle 5"/>
          <p:cNvSpPr>
            <a:spLocks noChangeArrowheads="1"/>
          </p:cNvSpPr>
          <p:nvPr/>
        </p:nvSpPr>
        <p:spPr bwMode="auto">
          <a:xfrm>
            <a:off x="4495800" y="609600"/>
            <a:ext cx="4159011" cy="769441"/>
          </a:xfrm>
          <a:prstGeom prst="rect">
            <a:avLst/>
          </a:prstGeom>
          <a:noFill/>
          <a:ln w="9525">
            <a:noFill/>
            <a:miter lim="800000"/>
            <a:headEnd/>
            <a:tailEnd/>
          </a:ln>
        </p:spPr>
        <p:txBody>
          <a:bodyPr wrap="none">
            <a:spAutoFit/>
          </a:bodyPr>
          <a:lstStyle/>
          <a:p>
            <a:pPr eaLnBrk="0" hangingPunct="0">
              <a:lnSpc>
                <a:spcPct val="90000"/>
              </a:lnSpc>
              <a:spcBef>
                <a:spcPct val="20000"/>
              </a:spcBef>
            </a:pPr>
            <a:r>
              <a:rPr lang="en-US" sz="4800" dirty="0">
                <a:solidFill>
                  <a:schemeClr val="bg1"/>
                </a:solidFill>
                <a:latin typeface="Calibri" pitchFamily="34" charset="0"/>
              </a:rPr>
              <a:t>Chronic </a:t>
            </a:r>
            <a:r>
              <a:rPr lang="en-US" sz="4800" dirty="0" smtClean="0">
                <a:solidFill>
                  <a:schemeClr val="bg1"/>
                </a:solidFill>
                <a:latin typeface="Calibri" pitchFamily="34" charset="0"/>
              </a:rPr>
              <a:t>Trauma</a:t>
            </a:r>
            <a:endParaRPr lang="en-US" sz="4800" dirty="0">
              <a:solidFill>
                <a:schemeClr val="bg1"/>
              </a:solidFill>
              <a:latin typeface="Calibri" pitchFamily="34" charset="0"/>
            </a:endParaRPr>
          </a:p>
        </p:txBody>
      </p:sp>
    </p:spTree>
    <p:extLst>
      <p:ext uri="{BB962C8B-B14F-4D97-AF65-F5344CB8AC3E}">
        <p14:creationId xmlns:p14="http://schemas.microsoft.com/office/powerpoint/2010/main" val="290665107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ext Box 2"/>
          <p:cNvSpPr txBox="1">
            <a:spLocks noChangeArrowheads="1"/>
          </p:cNvSpPr>
          <p:nvPr/>
        </p:nvSpPr>
        <p:spPr bwMode="auto">
          <a:xfrm>
            <a:off x="7485065" y="6399213"/>
            <a:ext cx="268287" cy="279400"/>
          </a:xfrm>
          <a:prstGeom prst="rect">
            <a:avLst/>
          </a:prstGeom>
          <a:noFill/>
          <a:ln w="12700">
            <a:noFill/>
            <a:miter lim="800000"/>
            <a:headEnd/>
            <a:tailEnd/>
          </a:ln>
        </p:spPr>
        <p:txBody>
          <a:bodyPr wrap="none" anchor="ctr"/>
          <a:lstStyle/>
          <a:p>
            <a:pPr algn="ctr"/>
            <a:fld id="{BE47C3B7-B4FC-4C39-AA1B-8B98C91159D4}" type="slidenum">
              <a:rPr lang="en-US" sz="1200">
                <a:solidFill>
                  <a:srgbClr val="898989"/>
                </a:solidFill>
                <a:latin typeface="Calibri" pitchFamily="34" charset="0"/>
                <a:ea typeface="ヒラギノ角ゴ ProN W3"/>
                <a:cs typeface="ヒラギノ角ゴ ProN W3"/>
                <a:sym typeface="Calibri" pitchFamily="34" charset="0"/>
              </a:rPr>
              <a:pPr algn="ctr"/>
              <a:t>7</a:t>
            </a:fld>
            <a:endParaRPr lang="en-US" sz="1200">
              <a:solidFill>
                <a:srgbClr val="898989"/>
              </a:solidFill>
              <a:latin typeface="Calibri" pitchFamily="34" charset="0"/>
              <a:ea typeface="ヒラギノ角ゴ ProN W3"/>
              <a:cs typeface="ヒラギノ角ゴ ProN W3"/>
              <a:sym typeface="Calibri" pitchFamily="34" charset="0"/>
            </a:endParaRPr>
          </a:p>
        </p:txBody>
      </p:sp>
      <p:sp>
        <p:nvSpPr>
          <p:cNvPr id="111620" name="Slide Number Placeholder 10"/>
          <p:cNvSpPr txBox="1">
            <a:spLocks noGrp="1"/>
          </p:cNvSpPr>
          <p:nvPr/>
        </p:nvSpPr>
        <p:spPr bwMode="auto">
          <a:xfrm>
            <a:off x="7485065" y="6399213"/>
            <a:ext cx="268287" cy="279400"/>
          </a:xfrm>
          <a:prstGeom prst="rect">
            <a:avLst/>
          </a:prstGeom>
          <a:noFill/>
          <a:ln w="12700">
            <a:noFill/>
            <a:miter lim="800000"/>
            <a:headEnd/>
            <a:tailEnd/>
          </a:ln>
        </p:spPr>
        <p:txBody>
          <a:bodyPr wrap="none" anchor="ctr"/>
          <a:lstStyle/>
          <a:p>
            <a:pPr algn="ctr"/>
            <a:fld id="{C450AFFE-08B0-48F9-9B69-23041AED6195}" type="slidenum">
              <a:rPr lang="en-US" sz="1200">
                <a:solidFill>
                  <a:srgbClr val="898989"/>
                </a:solidFill>
                <a:latin typeface="Calibri" pitchFamily="34" charset="0"/>
                <a:ea typeface="ヒラギノ角ゴ ProN W3"/>
                <a:cs typeface="ヒラギノ角ゴ ProN W3"/>
                <a:sym typeface="Calibri" pitchFamily="34" charset="0"/>
              </a:rPr>
              <a:pPr algn="ctr"/>
              <a:t>7</a:t>
            </a:fld>
            <a:endParaRPr lang="en-US" sz="1200">
              <a:solidFill>
                <a:srgbClr val="898989"/>
              </a:solidFill>
              <a:latin typeface="Calibri" pitchFamily="34" charset="0"/>
              <a:ea typeface="ヒラギノ角ゴ ProN W3"/>
              <a:cs typeface="ヒラギノ角ゴ ProN W3"/>
              <a:sym typeface="Calibri" pitchFamily="34" charset="0"/>
            </a:endParaRPr>
          </a:p>
        </p:txBody>
      </p:sp>
      <p:pic>
        <p:nvPicPr>
          <p:cNvPr id="2" name="Picture 1"/>
          <p:cNvPicPr>
            <a:picLocks noChangeAspect="1"/>
          </p:cNvPicPr>
          <p:nvPr/>
        </p:nvPicPr>
        <p:blipFill>
          <a:blip r:embed="rId3"/>
          <a:stretch>
            <a:fillRect/>
          </a:stretch>
        </p:blipFill>
        <p:spPr>
          <a:xfrm>
            <a:off x="-1066801" y="0"/>
            <a:ext cx="11046619" cy="7855373"/>
          </a:xfrm>
          <a:prstGeom prst="rect">
            <a:avLst/>
          </a:prstGeom>
        </p:spPr>
      </p:pic>
      <p:sp>
        <p:nvSpPr>
          <p:cNvPr id="9" name="Rectangle 3"/>
          <p:cNvSpPr>
            <a:spLocks noChangeArrowheads="1"/>
          </p:cNvSpPr>
          <p:nvPr/>
        </p:nvSpPr>
        <p:spPr bwMode="auto">
          <a:xfrm>
            <a:off x="-457200" y="5410200"/>
            <a:ext cx="9067800" cy="1219200"/>
          </a:xfrm>
          <a:prstGeom prst="rect">
            <a:avLst/>
          </a:prstGeom>
          <a:noFill/>
          <a:ln w="9525">
            <a:noFill/>
            <a:miter lim="800000"/>
            <a:headEnd/>
            <a:tailEnd/>
          </a:ln>
        </p:spPr>
        <p:txBody>
          <a:bodyPr lIns="64288" tIns="32144" rIns="64288" bIns="32144"/>
          <a:lstStyle/>
          <a:p>
            <a:pPr marL="627063" indent="-307975" eaLnBrk="0" hangingPunct="0">
              <a:lnSpc>
                <a:spcPct val="90000"/>
              </a:lnSpc>
              <a:spcBef>
                <a:spcPct val="20000"/>
              </a:spcBef>
            </a:pPr>
            <a:r>
              <a:rPr lang="en-US" b="1" dirty="0">
                <a:latin typeface="Calibri" pitchFamily="34" charset="0"/>
              </a:rPr>
              <a:t>	</a:t>
            </a:r>
            <a:r>
              <a:rPr lang="en-US" sz="4800" dirty="0" smtClean="0">
                <a:solidFill>
                  <a:schemeClr val="tx1"/>
                </a:solidFill>
                <a:latin typeface="Calibri" pitchFamily="34" charset="0"/>
              </a:rPr>
              <a:t>Complex Trauma</a:t>
            </a:r>
            <a:r>
              <a:rPr lang="en-US" dirty="0">
                <a:latin typeface="Georgia" pitchFamily="18" charset="0"/>
              </a:rPr>
              <a:t>	</a:t>
            </a:r>
          </a:p>
          <a:p>
            <a:pPr marL="627063" indent="-307975" eaLnBrk="0" hangingPunct="0">
              <a:lnSpc>
                <a:spcPct val="90000"/>
              </a:lnSpc>
              <a:spcBef>
                <a:spcPct val="20000"/>
              </a:spcBef>
            </a:pPr>
            <a:endParaRPr lang="en-US" dirty="0">
              <a:solidFill>
                <a:srgbClr val="000000"/>
              </a:solidFill>
              <a:latin typeface="Georgia" pitchFamily="18" charset="0"/>
            </a:endParaRPr>
          </a:p>
        </p:txBody>
      </p:sp>
    </p:spTree>
    <p:extLst>
      <p:ext uri="{BB962C8B-B14F-4D97-AF65-F5344CB8AC3E}">
        <p14:creationId xmlns:p14="http://schemas.microsoft.com/office/powerpoint/2010/main" val="4237966422"/>
      </p:ext>
    </p:extLst>
  </p:cSld>
  <p:clrMapOvr>
    <a:masterClrMapping/>
  </p:clrMapOvr>
  <p:transition xmlns:p14="http://schemas.microsoft.com/office/powerpoint/2010/main" spd="slow">
    <p:fade thruBlk="1"/>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295400" y="6248400"/>
            <a:ext cx="6705600" cy="338554"/>
          </a:xfrm>
          <a:prstGeom prst="rect">
            <a:avLst/>
          </a:prstGeom>
        </p:spPr>
        <p:txBody>
          <a:bodyPr wrap="square">
            <a:spAutoFit/>
          </a:bodyPr>
          <a:lstStyle/>
          <a:p>
            <a:pPr algn="ctr"/>
            <a:r>
              <a:rPr lang="it-IT" sz="1600" dirty="0">
                <a:solidFill>
                  <a:prstClr val="white"/>
                </a:solidFill>
                <a:latin typeface="Calibri"/>
                <a:ea typeface="ヒラギノ角ゴ ProN W3"/>
                <a:cs typeface="Arial" pitchFamily="34" charset="0"/>
                <a:sym typeface="Times New Roman" pitchFamily="18" charset="0"/>
              </a:rPr>
              <a:t> </a:t>
            </a:r>
            <a:endParaRPr lang="it-IT" sz="1400" dirty="0">
              <a:latin typeface="Calibri"/>
              <a:cs typeface="Calibri"/>
            </a:endParaRPr>
          </a:p>
        </p:txBody>
      </p:sp>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sharpenSoften amount="-61000"/>
                    </a14:imgEffect>
                    <a14:imgEffect>
                      <a14:brightnessContrast bright="-48000"/>
                    </a14:imgEffect>
                  </a14:imgLayer>
                </a14:imgProps>
              </a:ext>
            </a:extLst>
          </a:blip>
          <a:stretch>
            <a:fillRect/>
          </a:stretch>
        </p:blipFill>
        <p:spPr>
          <a:xfrm>
            <a:off x="-762000" y="-152400"/>
            <a:ext cx="10644189" cy="7569200"/>
          </a:xfrm>
          <a:prstGeom prst="rect">
            <a:avLst/>
          </a:prstGeom>
        </p:spPr>
      </p:pic>
      <p:sp>
        <p:nvSpPr>
          <p:cNvPr id="7" name="Rectangle 6"/>
          <p:cNvSpPr/>
          <p:nvPr/>
        </p:nvSpPr>
        <p:spPr>
          <a:xfrm>
            <a:off x="381000" y="533400"/>
            <a:ext cx="7772400" cy="1200328"/>
          </a:xfrm>
          <a:prstGeom prst="rect">
            <a:avLst/>
          </a:prstGeom>
        </p:spPr>
        <p:txBody>
          <a:bodyPr wrap="square">
            <a:spAutoFit/>
          </a:bodyPr>
          <a:lstStyle/>
          <a:p>
            <a:pPr algn="ctr"/>
            <a:endParaRPr lang="en-US" sz="2400" dirty="0">
              <a:solidFill>
                <a:schemeClr val="bg1"/>
              </a:solidFill>
              <a:latin typeface="Calibri" pitchFamily="34" charset="0"/>
              <a:cs typeface="Calibri"/>
            </a:endParaRPr>
          </a:p>
          <a:p>
            <a:r>
              <a:rPr lang="en-US" sz="4800" dirty="0">
                <a:solidFill>
                  <a:srgbClr val="FFFF00"/>
                </a:solidFill>
                <a:latin typeface="Calibri" pitchFamily="34" charset="0"/>
              </a:rPr>
              <a:t>Historical </a:t>
            </a:r>
            <a:r>
              <a:rPr lang="en-US" sz="4800" dirty="0" smtClean="0">
                <a:solidFill>
                  <a:srgbClr val="FFFF00"/>
                </a:solidFill>
                <a:latin typeface="Calibri" pitchFamily="34" charset="0"/>
              </a:rPr>
              <a:t>Trauma</a:t>
            </a:r>
            <a:endParaRPr lang="en-US" sz="4800" dirty="0">
              <a:solidFill>
                <a:schemeClr val="bg1"/>
              </a:solidFill>
              <a:latin typeface="Calibri"/>
              <a:cs typeface="Calibri"/>
            </a:endParaRPr>
          </a:p>
        </p:txBody>
      </p:sp>
      <p:sp>
        <p:nvSpPr>
          <p:cNvPr id="8" name="Rectangle 7"/>
          <p:cNvSpPr/>
          <p:nvPr/>
        </p:nvSpPr>
        <p:spPr>
          <a:xfrm>
            <a:off x="1295400" y="3048000"/>
            <a:ext cx="7239000" cy="2554546"/>
          </a:xfrm>
          <a:prstGeom prst="rect">
            <a:avLst/>
          </a:prstGeom>
        </p:spPr>
        <p:txBody>
          <a:bodyPr wrap="square">
            <a:spAutoFit/>
          </a:bodyPr>
          <a:lstStyle/>
          <a:p>
            <a:r>
              <a:rPr lang="en-US" sz="3200" dirty="0" smtClean="0">
                <a:solidFill>
                  <a:schemeClr val="bg1"/>
                </a:solidFill>
                <a:latin typeface="Calibri" pitchFamily="34" charset="0"/>
                <a:cs typeface="Calibri"/>
              </a:rPr>
              <a:t>“It is important for us to know our history, because we are carrying it.” </a:t>
            </a:r>
            <a:endParaRPr lang="en-US" sz="2400" dirty="0">
              <a:solidFill>
                <a:schemeClr val="bg1"/>
              </a:solidFill>
              <a:latin typeface="Calibri" pitchFamily="34" charset="0"/>
              <a:cs typeface="Calibri"/>
            </a:endParaRPr>
          </a:p>
          <a:p>
            <a:pPr algn="r"/>
            <a:endParaRPr lang="en-US" sz="2400" dirty="0" smtClean="0">
              <a:solidFill>
                <a:schemeClr val="bg1"/>
              </a:solidFill>
              <a:latin typeface="Calibri" pitchFamily="34" charset="0"/>
              <a:cs typeface="Calibri"/>
            </a:endParaRPr>
          </a:p>
          <a:p>
            <a:pPr algn="r"/>
            <a:r>
              <a:rPr lang="en-US" sz="2400" dirty="0" smtClean="0">
                <a:latin typeface="Calibri"/>
                <a:cs typeface="Calibri"/>
              </a:rPr>
              <a:t>Maria </a:t>
            </a:r>
            <a:r>
              <a:rPr lang="en-US" sz="2400" dirty="0">
                <a:latin typeface="Calibri"/>
                <a:cs typeface="Calibri"/>
              </a:rPr>
              <a:t>Yellow Horse Brave </a:t>
            </a:r>
            <a:r>
              <a:rPr lang="en-US" sz="2400" dirty="0" smtClean="0">
                <a:latin typeface="Calibri"/>
                <a:cs typeface="Calibri"/>
              </a:rPr>
              <a:t>Heart</a:t>
            </a:r>
            <a:endParaRPr lang="en-US" sz="2400" dirty="0">
              <a:latin typeface="Calibri"/>
              <a:cs typeface="Calibri"/>
            </a:endParaRPr>
          </a:p>
          <a:p>
            <a:endParaRPr lang="en-US" sz="2400" dirty="0">
              <a:solidFill>
                <a:schemeClr val="bg1"/>
              </a:solidFill>
              <a:latin typeface="Calibri" pitchFamily="34" charset="0"/>
              <a:cs typeface="Calibri"/>
            </a:endParaRPr>
          </a:p>
          <a:p>
            <a:endParaRPr lang="en-US" sz="2400" dirty="0">
              <a:solidFill>
                <a:schemeClr val="bg1"/>
              </a:solidFill>
              <a:latin typeface="Calibri"/>
              <a:cs typeface="Calibri"/>
            </a:endParaRPr>
          </a:p>
        </p:txBody>
      </p:sp>
    </p:spTree>
    <p:extLst>
      <p:ext uri="{BB962C8B-B14F-4D97-AF65-F5344CB8AC3E}">
        <p14:creationId xmlns:p14="http://schemas.microsoft.com/office/powerpoint/2010/main" val="340153607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609600" y="2286000"/>
            <a:ext cx="8229600" cy="2605088"/>
          </a:xfrm>
          <a:prstGeom prst="rect">
            <a:avLst/>
          </a:prstGeom>
        </p:spPr>
        <p:txBody>
          <a:bodyPr/>
          <a:lstStyle>
            <a:lvl1pPr algn="ctr" rtl="0" eaLnBrk="0" fontAlgn="base" hangingPunct="0">
              <a:spcBef>
                <a:spcPct val="0"/>
              </a:spcBef>
              <a:spcAft>
                <a:spcPct val="0"/>
              </a:spcAft>
              <a:defRPr sz="4400">
                <a:solidFill>
                  <a:schemeClr val="accent1"/>
                </a:solidFill>
                <a:latin typeface="+mj-lt"/>
                <a:ea typeface="ＭＳ Ｐゴシック" charset="-128"/>
                <a:cs typeface="ＭＳ Ｐゴシック" charset="-128"/>
              </a:defRPr>
            </a:lvl1pPr>
            <a:lvl2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2pPr>
            <a:lvl3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3pPr>
            <a:lvl4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4pPr>
            <a:lvl5pPr algn="ctr" rtl="0" eaLnBrk="0" fontAlgn="base" hangingPunct="0">
              <a:spcBef>
                <a:spcPct val="0"/>
              </a:spcBef>
              <a:spcAft>
                <a:spcPct val="0"/>
              </a:spcAft>
              <a:defRPr sz="4400">
                <a:solidFill>
                  <a:schemeClr val="accent1"/>
                </a:solidFill>
                <a:latin typeface="Gill Sans MT" pitchFamily="-107" charset="-18"/>
                <a:ea typeface="ＭＳ Ｐゴシック" charset="-128"/>
                <a:cs typeface="ＭＳ Ｐゴシック" charset="-128"/>
              </a:defRPr>
            </a:lvl5pPr>
            <a:lvl6pPr marL="457200" algn="ctr" rtl="0" fontAlgn="base">
              <a:spcBef>
                <a:spcPct val="0"/>
              </a:spcBef>
              <a:spcAft>
                <a:spcPct val="0"/>
              </a:spcAft>
              <a:defRPr sz="4400">
                <a:solidFill>
                  <a:schemeClr val="accent1"/>
                </a:solidFill>
                <a:latin typeface="Gill Sans MT" pitchFamily="-107" charset="-18"/>
              </a:defRPr>
            </a:lvl6pPr>
            <a:lvl7pPr marL="914400" algn="ctr" rtl="0" fontAlgn="base">
              <a:spcBef>
                <a:spcPct val="0"/>
              </a:spcBef>
              <a:spcAft>
                <a:spcPct val="0"/>
              </a:spcAft>
              <a:defRPr sz="4400">
                <a:solidFill>
                  <a:schemeClr val="accent1"/>
                </a:solidFill>
                <a:latin typeface="Gill Sans MT" pitchFamily="-107" charset="-18"/>
              </a:defRPr>
            </a:lvl7pPr>
            <a:lvl8pPr marL="1371600" algn="ctr" rtl="0" fontAlgn="base">
              <a:spcBef>
                <a:spcPct val="0"/>
              </a:spcBef>
              <a:spcAft>
                <a:spcPct val="0"/>
              </a:spcAft>
              <a:defRPr sz="4400">
                <a:solidFill>
                  <a:schemeClr val="accent1"/>
                </a:solidFill>
                <a:latin typeface="Gill Sans MT" pitchFamily="-107" charset="-18"/>
              </a:defRPr>
            </a:lvl8pPr>
            <a:lvl9pPr marL="1828800" algn="ctr" rtl="0" fontAlgn="base">
              <a:spcBef>
                <a:spcPct val="0"/>
              </a:spcBef>
              <a:spcAft>
                <a:spcPct val="0"/>
              </a:spcAft>
              <a:defRPr sz="4400">
                <a:solidFill>
                  <a:schemeClr val="accent1"/>
                </a:solidFill>
                <a:latin typeface="Gill Sans MT" pitchFamily="-107" charset="-18"/>
              </a:defRPr>
            </a:lvl9pPr>
          </a:lstStyle>
          <a:p>
            <a:pPr algn="l">
              <a:defRPr/>
            </a:pPr>
            <a:endParaRPr lang="en-US" sz="5400" dirty="0">
              <a:solidFill>
                <a:srgbClr val="FFFFFF"/>
              </a:solidFill>
              <a:latin typeface="Helvetica Neue" charset="0"/>
              <a:ea typeface="ヒラギノ角ゴ ProN W6" charset="0"/>
              <a:cs typeface="Helvetica Neue" charset="0"/>
            </a:endParaRPr>
          </a:p>
        </p:txBody>
      </p:sp>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brightnessContrast bright="-37000"/>
                    </a14:imgEffect>
                  </a14:imgLayer>
                </a14:imgProps>
              </a:ext>
            </a:extLst>
          </a:blip>
          <a:stretch>
            <a:fillRect/>
          </a:stretch>
        </p:blipFill>
        <p:spPr>
          <a:xfrm>
            <a:off x="-76429" y="-21168"/>
            <a:ext cx="9268339" cy="6879167"/>
          </a:xfrm>
          <a:prstGeom prst="rect">
            <a:avLst/>
          </a:prstGeom>
        </p:spPr>
      </p:pic>
      <p:sp>
        <p:nvSpPr>
          <p:cNvPr id="10" name="Rectangle 1"/>
          <p:cNvSpPr>
            <a:spLocks/>
          </p:cNvSpPr>
          <p:nvPr/>
        </p:nvSpPr>
        <p:spPr bwMode="auto">
          <a:xfrm>
            <a:off x="838200" y="1752600"/>
            <a:ext cx="7162800" cy="677108"/>
          </a:xfrm>
          <a:prstGeom prst="rect">
            <a:avLst/>
          </a:prstGeom>
          <a:noFill/>
          <a:ln w="12700">
            <a:noFill/>
            <a:miter lim="800000"/>
            <a:headEnd/>
            <a:tailEnd/>
          </a:ln>
        </p:spPr>
        <p:txBody>
          <a:bodyPr wrap="square" lIns="0" tIns="0" rIns="0" bIns="0" anchor="ctr">
            <a:spAutoFit/>
          </a:bodyPr>
          <a:lstStyle/>
          <a:p>
            <a:pPr algn="ctr" defTabSz="457200"/>
            <a:r>
              <a:rPr lang="en-US" sz="4400" dirty="0" smtClean="0">
                <a:solidFill>
                  <a:srgbClr val="FFFF00"/>
                </a:solidFill>
                <a:latin typeface="Calibri" pitchFamily="34" charset="0"/>
              </a:rPr>
              <a:t>Childhood trauma is common.</a:t>
            </a:r>
            <a:endParaRPr lang="en-US" sz="3200" dirty="0">
              <a:latin typeface="Calibri" pitchFamily="34" charset="0"/>
            </a:endParaRPr>
          </a:p>
        </p:txBody>
      </p:sp>
      <p:sp>
        <p:nvSpPr>
          <p:cNvPr id="6" name="Rectangle 1"/>
          <p:cNvSpPr>
            <a:spLocks/>
          </p:cNvSpPr>
          <p:nvPr/>
        </p:nvSpPr>
        <p:spPr bwMode="auto">
          <a:xfrm>
            <a:off x="990600" y="2667000"/>
            <a:ext cx="7162800" cy="984885"/>
          </a:xfrm>
          <a:prstGeom prst="rect">
            <a:avLst/>
          </a:prstGeom>
          <a:noFill/>
          <a:ln w="12700">
            <a:noFill/>
            <a:miter lim="800000"/>
            <a:headEnd/>
            <a:tailEnd/>
          </a:ln>
        </p:spPr>
        <p:txBody>
          <a:bodyPr wrap="square" lIns="0" tIns="0" rIns="0" bIns="0" anchor="ctr">
            <a:spAutoFit/>
          </a:bodyPr>
          <a:lstStyle/>
          <a:p>
            <a:pPr algn="ctr" defTabSz="457200"/>
            <a:r>
              <a:rPr lang="en-US" sz="3200" dirty="0" smtClean="0">
                <a:solidFill>
                  <a:srgbClr val="FFFF00"/>
                </a:solidFill>
                <a:latin typeface="Calibri" pitchFamily="34" charset="0"/>
              </a:rPr>
              <a:t>One </a:t>
            </a:r>
            <a:r>
              <a:rPr lang="en-US" sz="3200" dirty="0" smtClean="0">
                <a:solidFill>
                  <a:schemeClr val="bg1"/>
                </a:solidFill>
                <a:latin typeface="Calibri" pitchFamily="34" charset="0"/>
              </a:rPr>
              <a:t>out of every </a:t>
            </a:r>
            <a:r>
              <a:rPr lang="en-US" sz="3200" dirty="0" smtClean="0">
                <a:solidFill>
                  <a:srgbClr val="FFFF00"/>
                </a:solidFill>
                <a:latin typeface="Calibri" pitchFamily="34" charset="0"/>
              </a:rPr>
              <a:t>four </a:t>
            </a:r>
            <a:r>
              <a:rPr lang="en-US" sz="3200" dirty="0" smtClean="0">
                <a:latin typeface="Calibri" pitchFamily="34" charset="0"/>
              </a:rPr>
              <a:t>students has been exposed to a traumatic event. </a:t>
            </a:r>
            <a:endParaRPr lang="en-US" sz="3200" dirty="0">
              <a:latin typeface="Calibri" pitchFamily="34" charset="0"/>
            </a:endParaRPr>
          </a:p>
        </p:txBody>
      </p:sp>
    </p:spTree>
    <p:extLst>
      <p:ext uri="{BB962C8B-B14F-4D97-AF65-F5344CB8AC3E}">
        <p14:creationId xmlns:p14="http://schemas.microsoft.com/office/powerpoint/2010/main" val="4173765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Title - Center">
  <a:themeElements>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Title &amp; Bullets - 2 Column">
  <a:themeElements>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Title &amp; Bullets - Right">
  <a:themeElements>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Title, Bullets &amp; Photo">
  <a:themeElements>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Title &amp; Bullets">
  <a:themeElements>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_Title &amp; Bullets">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1_Title - Center">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1_Title &amp; Subtitle">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1_Photo - Horizont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1_Photo - Horizont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1_Photo - Vertic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itle &amp; Subtitle">
  <a:themeElements>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_Photo - Vertic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1_Title - Top">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1_Blank">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1_Title &amp; Bullets - Lef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1_Title &amp; Bullets - 2 Colum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1_Title &amp; Bullets - Righ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1_Title, Bullets &amp; Photo">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Photo - Horizontal">
  <a:themeElements>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5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7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8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6.xml><?xml version="1.0" encoding="utf-8"?>
<a:theme xmlns:a="http://schemas.openxmlformats.org/drawingml/2006/main" name="9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7.xml><?xml version="1.0" encoding="utf-8"?>
<a:theme xmlns:a="http://schemas.openxmlformats.org/drawingml/2006/main" name="10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8.xml><?xml version="1.0" encoding="utf-8"?>
<a:theme xmlns:a="http://schemas.openxmlformats.org/drawingml/2006/main" name="1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9.xml><?xml version="1.0" encoding="utf-8"?>
<a:theme xmlns:a="http://schemas.openxmlformats.org/drawingml/2006/main" name="1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Photo - Horizontal Reflection">
  <a:themeElements>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0.xml><?xml version="1.0" encoding="utf-8"?>
<a:theme xmlns:a="http://schemas.openxmlformats.org/drawingml/2006/main" name="1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1.xml><?xml version="1.0" encoding="utf-8"?>
<a:theme xmlns:a="http://schemas.openxmlformats.org/drawingml/2006/main" name="1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2.xml><?xml version="1.0" encoding="utf-8"?>
<a:theme xmlns:a="http://schemas.openxmlformats.org/drawingml/2006/main" name="15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3.xml><?xml version="1.0" encoding="utf-8"?>
<a:theme xmlns:a="http://schemas.openxmlformats.org/drawingml/2006/main" name="1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4.xml><?xml version="1.0" encoding="utf-8"?>
<a:theme xmlns:a="http://schemas.openxmlformats.org/drawingml/2006/main" name="17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5.xml><?xml version="1.0" encoding="utf-8"?>
<a:theme xmlns:a="http://schemas.openxmlformats.org/drawingml/2006/main" name="18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6.xml><?xml version="1.0" encoding="utf-8"?>
<a:theme xmlns:a="http://schemas.openxmlformats.org/drawingml/2006/main" name="19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7.xml><?xml version="1.0" encoding="utf-8"?>
<a:theme xmlns:a="http://schemas.openxmlformats.org/drawingml/2006/main" name="20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8.xml><?xml version="1.0" encoding="utf-8"?>
<a:theme xmlns:a="http://schemas.openxmlformats.org/drawingml/2006/main" name="2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9.xml><?xml version="1.0" encoding="utf-8"?>
<a:theme xmlns:a="http://schemas.openxmlformats.org/drawingml/2006/main" name="2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Photo - Vertical">
  <a:themeElements>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0.xml><?xml version="1.0" encoding="utf-8"?>
<a:theme xmlns:a="http://schemas.openxmlformats.org/drawingml/2006/main" name="2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Gill Sans MT"/>
        <a:ea typeface=""/>
        <a:cs typeface=""/>
      </a:majorFont>
      <a:minorFont>
        <a:latin typeface="Gill Sans M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1.xml><?xml version="1.0" encoding="utf-8"?>
<a:theme xmlns:a="http://schemas.openxmlformats.org/drawingml/2006/main" name="PresentationLoad">
  <a:themeElements>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fontScheme name="PresentationLoa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ea typeface="ＭＳ Ｐゴシック" charset="0"/>
          </a:defRPr>
        </a:defPPr>
      </a:lstStyle>
    </a:lnDef>
  </a:objectDefaults>
  <a:extraClrSchemeLst>
    <a:extraClrScheme>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clrMap bg1="lt1" tx1="dk1" bg2="lt2" tx2="dk2" accent1="accent1" accent2="accent2" accent3="accent3" accent4="accent4" accent5="accent5" accent6="accent6" hlink="hlink" folHlink="folHlink"/>
    </a:extraClrScheme>
  </a:extraClrSchemeLst>
</a:theme>
</file>

<file path=ppt/theme/theme52.xml><?xml version="1.0" encoding="utf-8"?>
<a:theme xmlns:a="http://schemas.openxmlformats.org/drawingml/2006/main" name="1_PresentationLoad">
  <a:themeElements>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fontScheme name="PresentationLoad">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none" lIns="90000" tIns="46800" rIns="90000" bIns="4680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000" b="0" i="0" u="none" strike="noStrike" cap="none" normalizeH="0" baseline="0">
            <a:ln>
              <a:noFill/>
            </a:ln>
            <a:solidFill>
              <a:schemeClr val="tx1"/>
            </a:solidFill>
            <a:effectLst/>
            <a:latin typeface="Arial" charset="0"/>
            <a:ea typeface="ＭＳ Ｐゴシック" charset="0"/>
          </a:defRPr>
        </a:defPPr>
      </a:lstStyle>
    </a:lnDef>
  </a:objectDefaults>
  <a:extraClrSchemeLst>
    <a:extraClrScheme>
      <a:clrScheme name="PresentationLoad 1">
        <a:dk1>
          <a:srgbClr val="000000"/>
        </a:dk1>
        <a:lt1>
          <a:srgbClr val="FFFFFF"/>
        </a:lt1>
        <a:dk2>
          <a:srgbClr val="004074"/>
        </a:dk2>
        <a:lt2>
          <a:srgbClr val="FEA501"/>
        </a:lt2>
        <a:accent1>
          <a:srgbClr val="0061B2"/>
        </a:accent1>
        <a:accent2>
          <a:srgbClr val="2A79D0"/>
        </a:accent2>
        <a:accent3>
          <a:srgbClr val="FFFFFF"/>
        </a:accent3>
        <a:accent4>
          <a:srgbClr val="000000"/>
        </a:accent4>
        <a:accent5>
          <a:srgbClr val="AAB7D5"/>
        </a:accent5>
        <a:accent6>
          <a:srgbClr val="256DBC"/>
        </a:accent6>
        <a:hlink>
          <a:srgbClr val="69A2E1"/>
        </a:hlink>
        <a:folHlink>
          <a:srgbClr val="9DC2EB"/>
        </a:folHlink>
      </a:clrScheme>
      <a:clrMap bg1="lt1" tx1="dk1" bg2="lt2" tx2="dk2" accent1="accent1" accent2="accent2" accent3="accent3" accent4="accent4" accent5="accent5" accent6="accent6" hlink="hlink" folHlink="folHlink"/>
    </a:extraClrScheme>
  </a:extraClrSchemeLst>
</a:theme>
</file>

<file path=ppt/theme/theme5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Photo - Vertical Reflection">
  <a:themeElements>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itle - Top">
  <a:themeElements>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Title &amp; Bullets - Left">
  <a:themeElements>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spDef>
    <a:lnDef>
      <a:spPr bwMode="auto">
        <a:xfrm>
          <a:off x="0" y="0"/>
          <a:ext cx="1" cy="1"/>
        </a:xfrm>
        <a:custGeom>
          <a:avLst/>
          <a:gdLst/>
          <a:ahLst/>
          <a:cxnLst/>
          <a:rect l="0" t="0" r="0" b="0"/>
          <a:pathLst/>
        </a:custGeom>
        <a:solidFill>
          <a:srgbClr val="E45620"/>
        </a:solidFill>
        <a:ln w="12700" cap="flat" cmpd="sng" algn="ctr">
          <a:solidFill>
            <a:srgbClr val="FFFFFF"/>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rgbClr val="FFFFFF"/>
            </a:solidFill>
            <a:effectLst/>
            <a:latin typeface="Arial" pitchFamily="-107" charset="0"/>
            <a:ea typeface="ヒラギノ角ゴ ProN W3" pitchFamily="-107" charset="-128"/>
            <a:cs typeface="ヒラギノ角ゴ ProN W3" pitchFamily="-107" charset="-128"/>
            <a:sym typeface="Arial" pitchFamily="-107"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28005</TotalTime>
  <Pages>0</Pages>
  <Words>13816</Words>
  <Characters>0</Characters>
  <Application>Microsoft Macintosh PowerPoint</Application>
  <PresentationFormat>On-screen Show (4:3)</PresentationFormat>
  <Lines>0</Lines>
  <Paragraphs>766</Paragraphs>
  <Slides>59</Slides>
  <Notes>59</Notes>
  <HiddenSlides>0</HiddenSlides>
  <MMClips>0</MMClips>
  <ScaleCrop>false</ScaleCrop>
  <HeadingPairs>
    <vt:vector size="4" baseType="variant">
      <vt:variant>
        <vt:lpstr>Theme</vt:lpstr>
      </vt:variant>
      <vt:variant>
        <vt:i4>52</vt:i4>
      </vt:variant>
      <vt:variant>
        <vt:lpstr>Slide Titles</vt:lpstr>
      </vt:variant>
      <vt:variant>
        <vt:i4>59</vt:i4>
      </vt:variant>
    </vt:vector>
  </HeadingPairs>
  <TitlesOfParts>
    <vt:vector size="111" baseType="lpstr">
      <vt:lpstr>Title - Center</vt:lpstr>
      <vt:lpstr>Title &amp; Subtitle</vt:lpstr>
      <vt:lpstr>Photo - Horizontal</vt:lpstr>
      <vt:lpstr>Photo - Horizontal Reflection</vt:lpstr>
      <vt:lpstr>Photo - Vertical</vt:lpstr>
      <vt:lpstr>Photo - Vertical Reflection</vt:lpstr>
      <vt:lpstr>Title - Top</vt:lpstr>
      <vt:lpstr>Blank</vt:lpstr>
      <vt:lpstr>Title &amp; Bullets - Left</vt:lpstr>
      <vt:lpstr>Title &amp; Bullets - 2 Column</vt:lpstr>
      <vt:lpstr>Title &amp; Bullets - Right</vt:lpstr>
      <vt:lpstr>Title, Bullets &amp; Photo</vt:lpstr>
      <vt:lpstr>Title &amp; Bullets</vt:lpstr>
      <vt:lpstr>1_Title &amp; Bullets</vt:lpstr>
      <vt:lpstr>1_Title - Center</vt:lpstr>
      <vt:lpstr>1_Title &amp; Subtitle</vt:lpstr>
      <vt:lpstr>1_Photo - Horizontal</vt:lpstr>
      <vt:lpstr>1_Photo - Horizontal Reflection</vt:lpstr>
      <vt:lpstr>1_Photo - Vertical</vt:lpstr>
      <vt:lpstr>1_Photo - Vertical Reflection</vt:lpstr>
      <vt:lpstr>1_Title - Top</vt:lpstr>
      <vt:lpstr>1_Blank</vt:lpstr>
      <vt:lpstr>1_Title &amp; Bullets - Left</vt:lpstr>
      <vt:lpstr>1_Title &amp; Bullets - 2 Column</vt:lpstr>
      <vt:lpstr>1_Title &amp; Bullets - Right</vt:lpstr>
      <vt:lpstr>1_Title, Bullets &amp; Photo</vt:lpstr>
      <vt:lpstr>Default Design</vt:lpstr>
      <vt:lpstr>1_Default Design</vt:lpstr>
      <vt:lpstr>2_Default Design</vt:lpstr>
      <vt:lpstr>3_Default Design</vt:lpstr>
      <vt:lpstr>4_Default Design</vt:lpstr>
      <vt:lpstr>5_Default Design</vt:lpstr>
      <vt:lpstr>6_Default Design</vt:lpstr>
      <vt:lpstr>7_Default Design</vt:lpstr>
      <vt:lpstr>8_Default Design</vt:lpstr>
      <vt:lpstr>9_Default Design</vt:lpstr>
      <vt:lpstr>10_Default Design</vt:lpstr>
      <vt:lpstr>11_Default Design</vt:lpstr>
      <vt:lpstr>12_Default Design</vt:lpstr>
      <vt:lpstr>13_Default Design</vt:lpstr>
      <vt:lpstr>14_Default Design</vt:lpstr>
      <vt:lpstr>15_Default Design</vt:lpstr>
      <vt:lpstr>16_Default Design</vt:lpstr>
      <vt:lpstr>17_Default Design</vt:lpstr>
      <vt:lpstr>18_Default Design</vt:lpstr>
      <vt:lpstr>19_Default Design</vt:lpstr>
      <vt:lpstr>20_Default Design</vt:lpstr>
      <vt:lpstr>21_Default Design</vt:lpstr>
      <vt:lpstr>22_Default Design</vt:lpstr>
      <vt:lpstr>23_Default Design</vt:lpstr>
      <vt:lpstr>PresentationLoad</vt:lpstr>
      <vt:lpstr>1_PresentationLoad</vt:lpstr>
      <vt:lpstr>PowerPoint Presentation</vt:lpstr>
      <vt:lpstr>PowerPoint Presentation</vt:lpstr>
      <vt:lpstr>PowerPoint Presentation</vt:lpstr>
      <vt:lpstr>PowerPoint Presentation</vt:lpstr>
      <vt:lpstr>PowerPoint Presentation</vt:lpstr>
      <vt:lpstr>Types of trauma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Histories of Trauma among Children</vt:lpstr>
      <vt:lpstr>PowerPoint Presentation</vt:lpstr>
      <vt:lpstr>PowerPoint Presentation</vt:lpstr>
      <vt:lpstr>The Stress Response</vt:lpstr>
      <vt:lpstr>PowerPoint Presentation</vt:lpstr>
      <vt:lpstr>PowerPoint Presentation</vt:lpstr>
      <vt:lpstr>PowerPoint Presentation</vt:lpstr>
      <vt:lpstr>There are a range of common responses after a traumatic event.  Responses vary by stage of development.</vt:lpstr>
      <vt:lpstr>COMMON TRAUMA RESPONSES: CHILDREN</vt:lpstr>
      <vt:lpstr>PowerPoint Presentation</vt:lpstr>
      <vt:lpstr>PowerPoint Presentation</vt:lpstr>
      <vt:lpstr>PowerPoint Presentation</vt:lpstr>
      <vt:lpstr>Supervision and Support </vt:lpstr>
      <vt:lpstr>Supervision and Support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Histories of Trauma among Children</vt:lpstr>
      <vt:lpstr>Histories of Trauma among Children</vt:lpstr>
      <vt:lpstr>Histories of Trauma among Children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Here</dc:title>
  <dc:creator>Diane Fassino</dc:creator>
  <cp:lastModifiedBy>Guarino, Kathleen</cp:lastModifiedBy>
  <cp:revision>1685</cp:revision>
  <cp:lastPrinted>2015-07-14T18:09:50Z</cp:lastPrinted>
  <dcterms:created xsi:type="dcterms:W3CDTF">2009-03-31T01:14:51Z</dcterms:created>
  <dcterms:modified xsi:type="dcterms:W3CDTF">2015-08-16T21:38:23Z</dcterms:modified>
</cp:coreProperties>
</file>