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7.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8.xml" ContentType="application/vnd.openxmlformats-officedocument.theme+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theme/theme29.xml" ContentType="application/vnd.openxmlformats-officedocument.theme+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theme/theme30.xml" ContentType="application/vnd.openxmlformats-officedocument.theme+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31.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theme/theme32.xml" ContentType="application/vnd.openxmlformats-officedocument.theme+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theme/theme33.xml" ContentType="application/vnd.openxmlformats-officedocument.theme+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theme/theme34.xml" ContentType="application/vnd.openxmlformats-officedocument.theme+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theme/theme35.xml" ContentType="application/vnd.openxmlformats-officedocument.theme+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theme/theme36.xml" ContentType="application/vnd.openxmlformats-officedocument.theme+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theme/theme37.xml" ContentType="application/vnd.openxmlformats-officedocument.theme+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theme/theme38.xml" ContentType="application/vnd.openxmlformats-officedocument.theme+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theme/theme39.xml" ContentType="application/vnd.openxmlformats-officedocument.theme+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theme/theme40.xml" ContentType="application/vnd.openxmlformats-officedocument.theme+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theme/theme41.xml" ContentType="application/vnd.openxmlformats-officedocument.theme+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theme/theme42.xml" ContentType="application/vnd.openxmlformats-officedocument.theme+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theme/theme43.xml" ContentType="application/vnd.openxmlformats-officedocument.theme+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theme/theme44.xml" ContentType="application/vnd.openxmlformats-officedocument.theme+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theme/theme45.xml" ContentType="application/vnd.openxmlformats-officedocument.theme+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theme/theme46.xml" ContentType="application/vnd.openxmlformats-officedocument.theme+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theme/theme47.xml" ContentType="application/vnd.openxmlformats-officedocument.theme+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theme/theme48.xml" ContentType="application/vnd.openxmlformats-officedocument.theme+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theme/theme49.xml" ContentType="application/vnd.openxmlformats-officedocument.theme+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theme/theme50.xml" ContentType="application/vnd.openxmlformats-officedocument.theme+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theme/theme51.xml" ContentType="application/vnd.openxmlformats-officedocument.theme+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theme/theme52.xml" ContentType="application/vnd.openxmlformats-officedocument.theme+xml"/>
  <Override PartName="/ppt/theme/theme53.xml" ContentType="application/vnd.openxmlformats-officedocument.theme+xml"/>
  <Override PartName="/ppt/theme/theme5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2" r:id="rId1"/>
    <p:sldMasterId id="2147483653" r:id="rId2"/>
    <p:sldMasterId id="2147483654" r:id="rId3"/>
    <p:sldMasterId id="2147483655" r:id="rId4"/>
    <p:sldMasterId id="2147483656" r:id="rId5"/>
    <p:sldMasterId id="2147483657" r:id="rId6"/>
    <p:sldMasterId id="2147483658" r:id="rId7"/>
    <p:sldMasterId id="2147483659" r:id="rId8"/>
    <p:sldMasterId id="2147483660" r:id="rId9"/>
    <p:sldMasterId id="2147483661" r:id="rId10"/>
    <p:sldMasterId id="2147483662" r:id="rId11"/>
    <p:sldMasterId id="2147483663" r:id="rId12"/>
    <p:sldMasterId id="2147483664" r:id="rId13"/>
    <p:sldMasterId id="2147483665" r:id="rId14"/>
    <p:sldMasterId id="2147483666" r:id="rId15"/>
    <p:sldMasterId id="2147483667" r:id="rId16"/>
    <p:sldMasterId id="2147483668" r:id="rId17"/>
    <p:sldMasterId id="2147483669" r:id="rId18"/>
    <p:sldMasterId id="2147483670" r:id="rId19"/>
    <p:sldMasterId id="2147483671" r:id="rId20"/>
    <p:sldMasterId id="2147483672" r:id="rId21"/>
    <p:sldMasterId id="2147483673" r:id="rId22"/>
    <p:sldMasterId id="2147483674" r:id="rId23"/>
    <p:sldMasterId id="2147483675" r:id="rId24"/>
    <p:sldMasterId id="2147483676" r:id="rId25"/>
    <p:sldMasterId id="2147483677" r:id="rId26"/>
    <p:sldMasterId id="2147483986" r:id="rId27"/>
    <p:sldMasterId id="2147484027" r:id="rId28"/>
    <p:sldMasterId id="2147484054" r:id="rId29"/>
    <p:sldMasterId id="2147484233" r:id="rId30"/>
    <p:sldMasterId id="2147484246" r:id="rId31"/>
    <p:sldMasterId id="2147484259" r:id="rId32"/>
    <p:sldMasterId id="2147484274" r:id="rId33"/>
    <p:sldMasterId id="2147484287" r:id="rId34"/>
    <p:sldMasterId id="2147484300" r:id="rId35"/>
    <p:sldMasterId id="2147484313" r:id="rId36"/>
    <p:sldMasterId id="2147484329" r:id="rId37"/>
    <p:sldMasterId id="2147484344" r:id="rId38"/>
    <p:sldMasterId id="2147484359" r:id="rId39"/>
    <p:sldMasterId id="2147484374" r:id="rId40"/>
    <p:sldMasterId id="2147484389" r:id="rId41"/>
    <p:sldMasterId id="2147484402" r:id="rId42"/>
    <p:sldMasterId id="2147484417" r:id="rId43"/>
    <p:sldMasterId id="2147484432" r:id="rId44"/>
    <p:sldMasterId id="2147484445" r:id="rId45"/>
    <p:sldMasterId id="2147484458" r:id="rId46"/>
    <p:sldMasterId id="2147484471" r:id="rId47"/>
    <p:sldMasterId id="2147484484" r:id="rId48"/>
    <p:sldMasterId id="2147484499" r:id="rId49"/>
    <p:sldMasterId id="2147484515" r:id="rId50"/>
    <p:sldMasterId id="2147484543" r:id="rId51"/>
    <p:sldMasterId id="2147484555" r:id="rId52"/>
  </p:sldMasterIdLst>
  <p:notesMasterIdLst>
    <p:notesMasterId r:id="rId99"/>
  </p:notesMasterIdLst>
  <p:handoutMasterIdLst>
    <p:handoutMasterId r:id="rId100"/>
  </p:handoutMasterIdLst>
  <p:sldIdLst>
    <p:sldId id="1698" r:id="rId53"/>
    <p:sldId id="1699" r:id="rId54"/>
    <p:sldId id="1704" r:id="rId55"/>
    <p:sldId id="1637" r:id="rId56"/>
    <p:sldId id="1576" r:id="rId57"/>
    <p:sldId id="1581" r:id="rId58"/>
    <p:sldId id="1705" r:id="rId59"/>
    <p:sldId id="1659" r:id="rId60"/>
    <p:sldId id="1575" r:id="rId61"/>
    <p:sldId id="1632" r:id="rId62"/>
    <p:sldId id="1706" r:id="rId63"/>
    <p:sldId id="1700" r:id="rId64"/>
    <p:sldId id="1707" r:id="rId65"/>
    <p:sldId id="1452" r:id="rId66"/>
    <p:sldId id="1709" r:id="rId67"/>
    <p:sldId id="1702" r:id="rId68"/>
    <p:sldId id="1714" r:id="rId69"/>
    <p:sldId id="1711" r:id="rId70"/>
    <p:sldId id="1712" r:id="rId71"/>
    <p:sldId id="1713" r:id="rId72"/>
    <p:sldId id="1715" r:id="rId73"/>
    <p:sldId id="1716" r:id="rId74"/>
    <p:sldId id="1717" r:id="rId75"/>
    <p:sldId id="1718" r:id="rId76"/>
    <p:sldId id="1701" r:id="rId77"/>
    <p:sldId id="1723" r:id="rId78"/>
    <p:sldId id="1626" r:id="rId79"/>
    <p:sldId id="1593" r:id="rId80"/>
    <p:sldId id="1139" r:id="rId81"/>
    <p:sldId id="1726" r:id="rId82"/>
    <p:sldId id="1730" r:id="rId83"/>
    <p:sldId id="1733" r:id="rId84"/>
    <p:sldId id="1734" r:id="rId85"/>
    <p:sldId id="1727" r:id="rId86"/>
    <p:sldId id="1736" r:id="rId87"/>
    <p:sldId id="1732" r:id="rId88"/>
    <p:sldId id="1735" r:id="rId89"/>
    <p:sldId id="1737" r:id="rId90"/>
    <p:sldId id="1740" r:id="rId91"/>
    <p:sldId id="1739" r:id="rId92"/>
    <p:sldId id="1728" r:id="rId93"/>
    <p:sldId id="1741" r:id="rId94"/>
    <p:sldId id="1729" r:id="rId95"/>
    <p:sldId id="1725" r:id="rId96"/>
    <p:sldId id="1742" r:id="rId97"/>
    <p:sldId id="1743" r:id="rId98"/>
  </p:sldIdLst>
  <p:sldSz cx="9144000" cy="6858000" type="screen4x3"/>
  <p:notesSz cx="7010400" cy="9296400"/>
  <p:defaultTextStyle>
    <a:defPPr>
      <a:defRPr lang="en-US"/>
    </a:defPPr>
    <a:lvl1pPr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1pPr>
    <a:lvl2pPr marL="4572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2pPr>
    <a:lvl3pPr marL="9144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3pPr>
    <a:lvl4pPr marL="13716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4pPr>
    <a:lvl5pPr marL="18288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5pPr>
    <a:lvl6pPr marL="2286000" algn="l" defTabSz="914400" rtl="0" eaLnBrk="1" latinLnBrk="0" hangingPunct="1">
      <a:defRPr kern="1200">
        <a:solidFill>
          <a:srgbClr val="FFFFFF"/>
        </a:solidFill>
        <a:latin typeface="Arial" charset="0"/>
        <a:ea typeface="ヒラギノ角ゴ ProN W3"/>
        <a:cs typeface="ヒラギノ角ゴ ProN W3"/>
        <a:sym typeface="Arial" charset="0"/>
      </a:defRPr>
    </a:lvl6pPr>
    <a:lvl7pPr marL="2743200" algn="l" defTabSz="914400" rtl="0" eaLnBrk="1" latinLnBrk="0" hangingPunct="1">
      <a:defRPr kern="1200">
        <a:solidFill>
          <a:srgbClr val="FFFFFF"/>
        </a:solidFill>
        <a:latin typeface="Arial" charset="0"/>
        <a:ea typeface="ヒラギノ角ゴ ProN W3"/>
        <a:cs typeface="ヒラギノ角ゴ ProN W3"/>
        <a:sym typeface="Arial" charset="0"/>
      </a:defRPr>
    </a:lvl7pPr>
    <a:lvl8pPr marL="3200400" algn="l" defTabSz="914400" rtl="0" eaLnBrk="1" latinLnBrk="0" hangingPunct="1">
      <a:defRPr kern="1200">
        <a:solidFill>
          <a:srgbClr val="FFFFFF"/>
        </a:solidFill>
        <a:latin typeface="Arial" charset="0"/>
        <a:ea typeface="ヒラギノ角ゴ ProN W3"/>
        <a:cs typeface="ヒラギノ角ゴ ProN W3"/>
        <a:sym typeface="Arial" charset="0"/>
      </a:defRPr>
    </a:lvl8pPr>
    <a:lvl9pPr marL="3657600" algn="l" defTabSz="914400" rtl="0" eaLnBrk="1" latinLnBrk="0" hangingPunct="1">
      <a:defRPr kern="1200">
        <a:solidFill>
          <a:srgbClr val="FFFFFF"/>
        </a:solidFill>
        <a:latin typeface="Arial" charset="0"/>
        <a:ea typeface="ヒラギノ角ゴ ProN W3"/>
        <a:cs typeface="ヒラギノ角ゴ ProN W3"/>
        <a:sym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ez, Ken" initials="M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clrMru>
    <a:srgbClr val="8F1E63"/>
    <a:srgbClr val="FFFF00"/>
    <a:srgbClr val="FF9900"/>
    <a:srgbClr val="FFCC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7" autoAdjust="0"/>
    <p:restoredTop sz="65102" autoAdjust="0"/>
  </p:normalViewPr>
  <p:slideViewPr>
    <p:cSldViewPr>
      <p:cViewPr>
        <p:scale>
          <a:sx n="60" d="100"/>
          <a:sy n="60" d="100"/>
        </p:scale>
        <p:origin x="-2984" y="-312"/>
      </p:cViewPr>
      <p:guideLst>
        <p:guide orient="horz" pos="2160"/>
        <p:guide pos="2880"/>
      </p:guideLst>
    </p:cSldViewPr>
  </p:slideViewPr>
  <p:notesTextViewPr>
    <p:cViewPr>
      <p:scale>
        <a:sx n="100" d="100"/>
        <a:sy n="100" d="100"/>
      </p:scale>
      <p:origin x="0" y="296"/>
    </p:cViewPr>
  </p:notesText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printerSettings" Target="printerSettings/printerSettings1.bin"/><Relationship Id="rId102" Type="http://schemas.openxmlformats.org/officeDocument/2006/relationships/commentAuthors" Target="commentAuthors.xml"/><Relationship Id="rId103" Type="http://schemas.openxmlformats.org/officeDocument/2006/relationships/presProps" Target="presProps.xml"/><Relationship Id="rId104" Type="http://schemas.openxmlformats.org/officeDocument/2006/relationships/viewProps" Target="viewProps.xml"/><Relationship Id="rId105" Type="http://schemas.openxmlformats.org/officeDocument/2006/relationships/theme" Target="theme/theme1.xml"/><Relationship Id="rId10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Master" Target="slideMasters/slideMaster35.xml"/><Relationship Id="rId36" Type="http://schemas.openxmlformats.org/officeDocument/2006/relationships/slideMaster" Target="slideMasters/slideMaster36.xml"/><Relationship Id="rId37" Type="http://schemas.openxmlformats.org/officeDocument/2006/relationships/slideMaster" Target="slideMasters/slideMaster37.xml"/><Relationship Id="rId38" Type="http://schemas.openxmlformats.org/officeDocument/2006/relationships/slideMaster" Target="slideMasters/slideMaster38.xml"/><Relationship Id="rId39" Type="http://schemas.openxmlformats.org/officeDocument/2006/relationships/slideMaster" Target="slideMasters/slideMaster39.xml"/><Relationship Id="rId50" Type="http://schemas.openxmlformats.org/officeDocument/2006/relationships/slideMaster" Target="slideMasters/slideMaster50.xml"/><Relationship Id="rId51" Type="http://schemas.openxmlformats.org/officeDocument/2006/relationships/slideMaster" Target="slideMasters/slideMaster51.xml"/><Relationship Id="rId52" Type="http://schemas.openxmlformats.org/officeDocument/2006/relationships/slideMaster" Target="slideMasters/slideMaster52.xml"/><Relationship Id="rId53" Type="http://schemas.openxmlformats.org/officeDocument/2006/relationships/slide" Target="slides/slide1.xml"/><Relationship Id="rId54" Type="http://schemas.openxmlformats.org/officeDocument/2006/relationships/slide" Target="slides/slide2.xml"/><Relationship Id="rId55" Type="http://schemas.openxmlformats.org/officeDocument/2006/relationships/slide" Target="slides/slide3.xml"/><Relationship Id="rId56" Type="http://schemas.openxmlformats.org/officeDocument/2006/relationships/slide" Target="slides/slide4.xml"/><Relationship Id="rId57" Type="http://schemas.openxmlformats.org/officeDocument/2006/relationships/slide" Target="slides/slide5.xml"/><Relationship Id="rId58" Type="http://schemas.openxmlformats.org/officeDocument/2006/relationships/slide" Target="slides/slide6.xml"/><Relationship Id="rId59" Type="http://schemas.openxmlformats.org/officeDocument/2006/relationships/slide" Target="slides/slide7.xml"/><Relationship Id="rId70" Type="http://schemas.openxmlformats.org/officeDocument/2006/relationships/slide" Target="slides/slide18.xml"/><Relationship Id="rId71" Type="http://schemas.openxmlformats.org/officeDocument/2006/relationships/slide" Target="slides/slide19.xml"/><Relationship Id="rId72" Type="http://schemas.openxmlformats.org/officeDocument/2006/relationships/slide" Target="slides/slide20.xml"/><Relationship Id="rId73" Type="http://schemas.openxmlformats.org/officeDocument/2006/relationships/slide" Target="slides/slide21.xml"/><Relationship Id="rId74" Type="http://schemas.openxmlformats.org/officeDocument/2006/relationships/slide" Target="slides/slide22.xml"/><Relationship Id="rId75" Type="http://schemas.openxmlformats.org/officeDocument/2006/relationships/slide" Target="slides/slide23.xml"/><Relationship Id="rId76" Type="http://schemas.openxmlformats.org/officeDocument/2006/relationships/slide" Target="slides/slide24.xml"/><Relationship Id="rId77" Type="http://schemas.openxmlformats.org/officeDocument/2006/relationships/slide" Target="slides/slide25.xml"/><Relationship Id="rId78" Type="http://schemas.openxmlformats.org/officeDocument/2006/relationships/slide" Target="slides/slide26.xml"/><Relationship Id="rId79" Type="http://schemas.openxmlformats.org/officeDocument/2006/relationships/slide" Target="slides/slide27.xml"/><Relationship Id="rId90" Type="http://schemas.openxmlformats.org/officeDocument/2006/relationships/slide" Target="slides/slide38.xml"/><Relationship Id="rId91" Type="http://schemas.openxmlformats.org/officeDocument/2006/relationships/slide" Target="slides/slide39.xml"/><Relationship Id="rId92" Type="http://schemas.openxmlformats.org/officeDocument/2006/relationships/slide" Target="slides/slide40.xml"/><Relationship Id="rId93" Type="http://schemas.openxmlformats.org/officeDocument/2006/relationships/slide" Target="slides/slide41.xml"/><Relationship Id="rId94" Type="http://schemas.openxmlformats.org/officeDocument/2006/relationships/slide" Target="slides/slide42.xml"/><Relationship Id="rId95" Type="http://schemas.openxmlformats.org/officeDocument/2006/relationships/slide" Target="slides/slide43.xml"/><Relationship Id="rId96" Type="http://schemas.openxmlformats.org/officeDocument/2006/relationships/slide" Target="slides/slide44.xml"/><Relationship Id="rId97" Type="http://schemas.openxmlformats.org/officeDocument/2006/relationships/slide" Target="slides/slide45.xml"/><Relationship Id="rId98" Type="http://schemas.openxmlformats.org/officeDocument/2006/relationships/slide" Target="slides/slide46.xml"/><Relationship Id="rId99" Type="http://schemas.openxmlformats.org/officeDocument/2006/relationships/notesMaster" Target="notesMasters/notesMaster1.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40" Type="http://schemas.openxmlformats.org/officeDocument/2006/relationships/slideMaster" Target="slideMasters/slideMaster40.xml"/><Relationship Id="rId41" Type="http://schemas.openxmlformats.org/officeDocument/2006/relationships/slideMaster" Target="slideMasters/slideMaster41.xml"/><Relationship Id="rId42" Type="http://schemas.openxmlformats.org/officeDocument/2006/relationships/slideMaster" Target="slideMasters/slideMaster42.xml"/><Relationship Id="rId43" Type="http://schemas.openxmlformats.org/officeDocument/2006/relationships/slideMaster" Target="slideMasters/slideMaster43.xml"/><Relationship Id="rId44" Type="http://schemas.openxmlformats.org/officeDocument/2006/relationships/slideMaster" Target="slideMasters/slideMaster44.xml"/><Relationship Id="rId45" Type="http://schemas.openxmlformats.org/officeDocument/2006/relationships/slideMaster" Target="slideMasters/slideMaster45.xml"/><Relationship Id="rId46" Type="http://schemas.openxmlformats.org/officeDocument/2006/relationships/slideMaster" Target="slideMasters/slideMaster46.xml"/><Relationship Id="rId47" Type="http://schemas.openxmlformats.org/officeDocument/2006/relationships/slideMaster" Target="slideMasters/slideMaster47.xml"/><Relationship Id="rId48" Type="http://schemas.openxmlformats.org/officeDocument/2006/relationships/slideMaster" Target="slideMasters/slideMaster48.xml"/><Relationship Id="rId49" Type="http://schemas.openxmlformats.org/officeDocument/2006/relationships/slideMaster" Target="slideMasters/slideMaster49.xml"/><Relationship Id="rId60" Type="http://schemas.openxmlformats.org/officeDocument/2006/relationships/slide" Target="slides/slide8.xml"/><Relationship Id="rId61" Type="http://schemas.openxmlformats.org/officeDocument/2006/relationships/slide" Target="slides/slide9.xml"/><Relationship Id="rId62" Type="http://schemas.openxmlformats.org/officeDocument/2006/relationships/slide" Target="slides/slide10.xml"/><Relationship Id="rId63" Type="http://schemas.openxmlformats.org/officeDocument/2006/relationships/slide" Target="slides/slide11.xml"/><Relationship Id="rId64" Type="http://schemas.openxmlformats.org/officeDocument/2006/relationships/slide" Target="slides/slide12.xml"/><Relationship Id="rId65" Type="http://schemas.openxmlformats.org/officeDocument/2006/relationships/slide" Target="slides/slide13.xml"/><Relationship Id="rId66" Type="http://schemas.openxmlformats.org/officeDocument/2006/relationships/slide" Target="slides/slide14.xml"/><Relationship Id="rId67" Type="http://schemas.openxmlformats.org/officeDocument/2006/relationships/slide" Target="slides/slide15.xml"/><Relationship Id="rId68" Type="http://schemas.openxmlformats.org/officeDocument/2006/relationships/slide" Target="slides/slide16.xml"/><Relationship Id="rId69" Type="http://schemas.openxmlformats.org/officeDocument/2006/relationships/slide" Target="slides/slide17.xml"/><Relationship Id="rId100" Type="http://schemas.openxmlformats.org/officeDocument/2006/relationships/handoutMaster" Target="handoutMasters/handoutMaster1.xml"/><Relationship Id="rId80" Type="http://schemas.openxmlformats.org/officeDocument/2006/relationships/slide" Target="slides/slide28.xml"/><Relationship Id="rId81" Type="http://schemas.openxmlformats.org/officeDocument/2006/relationships/slide" Target="slides/slide29.xml"/><Relationship Id="rId82" Type="http://schemas.openxmlformats.org/officeDocument/2006/relationships/slide" Target="slides/slide30.xml"/><Relationship Id="rId83" Type="http://schemas.openxmlformats.org/officeDocument/2006/relationships/slide" Target="slides/slide31.xml"/><Relationship Id="rId84" Type="http://schemas.openxmlformats.org/officeDocument/2006/relationships/slide" Target="slides/slide32.xml"/><Relationship Id="rId85" Type="http://schemas.openxmlformats.org/officeDocument/2006/relationships/slide" Target="slides/slide33.xml"/><Relationship Id="rId86" Type="http://schemas.openxmlformats.org/officeDocument/2006/relationships/slide" Target="slides/slide34.xml"/><Relationship Id="rId87" Type="http://schemas.openxmlformats.org/officeDocument/2006/relationships/slide" Target="slides/slide35.xml"/><Relationship Id="rId88" Type="http://schemas.openxmlformats.org/officeDocument/2006/relationships/slide" Target="slides/slide36.xml"/><Relationship Id="rId8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C871396D-1C84-4120-A474-8837AF3D960F}" type="datetimeFigureOut">
              <a:rPr lang="en-US" smtClean="0"/>
              <a:t>8/16/15</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9C757A52-FD98-42EF-B3D8-64DAC4AF2BB0}" type="slidenum">
              <a:rPr lang="en-US" smtClean="0"/>
              <a:t>‹#›</a:t>
            </a:fld>
            <a:endParaRPr lang="en-US" dirty="0"/>
          </a:p>
        </p:txBody>
      </p:sp>
    </p:spTree>
    <p:extLst>
      <p:ext uri="{BB962C8B-B14F-4D97-AF65-F5344CB8AC3E}">
        <p14:creationId xmlns:p14="http://schemas.microsoft.com/office/powerpoint/2010/main" val="3964673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62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defTabSz="923925" eaLnBrk="0" hangingPunct="0">
              <a:defRPr sz="1200">
                <a:ea typeface="ヒラギノ角ゴ ProN W3" pitchFamily="-107" charset="-128"/>
                <a:cs typeface="+mn-cs"/>
              </a:defRPr>
            </a:lvl1pPr>
          </a:lstStyle>
          <a:p>
            <a:pPr>
              <a:defRPr/>
            </a:pPr>
            <a:endParaRPr lang="en-US" dirty="0"/>
          </a:p>
        </p:txBody>
      </p:sp>
      <p:sp>
        <p:nvSpPr>
          <p:cNvPr id="4362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defTabSz="923925" eaLnBrk="0" hangingPunct="0">
              <a:defRPr sz="1200">
                <a:ea typeface="ヒラギノ角ゴ ProN W3" pitchFamily="-107" charset="-128"/>
                <a:cs typeface="+mn-cs"/>
              </a:defRPr>
            </a:lvl1pPr>
          </a:lstStyle>
          <a:p>
            <a:pPr>
              <a:defRPr/>
            </a:pPr>
            <a:fld id="{EA705D6A-15ED-44A0-9608-BEA4257C3797}" type="datetime1">
              <a:rPr lang="en-US"/>
              <a:pPr>
                <a:defRPr/>
              </a:pPr>
              <a:t>8/16/15</a:t>
            </a:fld>
            <a:endParaRPr lang="en-US" dirty="0"/>
          </a:p>
        </p:txBody>
      </p:sp>
      <p:sp>
        <p:nvSpPr>
          <p:cNvPr id="34509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36229" name="Rectangle 5"/>
          <p:cNvSpPr>
            <a:spLocks noGrp="1" noChangeArrowheads="1"/>
          </p:cNvSpPr>
          <p:nvPr>
            <p:ph type="body" sz="quarter" idx="3"/>
          </p:nvPr>
        </p:nvSpPr>
        <p:spPr bwMode="auto">
          <a:xfrm>
            <a:off x="701675" y="4416425"/>
            <a:ext cx="5608638" cy="418306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362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defTabSz="923925" eaLnBrk="0" hangingPunct="0">
              <a:defRPr sz="1200">
                <a:ea typeface="ヒラギノ角ゴ ProN W3" pitchFamily="-107" charset="-128"/>
                <a:cs typeface="+mn-cs"/>
              </a:defRPr>
            </a:lvl1pPr>
          </a:lstStyle>
          <a:p>
            <a:pPr>
              <a:defRPr/>
            </a:pPr>
            <a:endParaRPr lang="en-US" dirty="0"/>
          </a:p>
        </p:txBody>
      </p:sp>
      <p:sp>
        <p:nvSpPr>
          <p:cNvPr id="4362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defTabSz="923925" eaLnBrk="0" hangingPunct="0">
              <a:defRPr sz="1200">
                <a:ea typeface="ヒラギノ角ゴ ProN W3" pitchFamily="-107" charset="-128"/>
                <a:cs typeface="+mn-cs"/>
              </a:defRPr>
            </a:lvl1pPr>
          </a:lstStyle>
          <a:p>
            <a:pPr>
              <a:defRPr/>
            </a:pPr>
            <a:fld id="{288F568F-A735-4012-92F1-5F01F295EC49}" type="slidenum">
              <a:rPr lang="en-US"/>
              <a:pPr>
                <a:defRPr/>
              </a:pPr>
              <a:t>‹#›</a:t>
            </a:fld>
            <a:endParaRPr lang="en-US" dirty="0"/>
          </a:p>
        </p:txBody>
      </p:sp>
    </p:spTree>
    <p:extLst>
      <p:ext uri="{BB962C8B-B14F-4D97-AF65-F5344CB8AC3E}">
        <p14:creationId xmlns:p14="http://schemas.microsoft.com/office/powerpoint/2010/main" val="420076761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1pPr>
    <a:lvl2pPr marL="4572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2pPr>
    <a:lvl3pPr marL="9144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3pPr>
    <a:lvl4pPr marL="13716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4pPr>
    <a:lvl5pPr marL="18288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For children in classrooms across the U.S., rates of exposure to violent trauma are alarmingly high. Children exposed to trauma, particularly chronic trauma, struggle to manage their responses to these experiences and this impacts how they think, feel and behave. Without knowledge</a:t>
            </a:r>
            <a:r>
              <a:rPr lang="en-US" sz="1200" kern="1200" baseline="0" dirty="0" smtClean="0">
                <a:solidFill>
                  <a:schemeClr val="tx1"/>
                </a:solidFill>
                <a:effectLst/>
                <a:latin typeface="Calibri" pitchFamily="34" charset="0"/>
                <a:ea typeface="ＭＳ Ｐゴシック" pitchFamily="1" charset="-128"/>
                <a:cs typeface="ＭＳ Ｐゴシック"/>
              </a:rPr>
              <a:t> of trauma and its impact</a:t>
            </a:r>
            <a:r>
              <a:rPr lang="en-US" sz="1200" kern="1200" dirty="0" smtClean="0">
                <a:solidFill>
                  <a:schemeClr val="tx1"/>
                </a:solidFill>
                <a:effectLst/>
                <a:latin typeface="Calibri" pitchFamily="34" charset="0"/>
                <a:ea typeface="ＭＳ Ｐゴシック" pitchFamily="1" charset="-128"/>
                <a:cs typeface="ＭＳ Ｐゴシック"/>
              </a:rPr>
              <a:t>, schools are at greater risk of misunderstanding, misidentify</a:t>
            </a:r>
            <a:r>
              <a:rPr lang="en-US" sz="1200" b="0" kern="1200" dirty="0" smtClean="0">
                <a:solidFill>
                  <a:schemeClr val="tx1"/>
                </a:solidFill>
                <a:effectLst/>
                <a:latin typeface="Calibri" pitchFamily="34" charset="0"/>
                <a:ea typeface="ＭＳ Ｐゴシック" pitchFamily="1" charset="-128"/>
                <a:cs typeface="ＭＳ Ｐゴシック"/>
              </a:rPr>
              <a:t>ing</a:t>
            </a:r>
            <a:r>
              <a:rPr lang="en-US" sz="1200" kern="1200" dirty="0" smtClean="0">
                <a:solidFill>
                  <a:schemeClr val="tx1"/>
                </a:solidFill>
                <a:effectLst/>
                <a:latin typeface="Calibri" pitchFamily="34" charset="0"/>
                <a:ea typeface="ＭＳ Ｐゴシック" pitchFamily="1" charset="-128"/>
                <a:cs typeface="ＭＳ Ｐゴシック"/>
              </a:rPr>
              <a:t>, or overlooking students’ trauma-related responses. This</a:t>
            </a:r>
            <a:r>
              <a:rPr lang="en-US" sz="1200" kern="1200" baseline="0" dirty="0" smtClean="0">
                <a:solidFill>
                  <a:schemeClr val="tx1"/>
                </a:solidFill>
                <a:effectLst/>
                <a:latin typeface="Calibri" pitchFamily="34" charset="0"/>
                <a:ea typeface="ＭＳ Ｐゴシック" pitchFamily="1" charset="-128"/>
                <a:cs typeface="ＭＳ Ｐゴシック"/>
              </a:rPr>
              <a:t> reality has galvanized a movement to create trauma-sensitive schools where student responses to trauma are acknowledged and practices that support healing and build resilience are embedded school-wide. </a:t>
            </a:r>
            <a:r>
              <a:rPr lang="en-US" sz="1200" b="0" i="0" kern="1200" dirty="0" smtClean="0">
                <a:solidFill>
                  <a:schemeClr val="tx1"/>
                </a:solidFill>
                <a:effectLst/>
                <a:latin typeface="Calibri" pitchFamily="34" charset="0"/>
                <a:ea typeface="ＭＳ Ｐゴシック" pitchFamily="1" charset="-128"/>
                <a:cs typeface="ＭＳ Ｐゴシック"/>
              </a:rPr>
              <a:t>This second module in the three part series </a:t>
            </a:r>
            <a:r>
              <a:rPr lang="en-US" baseline="0" dirty="0" smtClean="0"/>
              <a:t>series “Building Trauma-Sensitive Schools,” </a:t>
            </a:r>
            <a:r>
              <a:rPr lang="en-US" sz="1200" kern="1200" dirty="0" smtClean="0">
                <a:solidFill>
                  <a:schemeClr val="tx1"/>
                </a:solidFill>
                <a:effectLst/>
                <a:latin typeface="Calibri" pitchFamily="34" charset="0"/>
                <a:ea typeface="ＭＳ Ｐゴシック" pitchFamily="1" charset="-128"/>
                <a:cs typeface="ＭＳ Ｐゴシック"/>
              </a:rPr>
              <a:t>examines what it means to be a trauma-sensitive school,</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why a universal approach is needed, and core principles and practices of a trauma-sensitive learning environment</a:t>
            </a:r>
            <a:r>
              <a:rPr lang="en-US" sz="1200" u="none" kern="1200" dirty="0" smtClean="0">
                <a:solidFill>
                  <a:srgbClr val="C00000"/>
                </a:solidFill>
                <a:effectLst/>
                <a:latin typeface="Calibri" pitchFamily="34" charset="0"/>
                <a:ea typeface="ＭＳ Ｐゴシック" pitchFamily="1" charset="-128"/>
                <a:cs typeface="ＭＳ Ｐゴシック"/>
              </a:rPr>
              <a:t>.</a:t>
            </a:r>
            <a:r>
              <a:rPr lang="en-US" sz="1200" u="none" kern="1200" baseline="0" dirty="0" smtClean="0">
                <a:solidFill>
                  <a:srgbClr val="C00000"/>
                </a:solidFill>
                <a:effectLst/>
                <a:latin typeface="Calibri" pitchFamily="34" charset="0"/>
                <a:ea typeface="ＭＳ Ｐゴシック" pitchFamily="1" charset="-128"/>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Module Two is designed to help </a:t>
            </a:r>
            <a:r>
              <a:rPr lang="en-US" baseline="0" dirty="0" smtClean="0"/>
              <a:t>instructional and non-instructional staff understand what it means to build a trauma-sensitive school and what staff can do in their roles to support healthy development and learning for all students, including those exposed to trauma.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The final module in this series, Module 3, focuses on providing school </a:t>
            </a:r>
            <a:r>
              <a:rPr lang="en-US" sz="1200" kern="1200" baseline="0" dirty="0" smtClean="0">
                <a:solidFill>
                  <a:schemeClr val="tx1"/>
                </a:solidFill>
                <a:effectLst/>
                <a:latin typeface="Calibri" pitchFamily="34" charset="0"/>
                <a:ea typeface="ＭＳ Ｐゴシック" pitchFamily="1" charset="-128"/>
                <a:cs typeface="ＭＳ Ｐゴシック"/>
              </a:rPr>
              <a:t>l</a:t>
            </a:r>
            <a:r>
              <a:rPr lang="en-US" sz="1200" kern="1200" dirty="0" smtClean="0">
                <a:solidFill>
                  <a:schemeClr val="tx1"/>
                </a:solidFill>
                <a:effectLst/>
                <a:latin typeface="Calibri" pitchFamily="34" charset="0"/>
                <a:ea typeface="ＭＳ Ｐゴシック" pitchFamily="1" charset="-128"/>
                <a:cs typeface="ＭＳ Ｐゴシック"/>
              </a:rPr>
              <a:t>eadership with steps</a:t>
            </a:r>
            <a:r>
              <a:rPr lang="en-US" sz="1200" kern="1200" baseline="0" dirty="0" smtClean="0">
                <a:solidFill>
                  <a:schemeClr val="tx1"/>
                </a:solidFill>
                <a:effectLst/>
                <a:latin typeface="Calibri" pitchFamily="34" charset="0"/>
                <a:ea typeface="ＭＳ Ｐゴシック" pitchFamily="1" charset="-128"/>
                <a:cs typeface="ＭＳ Ｐゴシック"/>
              </a:rPr>
              <a:t> to begin </a:t>
            </a:r>
            <a:r>
              <a:rPr lang="en-US" sz="1200" kern="1200" dirty="0" smtClean="0">
                <a:solidFill>
                  <a:schemeClr val="tx1"/>
                </a:solidFill>
                <a:effectLst/>
                <a:latin typeface="Calibri" pitchFamily="34" charset="0"/>
                <a:ea typeface="ＭＳ Ｐゴシック" pitchFamily="1" charset="-128"/>
                <a:cs typeface="ＭＳ Ｐゴシック"/>
              </a:rPr>
              <a:t>to </a:t>
            </a:r>
            <a:r>
              <a:rPr lang="en-US" sz="1200" kern="1200" baseline="0" dirty="0" smtClean="0">
                <a:solidFill>
                  <a:srgbClr val="FF0000"/>
                </a:solidFill>
                <a:effectLst/>
                <a:latin typeface="Calibri" pitchFamily="34" charset="0"/>
                <a:ea typeface="ＭＳ Ｐゴシック" pitchFamily="1" charset="-128"/>
                <a:cs typeface="ＭＳ Ｐゴシック"/>
              </a:rPr>
              <a:t>adopt </a:t>
            </a:r>
            <a:r>
              <a:rPr lang="en-US" sz="1200" kern="1200" baseline="0" dirty="0" smtClean="0">
                <a:solidFill>
                  <a:schemeClr val="tx1"/>
                </a:solidFill>
                <a:effectLst/>
                <a:latin typeface="Calibri" pitchFamily="34" charset="0"/>
                <a:ea typeface="ＭＳ Ｐゴシック" pitchFamily="1" charset="-128"/>
                <a:cs typeface="ＭＳ Ｐゴシック"/>
              </a:rPr>
              <a:t>a </a:t>
            </a:r>
            <a:r>
              <a:rPr lang="en-US" sz="1200" kern="1200" dirty="0" smtClean="0">
                <a:solidFill>
                  <a:schemeClr val="tx1"/>
                </a:solidFill>
                <a:effectLst/>
                <a:latin typeface="Calibri" pitchFamily="34" charset="0"/>
                <a:ea typeface="ＭＳ Ｐゴシック" pitchFamily="1" charset="-128"/>
                <a:cs typeface="ＭＳ Ｐゴシック"/>
              </a:rPr>
              <a:t>school-wide response to trauma. </a:t>
            </a:r>
          </a:p>
          <a:p>
            <a:r>
              <a:rPr lang="en-US" sz="1200" kern="1200" dirty="0" smtClean="0">
                <a:solidFill>
                  <a:schemeClr val="tx1"/>
                </a:solidFill>
                <a:effectLst/>
                <a:latin typeface="Calibri" pitchFamily="34" charset="0"/>
                <a:ea typeface="ＭＳ Ｐゴシック" pitchFamily="1" charset="-128"/>
                <a:cs typeface="ＭＳ Ｐゴシック"/>
              </a:rPr>
              <a:t> </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 </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i="0" kern="1200" baseline="0" dirty="0" smtClean="0">
                <a:solidFill>
                  <a:schemeClr val="tx1"/>
                </a:solidFill>
                <a:effectLst/>
                <a:latin typeface="Calibri" pitchFamily="34" charset="0"/>
                <a:ea typeface="ＭＳ Ｐゴシック" pitchFamily="1" charset="-128"/>
                <a:cs typeface="ＭＳ Ｐゴシック"/>
              </a:rPr>
              <a:t>The language used to describe whole-school and individual responses to trauma vary and are sometimes used interchangeably. Terms like trauma-sensitive and compassionate schools are used to describe a universal approach to addressing trauma. The term trauma-informed may also be used to describe a whole-school approach; however, the term “trauma-informed” is sometimes used to refer to adopting trauma-specific clinical interventions in school settings. </a:t>
            </a:r>
            <a:r>
              <a:rPr lang="en-US" baseline="0" dirty="0" smtClean="0">
                <a:solidFill>
                  <a:prstClr val="black"/>
                </a:solidFill>
              </a:rPr>
              <a:t>In this module and the other two modules in this series, we focus on supporting schools to adopt universal strategies for addressing trauma and building resilience for all students. </a:t>
            </a:r>
            <a:r>
              <a:rPr lang="en-US" sz="1200" i="0" kern="1200" baseline="0" dirty="0" smtClean="0">
                <a:solidFill>
                  <a:schemeClr val="tx1"/>
                </a:solidFill>
                <a:effectLst/>
                <a:latin typeface="Calibri" pitchFamily="34" charset="0"/>
                <a:ea typeface="ＭＳ Ｐゴシック" pitchFamily="1" charset="-128"/>
                <a:cs typeface="ＭＳ Ｐゴシック"/>
              </a:rPr>
              <a:t>To clarify this focus, we use the term trauma-sensitive schools, originally articulated by Massachusetts Advocates for Children, to refer to a school-wide approach to trauma. </a:t>
            </a:r>
            <a:r>
              <a:rPr lang="en-US" dirty="0" smtClean="0"/>
              <a:t>A trauma-sensitive school is one in which all students feel safe, welcomed, and supported and where addressing trauma’s impact on learning on a school-wide</a:t>
            </a:r>
            <a:r>
              <a:rPr lang="en-US" baseline="0" dirty="0" smtClean="0"/>
              <a:t> basis is at the center of its educational mission (Cole et al., 2013). </a:t>
            </a:r>
            <a:endParaRPr lang="en-US" dirty="0"/>
          </a:p>
        </p:txBody>
      </p:sp>
      <p:sp>
        <p:nvSpPr>
          <p:cNvPr id="4" name="Slide Number Placeholder 3"/>
          <p:cNvSpPr>
            <a:spLocks noGrp="1"/>
          </p:cNvSpPr>
          <p:nvPr>
            <p:ph type="sldNum" sz="quarter" idx="10"/>
          </p:nvPr>
        </p:nvSpPr>
        <p:spPr/>
        <p:txBody>
          <a:bodyPr/>
          <a:lstStyle/>
          <a:p>
            <a:fld id="{E0E7E886-E7F5-4BA9-B281-BFC78C828A33}" type="slidenum">
              <a:rPr lang="en-US" smtClean="0">
                <a:solidFill>
                  <a:prstClr val="black"/>
                </a:solidFill>
              </a:rPr>
              <a:pPr/>
              <a:t>10</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solidFill>
                  <a:prstClr val="black"/>
                </a:solidFill>
              </a:rPr>
              <a:t>A trauma-sensitive school has the capacity to address trauma universally and support individual students to get additional supports when needed. </a:t>
            </a:r>
            <a:r>
              <a:rPr lang="en-US" baseline="0" dirty="0" smtClean="0"/>
              <a:t>Not every student who has experienced trauma is immediately identified and many do not require therapeutic intervention. </a:t>
            </a:r>
            <a:r>
              <a:rPr lang="en-US" baseline="0" dirty="0" smtClean="0">
                <a:solidFill>
                  <a:prstClr val="black"/>
                </a:solidFill>
              </a:rPr>
              <a:t>Creating a solid foundation of trauma-sensitivity </a:t>
            </a:r>
            <a:r>
              <a:rPr lang="en-US" sz="2800" dirty="0" smtClean="0">
                <a:solidFill>
                  <a:schemeClr val="bg1"/>
                </a:solidFill>
                <a:latin typeface="Calibri" pitchFamily="34" charset="0"/>
                <a:cs typeface="Calibri" pitchFamily="34" charset="0"/>
              </a:rPr>
              <a:t>ensures support for all students, including</a:t>
            </a:r>
            <a:r>
              <a:rPr lang="en-US" sz="2800" baseline="0" dirty="0" smtClean="0">
                <a:solidFill>
                  <a:schemeClr val="bg1"/>
                </a:solidFill>
                <a:latin typeface="Calibri" pitchFamily="34" charset="0"/>
                <a:cs typeface="Calibri" pitchFamily="34" charset="0"/>
              </a:rPr>
              <a:t> those who have experienced trauma,</a:t>
            </a:r>
            <a:r>
              <a:rPr lang="en-US" sz="2800" dirty="0" smtClean="0">
                <a:solidFill>
                  <a:schemeClr val="bg1"/>
                </a:solidFill>
                <a:latin typeface="Calibri" pitchFamily="34" charset="0"/>
                <a:cs typeface="Calibri" pitchFamily="34" charset="0"/>
              </a:rPr>
              <a:t> and enhances identification of those who need individualized</a:t>
            </a:r>
            <a:r>
              <a:rPr lang="en-US" sz="2800" baseline="0" dirty="0" smtClean="0">
                <a:solidFill>
                  <a:schemeClr val="bg1"/>
                </a:solidFill>
                <a:latin typeface="Calibri" pitchFamily="34" charset="0"/>
                <a:cs typeface="Calibri" pitchFamily="34" charset="0"/>
              </a:rPr>
              <a:t> services</a:t>
            </a:r>
            <a:r>
              <a:rPr lang="en-US" sz="2800" dirty="0" smtClean="0">
                <a:solidFill>
                  <a:schemeClr val="bg1"/>
                </a:solidFill>
                <a:latin typeface="Calibri" pitchFamily="34" charset="0"/>
                <a:cs typeface="Calibri" pitchFamily="34" charset="0"/>
              </a:rPr>
              <a:t>.</a:t>
            </a:r>
            <a:r>
              <a:rPr lang="en-US" sz="2800" baseline="0" dirty="0" smtClean="0">
                <a:solidFill>
                  <a:schemeClr val="bg1"/>
                </a:solidFill>
                <a:latin typeface="Calibri" pitchFamily="34" charset="0"/>
                <a:cs typeface="Calibri" pitchFamily="34" charset="0"/>
              </a:rPr>
              <a:t> </a:t>
            </a:r>
            <a:r>
              <a:rPr lang="en-US" sz="2800" dirty="0" smtClean="0">
                <a:solidFill>
                  <a:schemeClr val="bg1"/>
                </a:solidFill>
                <a:latin typeface="Calibri" pitchFamily="34" charset="0"/>
                <a:cs typeface="Calibri" pitchFamily="34" charset="0"/>
              </a:rPr>
              <a:t>Tier 2 and Tier 3 interventions to address trauma are</a:t>
            </a:r>
            <a:r>
              <a:rPr lang="en-US" sz="2800" baseline="0" dirty="0" smtClean="0">
                <a:solidFill>
                  <a:schemeClr val="bg1"/>
                </a:solidFill>
                <a:latin typeface="Calibri" pitchFamily="34" charset="0"/>
                <a:cs typeface="Calibri" pitchFamily="34" charset="0"/>
              </a:rPr>
              <a:t> at times necessary but by themselves may not be sufficient to support healing and recovery</a:t>
            </a:r>
            <a:r>
              <a:rPr lang="en-US" sz="2800" dirty="0" smtClean="0">
                <a:solidFill>
                  <a:schemeClr val="bg1"/>
                </a:solidFill>
                <a:latin typeface="Calibri" pitchFamily="34" charset="0"/>
                <a:cs typeface="Calibri" pitchFamily="34" charset="0"/>
              </a:rPr>
              <a:t>. S</a:t>
            </a:r>
            <a:r>
              <a:rPr lang="en-US" sz="2800" baseline="0" dirty="0" smtClean="0">
                <a:solidFill>
                  <a:schemeClr val="bg1"/>
                </a:solidFill>
                <a:latin typeface="Calibri" pitchFamily="34" charset="0"/>
                <a:cs typeface="Calibri" pitchFamily="34" charset="0"/>
              </a:rPr>
              <a:t>uccess in therapeutic settings is often dependent on the quality of the broader environment where children spend the majority of their time. A comprehensive approach to addressing trauma and supporting healing and resilience requires shared responsibility across the entire school that begins by adopting the universal strategies outlined in this module and is further supported by evidence-based and promising interventions for a smaller percentage of students who need more support. These interventions may be provided by mental health professionals in schools or schools may help connect children to services in the community.</a:t>
            </a:r>
            <a:endParaRPr lang="en-US" sz="2800" dirty="0" smtClean="0">
              <a:solidFill>
                <a:schemeClr val="bg1"/>
              </a:solidFill>
              <a:latin typeface="Calibri" pitchFamily="34" charset="0"/>
              <a:cs typeface="Calibri" pitchFamily="34"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2800" dirty="0" smtClean="0">
              <a:solidFill>
                <a:schemeClr val="bg1"/>
              </a:solidFill>
              <a:latin typeface="Calibri" pitchFamily="34" charset="0"/>
              <a:cs typeface="Calibri" pitchFamily="34"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11</a:t>
            </a:fld>
            <a:endParaRPr lang="en-US" dirty="0"/>
          </a:p>
        </p:txBody>
      </p:sp>
    </p:spTree>
    <p:extLst>
      <p:ext uri="{BB962C8B-B14F-4D97-AF65-F5344CB8AC3E}">
        <p14:creationId xmlns:p14="http://schemas.microsoft.com/office/powerpoint/2010/main" val="2933373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 end part one of this module, let’s summarize what we have learned so far. </a:t>
            </a:r>
          </a:p>
          <a:p>
            <a:endParaRPr lang="en-US" dirty="0" smtClean="0"/>
          </a:p>
          <a:p>
            <a:pPr marL="171450" indent="-171450">
              <a:buFont typeface="Arial"/>
              <a:buChar char="•"/>
            </a:pPr>
            <a:r>
              <a:rPr lang="en-US" dirty="0" smtClean="0"/>
              <a:t>First we learned that</a:t>
            </a:r>
            <a:r>
              <a:rPr lang="en-US" baseline="0" dirty="0" smtClean="0"/>
              <a:t> the concept of trauma-informed care grew out of a need to address trauma and its impact across social service settings.</a:t>
            </a:r>
          </a:p>
          <a:p>
            <a:pPr marL="171450" indent="-171450">
              <a:buFont typeface="Arial"/>
              <a:buChar char="•"/>
            </a:pPr>
            <a:r>
              <a:rPr lang="en-US" baseline="0" dirty="0" smtClean="0"/>
              <a:t>Next we talked about the movement to bring a trauma-informed approach to school settings. </a:t>
            </a:r>
          </a:p>
          <a:p>
            <a:pPr marL="171450" indent="-171450">
              <a:buFont typeface="Arial"/>
              <a:buChar char="•"/>
            </a:pPr>
            <a:r>
              <a:rPr lang="en-US" baseline="0" dirty="0" smtClean="0"/>
              <a:t>Finally, we explained that a trauma-sensitive approach involves adopting universal strategies that can be used by all for all to create an environment that mitigates the impact of trauma and supports healing and recovery for all students, including those who require more intensive supports.</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12</a:t>
            </a:fld>
            <a:endParaRPr lang="en-US" dirty="0"/>
          </a:p>
        </p:txBody>
      </p:sp>
    </p:spTree>
    <p:extLst>
      <p:ext uri="{BB962C8B-B14F-4D97-AF65-F5344CB8AC3E}">
        <p14:creationId xmlns:p14="http://schemas.microsoft.com/office/powerpoint/2010/main" val="3827979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In part one we explored the call for trauma-informed care across child-serving systems and the trauma-sensitive schools movement in education. In part two we discuss why schools are adopting a universal approach to addressing trauma.</a:t>
            </a:r>
            <a:endParaRPr lang="en-US" dirty="0" smtClean="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13</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0" i="1" dirty="0" smtClean="0">
                <a:latin typeface="Arial" charset="0"/>
                <a:ea typeface="ＭＳ Ｐゴシック"/>
                <a:cs typeface="ＭＳ Ｐゴシック"/>
              </a:rPr>
              <a:t>[Slides 14-24 may be represented</a:t>
            </a:r>
            <a:r>
              <a:rPr lang="en-US" b="0" i="1" baseline="0" dirty="0" smtClean="0">
                <a:latin typeface="Arial" charset="0"/>
                <a:ea typeface="ＭＳ Ｐゴシック"/>
                <a:cs typeface="ＭＳ Ｐゴシック"/>
              </a:rPr>
              <a:t> in one slide with people able to click on each of the 4 reasons to reveal the additional information under each]</a:t>
            </a:r>
            <a:endParaRPr lang="en-US" b="0" i="1" dirty="0" smtClean="0">
              <a:latin typeface="Arial" charset="0"/>
              <a:ea typeface="ＭＳ Ｐゴシック"/>
              <a:cs typeface="ＭＳ Ｐゴシック"/>
            </a:endParaRPr>
          </a:p>
          <a:p>
            <a:endParaRPr lang="en-US" dirty="0" smtClean="0"/>
          </a:p>
          <a:p>
            <a:endParaRPr lang="en-US" dirty="0" smtClean="0"/>
          </a:p>
          <a:p>
            <a:r>
              <a:rPr lang="en-US" dirty="0" smtClean="0"/>
              <a:t>There are several key reasons why schools are adopting a universal approach to trauma</a:t>
            </a:r>
            <a:r>
              <a:rPr lang="en-US" baseline="0" dirty="0" smtClean="0"/>
              <a:t> that include: 1) increased awareness of the high rates of trauma among students and the negative impact of unaddressed trauma on behavior and learning; 2) the increased risk of causing harm when trauma responses are misunderstood; 3) the positive role that schools can play in promoting resilience and supporting recovery from trauma; and 4) early but promising indications that adopting a universal approach has a positive impact on students and schools. In this section, we will briefly discuss each of these motives for adopting trauma-sensitive learning environments.</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14</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First, schools are adopting a universal</a:t>
            </a:r>
            <a:r>
              <a:rPr lang="en-US" baseline="0" dirty="0" smtClean="0"/>
              <a:t> approach to addressing trauma in response to increased awareness of the high rates of childhood trauma that students are exposed to over the course of their time in school. These experiences may occur both outside of school and on school grounds. Let’s briefly review what we learned about the prevalence and impact of trauma in module one.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15</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16</a:t>
            </a:fld>
            <a:endParaRPr lang="en-US" sz="1200" dirty="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lvl="0"/>
            <a:r>
              <a:rPr lang="en-US" sz="1200" baseline="0" dirty="0" smtClean="0">
                <a:solidFill>
                  <a:srgbClr val="FFFF00"/>
                </a:solidFill>
                <a:latin typeface="Arial" charset="0"/>
                <a:ea typeface="ＭＳ Ｐゴシック"/>
                <a:cs typeface="ＭＳ Ｐゴシック"/>
              </a:rPr>
              <a:t>In the first module, we learned that rates of exposure to traumatic events in childhood are high, and the majority of students who enter the school building have been or will be exposed to some type of traumatic event. In particular, experiences of violent trauma are common. Though many children are able to recover from traumatic events and return to their usual level of functioning, some continue to struggle. When children are exposed to chronic or what we call “complex” trauma from a young age without support from adults, these experiences can change the way the brain organizes itself over time. Neurobiological changes related to unaddressed trauma have a significant impact on children into adulthood. Effects may include: 1) </a:t>
            </a:r>
            <a:r>
              <a:rPr lang="en-US" sz="1200" kern="1200" dirty="0" smtClean="0">
                <a:solidFill>
                  <a:schemeClr val="tx1"/>
                </a:solidFill>
                <a:effectLst/>
                <a:latin typeface="Calibri" pitchFamily="34" charset="0"/>
                <a:ea typeface="ＭＳ Ｐゴシック" pitchFamily="1" charset="-128"/>
                <a:cs typeface="ＭＳ Ｐゴシック"/>
              </a:rPr>
              <a:t>Changes to brain architecture and functioning of pathways associated with learning, memory, and ability to self-regulate and cope;</a:t>
            </a:r>
            <a:r>
              <a:rPr lang="en-US" sz="1200" kern="1200" baseline="0" dirty="0" smtClean="0">
                <a:solidFill>
                  <a:schemeClr val="tx1"/>
                </a:solidFill>
                <a:effectLst/>
                <a:latin typeface="Calibri" pitchFamily="34" charset="0"/>
                <a:ea typeface="ＭＳ Ｐゴシック" pitchFamily="1" charset="-128"/>
                <a:cs typeface="ＭＳ Ｐゴシック"/>
              </a:rPr>
              <a:t> 2) emotional and behavioral challenges that interfere with relationship-building and academic success; and 3) an increased risk for involvement in other service systems, including juvenile justice. </a:t>
            </a:r>
            <a:r>
              <a:rPr lang="en-US" sz="1200" kern="1200" dirty="0" smtClean="0">
                <a:solidFill>
                  <a:schemeClr val="tx1"/>
                </a:solidFill>
                <a:effectLst/>
                <a:latin typeface="Calibri" pitchFamily="34" charset="0"/>
                <a:ea typeface="ＭＳ Ｐゴシック" pitchFamily="1" charset="-128"/>
                <a:cs typeface="ＭＳ Ｐゴシック"/>
              </a:rPr>
              <a:t>We also learned that school staff who are working with</a:t>
            </a:r>
            <a:r>
              <a:rPr lang="en-US" sz="1200" kern="1200" baseline="0" dirty="0" smtClean="0">
                <a:solidFill>
                  <a:schemeClr val="tx1"/>
                </a:solidFill>
                <a:effectLst/>
                <a:latin typeface="Calibri" pitchFamily="34" charset="0"/>
                <a:ea typeface="ＭＳ Ｐゴシック" pitchFamily="1" charset="-128"/>
                <a:cs typeface="ＭＳ Ｐゴシック"/>
              </a:rPr>
              <a:t> high numbers of children who are complexly traumatized are at risk of developing post-trauma responses based on this indirect exposure to trauma. When these response go unaddressed there is heightened risk for whole schools to react in traumatized ways. </a:t>
            </a:r>
          </a:p>
          <a:p>
            <a:pPr lvl="0"/>
            <a:endParaRPr lang="en-US" sz="1200" kern="1200" baseline="0" dirty="0" smtClean="0">
              <a:solidFill>
                <a:schemeClr val="tx1"/>
              </a:solidFill>
              <a:effectLst/>
              <a:latin typeface="Calibri" pitchFamily="34" charset="0"/>
              <a:ea typeface="ＭＳ Ｐゴシック" pitchFamily="1" charset="-128"/>
              <a:cs typeface="ＭＳ Ｐゴシック"/>
            </a:endParaRPr>
          </a:p>
          <a:p>
            <a:pPr lvl="0"/>
            <a:r>
              <a:rPr lang="en-US" sz="1200" kern="1200" baseline="0" dirty="0" smtClean="0">
                <a:solidFill>
                  <a:schemeClr val="tx1"/>
                </a:solidFill>
                <a:effectLst/>
                <a:latin typeface="Calibri" pitchFamily="34" charset="0"/>
                <a:ea typeface="ＭＳ Ｐゴシック" pitchFamily="1" charset="-128"/>
                <a:cs typeface="ＭＳ Ｐゴシック"/>
              </a:rPr>
              <a:t>The impact of unaddressed trauma on school success is sobering. Traumatized children are more likely to:</a:t>
            </a:r>
          </a:p>
          <a:p>
            <a:pPr marL="627063" indent="-307975">
              <a:lnSpc>
                <a:spcPct val="90000"/>
              </a:lnSpc>
            </a:pPr>
            <a:r>
              <a:rPr lang="en-US" sz="1200" dirty="0" smtClean="0">
                <a:solidFill>
                  <a:srgbClr val="000000"/>
                </a:solidFill>
                <a:latin typeface="Calibri" pitchFamily="34" charset="0"/>
              </a:rPr>
              <a:t>Fail a grade</a:t>
            </a:r>
          </a:p>
          <a:p>
            <a:pPr marL="627063" indent="-307975">
              <a:lnSpc>
                <a:spcPct val="90000"/>
              </a:lnSpc>
            </a:pPr>
            <a:r>
              <a:rPr lang="en-US" sz="1200" dirty="0" smtClean="0">
                <a:solidFill>
                  <a:srgbClr val="000000"/>
                </a:solidFill>
                <a:latin typeface="Calibri" pitchFamily="34" charset="0"/>
              </a:rPr>
              <a:t>Score lower on standardized achievement tests</a:t>
            </a:r>
          </a:p>
          <a:p>
            <a:pPr marL="627063" indent="-307975">
              <a:lnSpc>
                <a:spcPct val="90000"/>
              </a:lnSpc>
            </a:pPr>
            <a:r>
              <a:rPr lang="en-US" sz="1200" dirty="0" smtClean="0">
                <a:solidFill>
                  <a:srgbClr val="000000"/>
                </a:solidFill>
                <a:latin typeface="Calibri" pitchFamily="34" charset="0"/>
              </a:rPr>
              <a:t>Have more receptive and expressive language difficulties</a:t>
            </a:r>
          </a:p>
          <a:p>
            <a:pPr marL="627063" indent="-307975">
              <a:lnSpc>
                <a:spcPct val="90000"/>
              </a:lnSpc>
            </a:pPr>
            <a:r>
              <a:rPr lang="en-US" sz="1200" dirty="0" smtClean="0">
                <a:solidFill>
                  <a:srgbClr val="000000"/>
                </a:solidFill>
                <a:latin typeface="Calibri" pitchFamily="34" charset="0"/>
              </a:rPr>
              <a:t>Be suspended and expelled more frequently</a:t>
            </a:r>
          </a:p>
          <a:p>
            <a:pPr marL="627063" indent="-307975">
              <a:lnSpc>
                <a:spcPct val="90000"/>
              </a:lnSpc>
            </a:pPr>
            <a:r>
              <a:rPr lang="en-US" sz="1200" dirty="0" smtClean="0">
                <a:solidFill>
                  <a:srgbClr val="000000"/>
                </a:solidFill>
                <a:latin typeface="Calibri" pitchFamily="34" charset="0"/>
              </a:rPr>
              <a:t>Referred more often to special education</a:t>
            </a:r>
          </a:p>
          <a:p>
            <a:pPr marL="627063" indent="-307975">
              <a:lnSpc>
                <a:spcPct val="90000"/>
              </a:lnSpc>
            </a:pPr>
            <a:endParaRPr lang="en-US" sz="1200" dirty="0" smtClean="0">
              <a:solidFill>
                <a:srgbClr val="000000"/>
              </a:solidFill>
              <a:latin typeface="Calibri" pitchFamily="34" charset="0"/>
            </a:endParaRPr>
          </a:p>
          <a:p>
            <a:pPr marL="0" marR="0" indent="0" algn="l" defTabSz="457200" rtl="0" eaLnBrk="0" fontAlgn="base" latinLnBrk="0" hangingPunct="0">
              <a:lnSpc>
                <a:spcPct val="80000"/>
              </a:lnSpc>
              <a:spcBef>
                <a:spcPct val="30000"/>
              </a:spcBef>
              <a:spcAft>
                <a:spcPct val="0"/>
              </a:spcAft>
              <a:buClrTx/>
              <a:buSzTx/>
              <a:buFontTx/>
              <a:buNone/>
              <a:tabLst/>
              <a:defRPr/>
            </a:pPr>
            <a:r>
              <a:rPr lang="en-US" sz="1200" dirty="0" smtClean="0">
                <a:solidFill>
                  <a:srgbClr val="000000"/>
                </a:solidFill>
                <a:latin typeface="Calibri" pitchFamily="34" charset="0"/>
              </a:rPr>
              <a:t>Equipped</a:t>
            </a:r>
            <a:r>
              <a:rPr lang="en-US" sz="1200" baseline="0" dirty="0" smtClean="0">
                <a:solidFill>
                  <a:srgbClr val="000000"/>
                </a:solidFill>
                <a:latin typeface="Calibri" pitchFamily="34" charset="0"/>
              </a:rPr>
              <a:t> </a:t>
            </a:r>
            <a:r>
              <a:rPr lang="en-US" sz="1200" dirty="0" smtClean="0">
                <a:solidFill>
                  <a:srgbClr val="000000"/>
                </a:solidFill>
                <a:latin typeface="Calibri" pitchFamily="34" charset="0"/>
              </a:rPr>
              <a:t>with this knowledge,</a:t>
            </a:r>
            <a:r>
              <a:rPr lang="en-US" sz="1200" baseline="0" dirty="0" smtClean="0">
                <a:solidFill>
                  <a:srgbClr val="000000"/>
                </a:solidFill>
                <a:latin typeface="Calibri" pitchFamily="34" charset="0"/>
              </a:rPr>
              <a:t> schools are taking steps to address trauma to mitigate negative impacts on well-being and academic success.</a:t>
            </a:r>
          </a:p>
          <a:p>
            <a:pPr marL="0" marR="0" indent="0" algn="l" defTabSz="457200" rtl="0" eaLnBrk="0" fontAlgn="base" latinLnBrk="0" hangingPunct="0">
              <a:lnSpc>
                <a:spcPct val="80000"/>
              </a:lnSpc>
              <a:spcBef>
                <a:spcPct val="30000"/>
              </a:spcBef>
              <a:spcAft>
                <a:spcPct val="0"/>
              </a:spcAft>
              <a:buClrTx/>
              <a:buSzTx/>
              <a:buFontTx/>
              <a:buNone/>
              <a:tabLst/>
              <a:defRPr/>
            </a:pPr>
            <a:endParaRPr lang="en-US" sz="1200" baseline="0" dirty="0" smtClean="0">
              <a:solidFill>
                <a:srgbClr val="000000"/>
              </a:solidFill>
              <a:latin typeface="Calibri" pitchFamily="34" charset="0"/>
            </a:endParaRPr>
          </a:p>
          <a:p>
            <a:pPr marL="0" marR="0" indent="0" algn="l" defTabSz="457200" rtl="0" eaLnBrk="0" fontAlgn="base" latinLnBrk="0" hangingPunct="0">
              <a:lnSpc>
                <a:spcPct val="80000"/>
              </a:lnSpc>
              <a:spcBef>
                <a:spcPct val="30000"/>
              </a:spcBef>
              <a:spcAft>
                <a:spcPct val="0"/>
              </a:spcAft>
              <a:buClrTx/>
              <a:buSzTx/>
              <a:buFontTx/>
              <a:buNone/>
              <a:tabLst/>
              <a:defRPr/>
            </a:pPr>
            <a:endParaRPr lang="en-US" sz="1200" dirty="0" smtClean="0">
              <a:solidFill>
                <a:srgbClr val="000000"/>
              </a:solidFill>
              <a:latin typeface="Calibri" pitchFamily="34" charset="0"/>
            </a:endParaRPr>
          </a:p>
          <a:p>
            <a:pPr marL="0" marR="0" indent="0" algn="l" defTabSz="457200" rtl="0" eaLnBrk="0" fontAlgn="base" latinLnBrk="0" hangingPunct="0">
              <a:lnSpc>
                <a:spcPct val="80000"/>
              </a:lnSpc>
              <a:spcBef>
                <a:spcPct val="30000"/>
              </a:spcBef>
              <a:spcAft>
                <a:spcPct val="0"/>
              </a:spcAft>
              <a:buClrTx/>
              <a:buSzTx/>
              <a:buFontTx/>
              <a:buNone/>
              <a:tabLst/>
              <a:defRPr/>
            </a:pPr>
            <a:r>
              <a:rPr lang="en-US" sz="1200" dirty="0" smtClean="0">
                <a:solidFill>
                  <a:srgbClr val="000000"/>
                </a:solidFill>
                <a:latin typeface="Calibri" pitchFamily="34" charset="0"/>
              </a:rPr>
              <a:t>(Wolpow, Johnson, Hertel, &amp; Kincaid, 2009)</a:t>
            </a:r>
          </a:p>
          <a:p>
            <a:pPr marL="0" marR="0" indent="0" algn="l" defTabSz="457200" rtl="0" eaLnBrk="0" fontAlgn="base" latinLnBrk="0" hangingPunct="0">
              <a:lnSpc>
                <a:spcPct val="80000"/>
              </a:lnSpc>
              <a:spcBef>
                <a:spcPct val="30000"/>
              </a:spcBef>
              <a:spcAft>
                <a:spcPct val="0"/>
              </a:spcAft>
              <a:buClrTx/>
              <a:buSzTx/>
              <a:buFontTx/>
              <a:buNone/>
              <a:tabLst/>
              <a:defRPr/>
            </a:pPr>
            <a:endParaRPr lang="en-US" sz="1200" dirty="0" smtClean="0">
              <a:solidFill>
                <a:srgbClr val="000000"/>
              </a:solidFill>
              <a:latin typeface="Calibri" pitchFamily="34" charset="0"/>
            </a:endParaRPr>
          </a:p>
          <a:p>
            <a:pPr marL="0" marR="0" indent="0" algn="l" defTabSz="457200" rtl="0" eaLnBrk="0" fontAlgn="base" latinLnBrk="0" hangingPunct="0">
              <a:lnSpc>
                <a:spcPct val="80000"/>
              </a:lnSpc>
              <a:spcBef>
                <a:spcPct val="30000"/>
              </a:spcBef>
              <a:spcAft>
                <a:spcPct val="0"/>
              </a:spcAft>
              <a:buClrTx/>
              <a:buSzTx/>
              <a:buFontTx/>
              <a:buNone/>
              <a:tabLst/>
              <a:defRPr/>
            </a:pPr>
            <a:endParaRPr lang="en-US" sz="1200" dirty="0" smtClean="0">
              <a:solidFill>
                <a:srgbClr val="000000"/>
              </a:solidFill>
              <a:latin typeface="Calibri" pitchFamily="34" charset="0"/>
            </a:endParaRPr>
          </a:p>
          <a:p>
            <a:pPr>
              <a:lnSpc>
                <a:spcPct val="80000"/>
              </a:lnSpc>
            </a:pPr>
            <a:endParaRPr lang="en-US" sz="1200" dirty="0" smtClean="0"/>
          </a:p>
          <a:p>
            <a:pPr marL="627063" indent="-307975">
              <a:lnSpc>
                <a:spcPct val="90000"/>
              </a:lnSpc>
            </a:pPr>
            <a:endParaRPr lang="en-US" sz="1200" dirty="0" smtClean="0">
              <a:solidFill>
                <a:srgbClr val="000000"/>
              </a:solidFill>
              <a:latin typeface="Calibri" pitchFamily="34" charset="0"/>
            </a:endParaRPr>
          </a:p>
          <a:p>
            <a:pPr lvl="0"/>
            <a:endParaRPr lang="en-US" sz="1200" kern="1200" baseline="0" dirty="0" smtClean="0">
              <a:solidFill>
                <a:schemeClr val="tx1"/>
              </a:solidFill>
              <a:effectLst/>
              <a:latin typeface="Calibri" pitchFamily="34" charset="0"/>
              <a:ea typeface="ＭＳ Ｐゴシック" pitchFamily="1" charset="-128"/>
              <a:cs typeface="ＭＳ Ｐゴシック"/>
            </a:endParaRPr>
          </a:p>
          <a:p>
            <a:pPr lvl="0"/>
            <a:endParaRPr lang="en-US" sz="1200" baseline="0" dirty="0" smtClean="0">
              <a:solidFill>
                <a:srgbClr val="FFFF00"/>
              </a:solidFill>
              <a:latin typeface="Arial" charset="0"/>
              <a:ea typeface="ＭＳ Ｐゴシック"/>
              <a:cs typeface="ＭＳ Ｐゴシック"/>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In addition</a:t>
            </a:r>
            <a:r>
              <a:rPr lang="en-US" baseline="0" dirty="0" smtClean="0"/>
              <a:t> to a growing awareness of the prevalence and impact of trauma, there is a sense of increased risk of doing harm when trauma responses are overlooked. </a:t>
            </a:r>
            <a:r>
              <a:rPr lang="en-US" i="0" dirty="0" smtClean="0"/>
              <a:t>Without considering the presence of trauma, schools run the risk of misunderstanding</a:t>
            </a:r>
            <a:r>
              <a:rPr lang="en-US" i="0" baseline="0" dirty="0" smtClean="0"/>
              <a:t> </a:t>
            </a:r>
            <a:r>
              <a:rPr lang="en-US" i="0" dirty="0" smtClean="0"/>
              <a:t>student behaviors and challenges,</a:t>
            </a:r>
            <a:r>
              <a:rPr lang="en-US" i="0" baseline="0" dirty="0" smtClean="0"/>
              <a:t> mistreating students by recreating environments that are further traumatizing, and even misdiagnosing students based on these behaviors.  </a:t>
            </a:r>
            <a:endParaRPr lang="en-US" i="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17</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Children who</a:t>
            </a:r>
            <a:r>
              <a:rPr lang="en-US" baseline="0" dirty="0" smtClean="0"/>
              <a:t> have been exposed to traumatic events, particularly chronic experiences of trauma, have developed survival strategies that have helped them manage, but may be misunderstood and misinterpreted in a school setting. How school staff view these behaviors impacts their responses and how </a:t>
            </a:r>
            <a:r>
              <a:rPr lang="en-US" b="0" baseline="0" dirty="0" smtClean="0"/>
              <a:t>they</a:t>
            </a:r>
            <a:r>
              <a:rPr lang="en-US" b="1" baseline="0" dirty="0" smtClean="0"/>
              <a:t> </a:t>
            </a:r>
            <a:r>
              <a:rPr lang="en-US" baseline="0" dirty="0" smtClean="0"/>
              <a:t>feel about the student. For example, </a:t>
            </a:r>
            <a:r>
              <a:rPr lang="en-US" sz="1200" kern="1200" baseline="0" dirty="0" smtClean="0">
                <a:solidFill>
                  <a:schemeClr val="tx1"/>
                </a:solidFill>
                <a:effectLst/>
                <a:latin typeface="Calibri" pitchFamily="34" charset="0"/>
                <a:ea typeface="ＭＳ Ｐゴシック" pitchFamily="1" charset="-128"/>
                <a:cs typeface="ＭＳ Ｐゴシック"/>
              </a:rPr>
              <a:t>t</a:t>
            </a:r>
            <a:r>
              <a:rPr lang="en-US" sz="1200" kern="1200" dirty="0" smtClean="0">
                <a:solidFill>
                  <a:schemeClr val="tx1"/>
                </a:solidFill>
                <a:effectLst/>
                <a:latin typeface="Calibri" pitchFamily="34" charset="0"/>
                <a:ea typeface="ＭＳ Ｐゴシック" pitchFamily="1" charset="-128"/>
                <a:cs typeface="ＭＳ Ｐゴシック"/>
              </a:rPr>
              <a:t>raumatized children and youth may be difficult to redirect, seem emotionally out of control, avoid taking responsibility, and appear oppositional and disruptive</a:t>
            </a:r>
            <a:r>
              <a:rPr lang="en-US" sz="1200" kern="1200" baseline="0" dirty="0" smtClean="0">
                <a:solidFill>
                  <a:schemeClr val="tx1"/>
                </a:solidFill>
                <a:effectLst/>
                <a:latin typeface="Calibri" pitchFamily="34" charset="0"/>
                <a:ea typeface="ＭＳ Ｐゴシック" pitchFamily="1" charset="-128"/>
                <a:cs typeface="ＭＳ Ｐゴシック"/>
              </a:rPr>
              <a:t> or disconnected like they don’t care </a:t>
            </a:r>
            <a:r>
              <a:rPr lang="en-US" sz="1200" kern="1200" dirty="0" smtClean="0">
                <a:solidFill>
                  <a:schemeClr val="tx1"/>
                </a:solidFill>
                <a:effectLst/>
                <a:latin typeface="Calibri" pitchFamily="34" charset="0"/>
                <a:ea typeface="ＭＳ Ｐゴシック" pitchFamily="1" charset="-128"/>
                <a:cs typeface="ＭＳ Ｐゴシック"/>
              </a:rPr>
              <a:t>(Hodas, 2006). Without understanding the connection between trauma and current behaviors, school staff may see these behaviors</a:t>
            </a:r>
            <a:r>
              <a:rPr lang="en-US" sz="1200" kern="1200" baseline="0" dirty="0" smtClean="0">
                <a:solidFill>
                  <a:schemeClr val="tx1"/>
                </a:solidFill>
                <a:effectLst/>
                <a:latin typeface="Calibri" pitchFamily="34" charset="0"/>
                <a:ea typeface="ＭＳ Ｐゴシック" pitchFamily="1" charset="-128"/>
                <a:cs typeface="ＭＳ Ｐゴシック"/>
              </a:rPr>
              <a:t> as purposeful and </a:t>
            </a:r>
            <a:r>
              <a:rPr lang="en-US" sz="1200" kern="1200" dirty="0" smtClean="0">
                <a:solidFill>
                  <a:schemeClr val="tx1"/>
                </a:solidFill>
                <a:effectLst/>
                <a:latin typeface="Calibri" pitchFamily="34" charset="0"/>
                <a:ea typeface="ＭＳ Ｐゴシック" pitchFamily="1" charset="-128"/>
                <a:cs typeface="ＭＳ Ｐゴシック"/>
              </a:rPr>
              <a:t>label a youth “manipulative”, “oppositional”, “lazy”,</a:t>
            </a:r>
            <a:r>
              <a:rPr lang="en-US" sz="1200" kern="1200" baseline="0" dirty="0" smtClean="0">
                <a:solidFill>
                  <a:schemeClr val="tx1"/>
                </a:solidFill>
                <a:effectLst/>
                <a:latin typeface="Calibri" pitchFamily="34" charset="0"/>
                <a:ea typeface="ＭＳ Ｐゴシック" pitchFamily="1" charset="-128"/>
                <a:cs typeface="ＭＳ Ｐゴシック"/>
              </a:rPr>
              <a:t> or</a:t>
            </a:r>
            <a:r>
              <a:rPr lang="en-US" sz="1200" kern="1200" dirty="0" smtClean="0">
                <a:solidFill>
                  <a:schemeClr val="tx1"/>
                </a:solidFill>
                <a:effectLst/>
                <a:latin typeface="Calibri" pitchFamily="34" charset="0"/>
                <a:ea typeface="ＭＳ Ｐゴシック" pitchFamily="1" charset="-128"/>
                <a:cs typeface="ＭＳ Ｐゴシック"/>
              </a:rPr>
              <a:t> “unmotivated”, when these behaviors are better understood as survival responses (Prescott, Soares, Konnath, &amp; Bassuk, 2008). Seeing</a:t>
            </a:r>
            <a:r>
              <a:rPr lang="en-US" sz="1200" kern="1200" baseline="0" dirty="0" smtClean="0">
                <a:solidFill>
                  <a:schemeClr val="tx1"/>
                </a:solidFill>
                <a:effectLst/>
                <a:latin typeface="Calibri" pitchFamily="34" charset="0"/>
                <a:ea typeface="ＭＳ Ｐゴシック" pitchFamily="1" charset="-128"/>
                <a:cs typeface="ＭＳ Ｐゴシック"/>
              </a:rPr>
              <a:t> these behaviors through a trauma lens, teachers may start to understand these responses as signs that student may be overwhelmed, triggered, constantly on the lookout for danger, mistrustful of others due to their traumatic experiences, and in survival mode. </a:t>
            </a:r>
            <a:r>
              <a:rPr lang="en-US" sz="1200" kern="1200" baseline="0" dirty="0" smtClean="0">
                <a:solidFill>
                  <a:srgbClr val="000000"/>
                </a:solidFill>
                <a:effectLst/>
                <a:latin typeface="Calibri"/>
                <a:ea typeface="ＭＳ Ｐゴシック" pitchFamily="1" charset="-128"/>
                <a:cs typeface="Calibri"/>
              </a:rPr>
              <a:t>This change in perspective often allows adults to step back, take behaviors less personally, and respond in more informed and empathic ways in the moment.</a:t>
            </a: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Schools that are</a:t>
            </a:r>
            <a:r>
              <a:rPr lang="en-US" sz="1200" kern="1200" baseline="0" dirty="0" smtClean="0">
                <a:solidFill>
                  <a:schemeClr val="tx1"/>
                </a:solidFill>
                <a:effectLst/>
                <a:latin typeface="Calibri" pitchFamily="34" charset="0"/>
                <a:ea typeface="ＭＳ Ｐゴシック" pitchFamily="1" charset="-128"/>
                <a:cs typeface="ＭＳ Ｐゴシック"/>
              </a:rPr>
              <a:t> not aware of trauma and its impact on students may unintentionally recreate situations and environments that mimic other traumatic experiences for students and trigger overwhelming feelings and reactions. </a:t>
            </a:r>
            <a:r>
              <a:rPr lang="en-US" sz="1200" kern="1200" dirty="0" smtClean="0">
                <a:solidFill>
                  <a:schemeClr val="tx1"/>
                </a:solidFill>
                <a:effectLst/>
                <a:latin typeface="Calibri" pitchFamily="34" charset="0"/>
                <a:ea typeface="ＭＳ Ｐゴシック" pitchFamily="1" charset="-128"/>
                <a:cs typeface="ＭＳ Ｐゴシック"/>
              </a:rPr>
              <a:t>Schools may engage in a range of practices that are not conducive to recovery for trauma survivors and that have the potential to cause additional harm (Harris &amp; Fallot, 2001; Elliot, Bjelajc, Fallot, Markoff, &amp; Reed, 2005; Jennings, 2008; Bloom, 2000).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“Re-traumatizing” practices may include: </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chemeClr val="bg1"/>
                </a:solidFill>
                <a:latin typeface="Calibri" pitchFamily="34" charset="0"/>
                <a:cs typeface="Calibri" pitchFamily="34" charset="0"/>
              </a:rPr>
              <a:t>using negative labels</a:t>
            </a:r>
            <a:r>
              <a:rPr lang="en-US" sz="1200" baseline="0" dirty="0" smtClean="0">
                <a:solidFill>
                  <a:schemeClr val="bg1"/>
                </a:solidFill>
                <a:latin typeface="Calibri" pitchFamily="34" charset="0"/>
                <a:cs typeface="Calibri" pitchFamily="34" charset="0"/>
              </a:rPr>
              <a:t> or </a:t>
            </a:r>
            <a:r>
              <a:rPr lang="en-US" sz="1200" dirty="0" smtClean="0">
                <a:solidFill>
                  <a:schemeClr val="bg1"/>
                </a:solidFill>
                <a:latin typeface="Calibri" pitchFamily="34" charset="0"/>
                <a:cs typeface="Calibri" pitchFamily="34" charset="0"/>
              </a:rPr>
              <a:t>deficit-based language to describe students,</a:t>
            </a:r>
            <a:r>
              <a:rPr lang="en-US" sz="1200" baseline="0" dirty="0" smtClean="0">
                <a:solidFill>
                  <a:schemeClr val="bg1"/>
                </a:solidFill>
                <a:latin typeface="Calibri" pitchFamily="34" charset="0"/>
                <a:cs typeface="Calibri" pitchFamily="34" charset="0"/>
              </a:rPr>
              <a:t> such as </a:t>
            </a:r>
            <a:r>
              <a:rPr lang="en-US" sz="1200" dirty="0" smtClean="0">
                <a:solidFill>
                  <a:schemeClr val="bg1"/>
                </a:solidFill>
                <a:latin typeface="Calibri" pitchFamily="34" charset="0"/>
                <a:cs typeface="Calibri" pitchFamily="34" charset="0"/>
              </a:rPr>
              <a:t>lazy, lying, and manipulative;</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chemeClr val="bg1"/>
                </a:solidFill>
                <a:latin typeface="Calibri" pitchFamily="34" charset="0"/>
                <a:cs typeface="Calibri" pitchFamily="34" charset="0"/>
              </a:rPr>
              <a:t>belittling, </a:t>
            </a:r>
            <a:r>
              <a:rPr lang="en-US" sz="1200" b="0" dirty="0" smtClean="0">
                <a:solidFill>
                  <a:schemeClr val="bg1"/>
                </a:solidFill>
                <a:latin typeface="Calibri" pitchFamily="34" charset="0"/>
                <a:cs typeface="Calibri" pitchFamily="34" charset="0"/>
              </a:rPr>
              <a:t>embarrassing</a:t>
            </a:r>
            <a:r>
              <a:rPr lang="en-US" sz="1200" dirty="0" smtClean="0">
                <a:solidFill>
                  <a:schemeClr val="bg1"/>
                </a:solidFill>
                <a:latin typeface="Calibri" pitchFamily="34" charset="0"/>
                <a:cs typeface="Calibri" pitchFamily="34" charset="0"/>
              </a:rPr>
              <a:t>, isolating, or threatening students;</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chemeClr val="bg1"/>
                </a:solidFill>
                <a:latin typeface="Calibri" pitchFamily="34" charset="0"/>
                <a:cs typeface="Calibri" pitchFamily="34" charset="0"/>
              </a:rPr>
              <a:t>forcing</a:t>
            </a:r>
            <a:r>
              <a:rPr lang="en-US" sz="1200" baseline="0" dirty="0" smtClean="0">
                <a:solidFill>
                  <a:schemeClr val="bg1"/>
                </a:solidFill>
                <a:latin typeface="Calibri" pitchFamily="34" charset="0"/>
                <a:cs typeface="Calibri" pitchFamily="34" charset="0"/>
              </a:rPr>
              <a:t> students to do something against their will or violating their privacy;</a:t>
            </a:r>
            <a:endParaRPr lang="en-US" sz="1200" dirty="0" smtClean="0">
              <a:solidFill>
                <a:schemeClr val="bg1"/>
              </a:solidFill>
              <a:latin typeface="Calibri" pitchFamily="34" charset="0"/>
              <a:cs typeface="Calibri" pitchFamily="34" charset="0"/>
            </a:endParaRP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chemeClr val="bg1"/>
                </a:solidFill>
                <a:latin typeface="Calibri" pitchFamily="34" charset="0"/>
                <a:cs typeface="Calibri" pitchFamily="34" charset="0"/>
              </a:rPr>
              <a:t>creating rigid, punishment-driven environments;</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chemeClr val="bg1"/>
                </a:solidFill>
                <a:latin typeface="Calibri" pitchFamily="34" charset="0"/>
                <a:cs typeface="Calibri" pitchFamily="34" charset="0"/>
              </a:rPr>
              <a:t>employing harsh</a:t>
            </a:r>
            <a:r>
              <a:rPr lang="en-US" sz="1200" baseline="0" dirty="0" smtClean="0">
                <a:solidFill>
                  <a:schemeClr val="bg1"/>
                </a:solidFill>
                <a:latin typeface="Calibri" pitchFamily="34" charset="0"/>
                <a:cs typeface="Calibri" pitchFamily="34" charset="0"/>
              </a:rPr>
              <a:t> discipline practices that mimic abusive experiences for youth;</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baseline="0" dirty="0" smtClean="0">
                <a:solidFill>
                  <a:schemeClr val="bg1"/>
                </a:solidFill>
                <a:latin typeface="Calibri" pitchFamily="34" charset="0"/>
                <a:cs typeface="Calibri" pitchFamily="34" charset="0"/>
              </a:rPr>
              <a:t>allowing environments to become chaotic, disorganized, unpredictable or unsafe; </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baseline="0" dirty="0" smtClean="0">
                <a:solidFill>
                  <a:schemeClr val="bg1"/>
                </a:solidFill>
                <a:latin typeface="Calibri" pitchFamily="34" charset="0"/>
                <a:cs typeface="Calibri" pitchFamily="34" charset="0"/>
              </a:rPr>
              <a:t>adopting crisis intervention practices or emergency procedures that are further traumatizing;</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rgbClr val="FFFFFF"/>
                </a:solidFill>
                <a:latin typeface="Calibri" pitchFamily="34" charset="0"/>
                <a:cs typeface="Calibri" pitchFamily="34" charset="0"/>
              </a:rPr>
              <a:t>treating students and parents disrespectfully</a:t>
            </a:r>
            <a:r>
              <a:rPr lang="en-US" sz="1200" baseline="0" dirty="0" smtClean="0">
                <a:solidFill>
                  <a:srgbClr val="FFFFFF"/>
                </a:solidFill>
                <a:latin typeface="Calibri" pitchFamily="34" charset="0"/>
                <a:cs typeface="Calibri" pitchFamily="34" charset="0"/>
              </a:rPr>
              <a:t> and </a:t>
            </a:r>
            <a:r>
              <a:rPr lang="en-US" sz="1200" dirty="0" smtClean="0">
                <a:solidFill>
                  <a:srgbClr val="FFFFFF"/>
                </a:solidFill>
                <a:latin typeface="Calibri" pitchFamily="34" charset="0"/>
                <a:cs typeface="Calibri" pitchFamily="34" charset="0"/>
              </a:rPr>
              <a:t>minimizing their voice;</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kern="1200" dirty="0" smtClean="0">
                <a:solidFill>
                  <a:schemeClr val="tx1"/>
                </a:solidFill>
                <a:effectLst/>
                <a:latin typeface="Calibri" pitchFamily="34" charset="0"/>
                <a:ea typeface="ＭＳ Ｐゴシック" pitchFamily="1" charset="-128"/>
                <a:cs typeface="ＭＳ Ｐゴシック"/>
              </a:rPr>
              <a:t>establishing policies that minimize choice and control;</a:t>
            </a:r>
          </a:p>
          <a:p>
            <a:pPr marL="228600" marR="0" indent="-228600" algn="l" defTabSz="457200" rtl="0" eaLnBrk="0" fontAlgn="base" latinLnBrk="0" hangingPunct="0">
              <a:lnSpc>
                <a:spcPct val="100000"/>
              </a:lnSpc>
              <a:spcBef>
                <a:spcPct val="30000"/>
              </a:spcBef>
              <a:spcAft>
                <a:spcPct val="0"/>
              </a:spcAft>
              <a:buClrTx/>
              <a:buSzTx/>
              <a:buFont typeface="+mj-lt"/>
              <a:buAutoNum type="arabicParenR"/>
              <a:tabLst/>
              <a:defRPr/>
            </a:pPr>
            <a:r>
              <a:rPr lang="en-US" sz="1200" dirty="0" smtClean="0">
                <a:solidFill>
                  <a:srgbClr val="FFFFFF"/>
                </a:solidFill>
                <a:latin typeface="Calibri" pitchFamily="34" charset="0"/>
                <a:cs typeface="Calibri" pitchFamily="34" charset="0"/>
              </a:rPr>
              <a:t> and use of seclusion</a:t>
            </a:r>
            <a:r>
              <a:rPr lang="en-US" sz="1200" baseline="0" dirty="0" smtClean="0">
                <a:solidFill>
                  <a:srgbClr val="FFFFFF"/>
                </a:solidFill>
                <a:latin typeface="Calibri" pitchFamily="34" charset="0"/>
                <a:cs typeface="Calibri" pitchFamily="34" charset="0"/>
              </a:rPr>
              <a:t> or restraint.</a:t>
            </a:r>
          </a:p>
          <a:p>
            <a:pPr marL="342900" indent="-342900" defTabSz="457200" eaLnBrk="0" hangingPunct="0">
              <a:spcBef>
                <a:spcPct val="50000"/>
              </a:spcBef>
              <a:buFont typeface="Arial"/>
              <a:buChar char="•"/>
            </a:pPr>
            <a:endParaRPr lang="en-US" sz="1200" baseline="0" dirty="0" smtClean="0">
              <a:solidFill>
                <a:srgbClr val="FFFFFF"/>
              </a:solidFill>
              <a:latin typeface="Calibri" pitchFamily="34" charset="0"/>
              <a:cs typeface="Calibri" pitchFamily="34" charset="0"/>
            </a:endParaRPr>
          </a:p>
          <a:p>
            <a:pPr marL="0" marR="0" indent="0" algn="l" defTabSz="457200" rtl="0" eaLnBrk="0" fontAlgn="base" latinLnBrk="0" hangingPunct="0">
              <a:lnSpc>
                <a:spcPct val="100000"/>
              </a:lnSpc>
              <a:spcBef>
                <a:spcPct val="50000"/>
              </a:spcBef>
              <a:spcAft>
                <a:spcPct val="0"/>
              </a:spcAft>
              <a:buClrTx/>
              <a:buSzTx/>
              <a:buFont typeface="Arial"/>
              <a:buNone/>
              <a:tabLst/>
              <a:defRPr/>
            </a:pPr>
            <a:r>
              <a:rPr lang="en-US" sz="1200" kern="1200" dirty="0" smtClean="0">
                <a:solidFill>
                  <a:schemeClr val="tx1"/>
                </a:solidFill>
                <a:effectLst/>
                <a:latin typeface="Calibri" pitchFamily="34" charset="0"/>
                <a:ea typeface="ＭＳ Ｐゴシック" pitchFamily="1" charset="-128"/>
                <a:cs typeface="ＭＳ Ｐゴシック"/>
              </a:rPr>
              <a:t>These experiences may leave students and families feeling abused by the system and reluctant to trust</a:t>
            </a:r>
            <a:r>
              <a:rPr lang="en-US" sz="1200" kern="1200" baseline="0" dirty="0" smtClean="0">
                <a:solidFill>
                  <a:schemeClr val="tx1"/>
                </a:solidFill>
                <a:effectLst/>
                <a:latin typeface="Calibri" pitchFamily="34" charset="0"/>
                <a:ea typeface="ＭＳ Ｐゴシック" pitchFamily="1" charset="-128"/>
                <a:cs typeface="ＭＳ Ｐゴシック"/>
              </a:rPr>
              <a:t> any school staff</a:t>
            </a:r>
            <a:r>
              <a:rPr lang="en-US" sz="1200" kern="1200" dirty="0" smtClean="0">
                <a:solidFill>
                  <a:schemeClr val="tx1"/>
                </a:solidFill>
                <a:effectLst/>
                <a:latin typeface="Calibri" pitchFamily="34" charset="0"/>
                <a:ea typeface="ＭＳ Ｐゴシック" pitchFamily="1" charset="-128"/>
                <a:cs typeface="ＭＳ Ｐゴシック"/>
              </a:rPr>
              <a:t> (Harris &amp; Fallot, 2001; Elliot et al., 2005; Jennings, 2008; Bloom, 2000).</a:t>
            </a:r>
          </a:p>
          <a:p>
            <a:pPr marL="342900" indent="-342900" defTabSz="457200" eaLnBrk="0" hangingPunct="0">
              <a:spcBef>
                <a:spcPct val="50000"/>
              </a:spcBef>
              <a:buFont typeface="Arial"/>
              <a:buChar char="•"/>
            </a:pPr>
            <a:endParaRPr lang="en-US" sz="1200" dirty="0" smtClean="0">
              <a:solidFill>
                <a:srgbClr val="FFFFFF"/>
              </a:solidFill>
              <a:latin typeface="Calibri" pitchFamily="34" charset="0"/>
              <a:cs typeface="Calibri" pitchFamily="34" charset="0"/>
            </a:endParaRPr>
          </a:p>
          <a:p>
            <a:pPr marL="0" indent="0" defTabSz="457200" eaLnBrk="0" hangingPunct="0">
              <a:spcBef>
                <a:spcPct val="50000"/>
              </a:spcBef>
              <a:buFont typeface="Arial"/>
              <a:buNone/>
            </a:pPr>
            <a:endParaRPr lang="en-US" sz="1200" dirty="0" smtClean="0">
              <a:solidFill>
                <a:srgbClr val="FFFFFF"/>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Module Two “Trauma-Sensitive Schools: What, Why &amp;</a:t>
            </a:r>
            <a:r>
              <a:rPr lang="en-US" baseline="0" dirty="0" smtClean="0"/>
              <a:t> How”</a:t>
            </a:r>
            <a:r>
              <a:rPr lang="en-US" dirty="0" smtClean="0"/>
              <a:t> is divided into three</a:t>
            </a:r>
            <a:r>
              <a:rPr lang="en-US" baseline="0" dirty="0" smtClean="0"/>
              <a:t> parts: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In part one, we will define the concept of a trauma-sensitive school.</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In part two, we will explore why a universal approach to addressing and preventing trauma in schools is needed.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Finally, in part three, we will discuss guiding principles and key components of trauma-sensitive schools.</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baseline="0" dirty="0" smtClean="0"/>
              <a:t>Accompanying Module Two is a Participant Summary and Activity Packet that is designed to reinforce the material in the module. Like the module, the packet is broken into three parts, and each part includes a summary of the concepts and related activities. You may download the packet and use while you are viewing this module or use to review the material after you have completed Module Two. If you are viewing Module Two with a group, you may choose to stop at the end of each part or wait until the end to have discussions and do activities together.</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2</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Children and adolescents exposed to trauma may display difficult behaviors and a range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of symptoms</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that mimic other disorders. Traumatized youth may present with symptoms that are consistent with diagnoses that include ADHD, Bi-Polar Disorder, Oppositional-Defiant Disorder, or Reactive-Attachment Disorder (Cook et al., 2005). Without a thorough assessment that includes </a:t>
            </a:r>
            <a:r>
              <a:rPr lang="en-US" sz="1200" b="0" kern="1200" dirty="0" smtClean="0">
                <a:solidFill>
                  <a:schemeClr val="tx1"/>
                </a:solidFill>
                <a:effectLst/>
                <a:latin typeface="Calibri" pitchFamily="34" charset="0"/>
                <a:ea typeface="ＭＳ Ｐゴシック" pitchFamily="1" charset="-128"/>
                <a:cs typeface="ＭＳ Ｐゴシック"/>
              </a:rPr>
              <a:t>documenting any </a:t>
            </a:r>
            <a:r>
              <a:rPr lang="en-US" sz="1200" kern="1200" dirty="0" smtClean="0">
                <a:solidFill>
                  <a:schemeClr val="tx1"/>
                </a:solidFill>
                <a:effectLst/>
                <a:latin typeface="Calibri" pitchFamily="34" charset="0"/>
                <a:ea typeface="ＭＳ Ｐゴシック" pitchFamily="1" charset="-128"/>
                <a:cs typeface="ＭＳ Ｐゴシック"/>
              </a:rPr>
              <a:t>history of trauma, school mental health professionals may misdiagnose children and adolescents based on presenting behaviors and miss the traumatic experiences that may be the source of the symptoms and the necessary focus of treatment (Cook et al., 2005). Within the trauma field, experts have suggested a new diagnosis,</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Developmental Trauma Disorder,</a:t>
            </a:r>
            <a:r>
              <a:rPr lang="en-US" sz="1200" kern="1200" baseline="0" dirty="0" smtClean="0">
                <a:solidFill>
                  <a:schemeClr val="tx1"/>
                </a:solidFill>
                <a:effectLst/>
                <a:latin typeface="Calibri" pitchFamily="34" charset="0"/>
                <a:ea typeface="ＭＳ Ｐゴシック" pitchFamily="1" charset="-128"/>
                <a:cs typeface="ＭＳ Ｐゴシック"/>
              </a:rPr>
              <a:t> to</a:t>
            </a:r>
            <a:r>
              <a:rPr lang="en-US" sz="1200" kern="1200" dirty="0" smtClean="0">
                <a:solidFill>
                  <a:schemeClr val="tx1"/>
                </a:solidFill>
                <a:effectLst/>
                <a:latin typeface="Calibri" pitchFamily="34" charset="0"/>
                <a:ea typeface="ＭＳ Ｐゴシック" pitchFamily="1" charset="-128"/>
                <a:cs typeface="ＭＳ Ｐゴシック"/>
              </a:rPr>
              <a:t> more fully capture the range of responses related to complex trauma than current diagnoses such as PTSD. The goal is to avoid attaching multiple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diagnoses to a set of symptoms that are better understood as trauma responses. </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20</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As</a:t>
            </a:r>
            <a:r>
              <a:rPr lang="en-US" baseline="0" dirty="0" smtClean="0"/>
              <a:t> we just discussed, without an awareness of trauma, school staff run the risk of causing additional harm to the students they are trying to help. On the other side of this coin, with awareness and knowledge of trauma, schools play a significant role in promoting resilience and recovery from trauma. </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21</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There is growing interest in understanding more about the ways that individual and external factors play</a:t>
            </a:r>
            <a:r>
              <a:rPr lang="en-US" sz="1200" kern="1200" baseline="0" dirty="0" smtClean="0">
                <a:solidFill>
                  <a:schemeClr val="tx1"/>
                </a:solidFill>
                <a:effectLst/>
                <a:latin typeface="Calibri" pitchFamily="34" charset="0"/>
                <a:ea typeface="ＭＳ Ｐゴシック" pitchFamily="1" charset="-128"/>
                <a:cs typeface="ＭＳ Ｐゴシック"/>
              </a:rPr>
              <a:t> a role in how children respond to trauma. </a:t>
            </a:r>
            <a:r>
              <a:rPr lang="en-US" sz="1200" kern="1200" dirty="0" smtClean="0">
                <a:solidFill>
                  <a:schemeClr val="tx1"/>
                </a:solidFill>
                <a:effectLst/>
                <a:latin typeface="Calibri" pitchFamily="34" charset="0"/>
                <a:ea typeface="ＭＳ Ｐゴシック" pitchFamily="1" charset="-128"/>
                <a:cs typeface="ＭＳ Ｐゴシック"/>
              </a:rPr>
              <a:t>In particular, much attention has recently been paid to understanding the dynamic relationship between risk and protective factors that we discussed in Module One. Research on trauma and resiliency highlights the importance of factors beyond the individual,</a:t>
            </a:r>
            <a:r>
              <a:rPr lang="en-US" sz="1200" kern="1200" baseline="0" dirty="0" smtClean="0">
                <a:solidFill>
                  <a:schemeClr val="tx1"/>
                </a:solidFill>
                <a:effectLst/>
                <a:latin typeface="Calibri" pitchFamily="34" charset="0"/>
                <a:ea typeface="ＭＳ Ｐゴシック" pitchFamily="1" charset="-128"/>
                <a:cs typeface="ＭＳ Ｐゴシック"/>
              </a:rPr>
              <a:t> particularly the role of the environment </a:t>
            </a:r>
            <a:r>
              <a:rPr lang="en-US" sz="1200" b="0" kern="1200" baseline="0" dirty="0" smtClean="0">
                <a:solidFill>
                  <a:schemeClr val="tx1"/>
                </a:solidFill>
                <a:effectLst/>
                <a:latin typeface="Calibri" pitchFamily="34" charset="0"/>
                <a:ea typeface="ＭＳ Ｐゴシック" pitchFamily="1" charset="-128"/>
                <a:cs typeface="ＭＳ Ｐゴシック"/>
              </a:rPr>
              <a:t>in</a:t>
            </a:r>
            <a:r>
              <a:rPr lang="en-US" sz="1200" b="1" kern="1200" baseline="0" dirty="0" smtClean="0">
                <a:solidFill>
                  <a:schemeClr val="tx1"/>
                </a:solidFill>
                <a:effectLst/>
                <a:latin typeface="Calibri" pitchFamily="34" charset="0"/>
                <a:ea typeface="ＭＳ Ｐゴシック" pitchFamily="1" charset="-128"/>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protecting or increasing risk for trauma exposure and future difficulty </a:t>
            </a:r>
            <a:r>
              <a:rPr lang="en-US" sz="1200" kern="1200" dirty="0" smtClean="0">
                <a:solidFill>
                  <a:schemeClr val="tx1"/>
                </a:solidFill>
                <a:effectLst/>
                <a:latin typeface="Calibri" pitchFamily="34" charset="0"/>
                <a:ea typeface="ＭＳ Ｐゴシック" pitchFamily="1" charset="-128"/>
                <a:cs typeface="ＭＳ Ｐゴシック"/>
              </a:rPr>
              <a:t>(Bonanno et al., 1995, 2002, 2004; Bonanno, 2014; Cutuli &amp; Herbers, 2014; Harvey, 2007; Masten et al., 1999; Masten &amp; Coatsworth, 1995, 1998; Masten, Herbers, Cutuli &amp; Lafavor, 2008; Masten, 2011; Pat-Horenczyk, Rabinowitz, Rice, &amp; Tucker-Levin, 2009). This represents a move away from a</a:t>
            </a:r>
            <a:r>
              <a:rPr lang="en-US" sz="1200" kern="1200" baseline="0" dirty="0" smtClean="0">
                <a:solidFill>
                  <a:schemeClr val="tx1"/>
                </a:solidFill>
                <a:effectLst/>
                <a:latin typeface="Calibri" pitchFamily="34" charset="0"/>
                <a:ea typeface="ＭＳ Ｐゴシック" pitchFamily="1" charset="-128"/>
                <a:cs typeface="ＭＳ Ｐゴシック"/>
              </a:rPr>
              <a:t> focus mainly  on the individual </a:t>
            </a:r>
            <a:r>
              <a:rPr lang="en-US" sz="1200" kern="1200" dirty="0" smtClean="0">
                <a:solidFill>
                  <a:schemeClr val="tx1"/>
                </a:solidFill>
                <a:effectLst/>
                <a:latin typeface="Calibri" pitchFamily="34" charset="0"/>
                <a:ea typeface="ＭＳ Ｐゴシック" pitchFamily="1" charset="-128"/>
                <a:cs typeface="ＭＳ Ｐゴシック"/>
              </a:rPr>
              <a:t>towards a broader understanding of how environmental factors impact functioning and recovery (Bloom, 1997; Harvey, 2007, SAMHSA, 2014). This change</a:t>
            </a:r>
            <a:r>
              <a:rPr lang="en-US" sz="1200" kern="1200" baseline="0" dirty="0" smtClean="0">
                <a:solidFill>
                  <a:schemeClr val="tx1"/>
                </a:solidFill>
                <a:effectLst/>
                <a:latin typeface="Calibri" pitchFamily="34" charset="0"/>
                <a:ea typeface="ＭＳ Ｐゴシック" pitchFamily="1" charset="-128"/>
                <a:cs typeface="ＭＳ Ｐゴシック"/>
              </a:rPr>
              <a:t> in focus </a:t>
            </a:r>
            <a:r>
              <a:rPr lang="en-US" sz="1200" kern="1200" dirty="0" smtClean="0">
                <a:solidFill>
                  <a:schemeClr val="tx1"/>
                </a:solidFill>
                <a:effectLst/>
                <a:latin typeface="Calibri" pitchFamily="34" charset="0"/>
                <a:ea typeface="ＭＳ Ｐゴシック" pitchFamily="1" charset="-128"/>
                <a:cs typeface="ＭＳ Ｐゴシック"/>
              </a:rPr>
              <a:t>leads to a shift in</a:t>
            </a:r>
            <a:r>
              <a:rPr lang="en-US" sz="1200" kern="1200" baseline="0" dirty="0" smtClean="0">
                <a:solidFill>
                  <a:schemeClr val="tx1"/>
                </a:solidFill>
                <a:effectLst/>
                <a:latin typeface="Calibri" pitchFamily="34" charset="0"/>
                <a:ea typeface="ＭＳ Ｐゴシック" pitchFamily="1" charset="-128"/>
                <a:cs typeface="ＭＳ Ｐゴシック"/>
              </a:rPr>
              <a:t> thinking from “what’s wrong with you,” to “what happened to you” </a:t>
            </a:r>
            <a:r>
              <a:rPr lang="en-US" sz="1200" kern="1200" dirty="0" smtClean="0">
                <a:solidFill>
                  <a:schemeClr val="tx1"/>
                </a:solidFill>
                <a:effectLst/>
                <a:latin typeface="Calibri" pitchFamily="34" charset="0"/>
                <a:ea typeface="ＭＳ Ｐゴシック" pitchFamily="1" charset="-128"/>
                <a:cs typeface="ＭＳ Ｐゴシック"/>
              </a:rPr>
              <a:t>(Harris &amp; Fallot, 2001; SAMHSA, 2014).</a:t>
            </a:r>
            <a:r>
              <a:rPr lang="en-US" dirty="0" smtClean="0"/>
              <a:t> </a:t>
            </a:r>
          </a:p>
          <a:p>
            <a:endParaRPr lang="en-US" dirty="0" smtClean="0"/>
          </a:p>
          <a:p>
            <a:r>
              <a:rPr lang="en-US" dirty="0" smtClean="0"/>
              <a:t>The</a:t>
            </a:r>
            <a:r>
              <a:rPr lang="en-US" baseline="0" dirty="0" smtClean="0"/>
              <a:t> trauma-sensitive schools movement represents </a:t>
            </a:r>
            <a:r>
              <a:rPr lang="en-US" dirty="0" smtClean="0"/>
              <a:t>a social-ecological approach to addressing student trauma that </a:t>
            </a:r>
            <a:r>
              <a:rPr lang="en-US" baseline="0" dirty="0" smtClean="0"/>
              <a:t>is guided by the belief that the environment influences physical, emotional, and social well-being. </a:t>
            </a:r>
            <a:r>
              <a:rPr lang="en-US" sz="1200" kern="1200" dirty="0" smtClean="0">
                <a:solidFill>
                  <a:schemeClr val="tx1"/>
                </a:solidFill>
                <a:effectLst/>
                <a:latin typeface="Calibri" pitchFamily="34" charset="0"/>
                <a:ea typeface="ＭＳ Ｐゴシック" pitchFamily="1" charset="-128"/>
                <a:cs typeface="ＭＳ Ｐゴシック"/>
              </a:rPr>
              <a:t>Trauma-sensitivity in schools is based on the understanding that: 1) environmental factors influence well-being; 2) health is, at least in part, socially-determined; and 3) interventions must target individual, interpersonal and community systems (Bronfenbrenner &amp; Morris, 1998; SAMHSA, 2014; Saxe et al., 2006). This approach reflects a heightened awareness of context and the role that school staff play in hindering or fostering recovery for trauma survivors (Harris &amp; Fallot, 2001; Jennings, 2008). From an ecological perspective, the</a:t>
            </a:r>
            <a:r>
              <a:rPr lang="en-US" sz="1200" kern="1200" baseline="0" dirty="0" smtClean="0">
                <a:solidFill>
                  <a:schemeClr val="tx1"/>
                </a:solidFill>
                <a:effectLst/>
                <a:latin typeface="Calibri" pitchFamily="34" charset="0"/>
                <a:ea typeface="ＭＳ Ｐゴシック" pitchFamily="1" charset="-128"/>
                <a:cs typeface="ＭＳ Ｐゴシック"/>
              </a:rPr>
              <a:t> entire school community becomes a vehicle for addressing trauma. </a:t>
            </a:r>
            <a:r>
              <a:rPr lang="en-US" sz="1200" kern="1200" dirty="0" smtClean="0">
                <a:solidFill>
                  <a:schemeClr val="tx1"/>
                </a:solidFill>
                <a:effectLst/>
                <a:latin typeface="Calibri" pitchFamily="34" charset="0"/>
                <a:ea typeface="ＭＳ Ｐゴシック" pitchFamily="1" charset="-128"/>
                <a:cs typeface="ＭＳ Ｐゴシック"/>
              </a:rPr>
              <a:t>The focus expands beyond the individual therapy hour into the larger environment and how all staff can support</a:t>
            </a:r>
            <a:r>
              <a:rPr lang="en-US" sz="1200" kern="1200" baseline="0" dirty="0" smtClean="0">
                <a:solidFill>
                  <a:schemeClr val="tx1"/>
                </a:solidFill>
                <a:effectLst/>
                <a:latin typeface="Calibri" pitchFamily="34" charset="0"/>
                <a:ea typeface="ＭＳ Ｐゴシック" pitchFamily="1" charset="-128"/>
                <a:cs typeface="ＭＳ Ｐゴシック"/>
              </a:rPr>
              <a:t> students exposed to trauma</a:t>
            </a:r>
            <a:r>
              <a:rPr lang="en-US" sz="1200" kern="1200" dirty="0" smtClean="0">
                <a:solidFill>
                  <a:schemeClr val="tx1"/>
                </a:solidFill>
                <a:effectLst/>
                <a:latin typeface="Calibri" pitchFamily="34" charset="0"/>
                <a:ea typeface="ＭＳ Ｐゴシック" pitchFamily="1" charset="-128"/>
                <a:cs typeface="ＭＳ Ｐゴシック"/>
              </a:rPr>
              <a:t>.</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22</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Finally, </a:t>
            </a:r>
            <a:r>
              <a:rPr lang="en-US" b="0" dirty="0" smtClean="0"/>
              <a:t>initial</a:t>
            </a:r>
            <a:r>
              <a:rPr lang="en-US" b="0" baseline="0" dirty="0" smtClean="0"/>
              <a:t> </a:t>
            </a:r>
            <a:r>
              <a:rPr lang="en-US" b="0" dirty="0" smtClean="0"/>
              <a:t>trauma-sensitive pilot</a:t>
            </a:r>
            <a:r>
              <a:rPr lang="en-US" b="0" baseline="0" dirty="0" smtClean="0"/>
              <a:t> s</a:t>
            </a:r>
            <a:r>
              <a:rPr lang="en-US" b="0" dirty="0" smtClean="0"/>
              <a:t>chools </a:t>
            </a:r>
            <a:r>
              <a:rPr lang="en-US" dirty="0" smtClean="0"/>
              <a:t>indicate</a:t>
            </a:r>
            <a:r>
              <a:rPr lang="en-US" baseline="0" dirty="0" smtClean="0"/>
              <a:t> that a universal response to trauma has positive impacts on students and schools.</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Across the country, schools that are implementing</a:t>
            </a:r>
            <a:r>
              <a:rPr lang="en-US" baseline="0" dirty="0" smtClean="0"/>
              <a:t> trauma-sensitive practices report positive effects. A Massachusetts school district that adopted a trauma-sensitive approach for over two years reported that office referrals were down by 75% from their baseline and test scores were improving. An alternative high school in Washington that implemented trauma-sensitive practices saw suspensions drop by 85%. Other trauma-sensitive schools in Washington state saw similar benefits that included reductions in suspensions and teacher office referrals, decrease in incidences of aggressive behavior, and improvement in test scores. In California, an elementary school that adopted trauma-sensitive and restorative practices saw suspensions drop by 89%.</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we move on, let’s summarize the main reasons why schools are adopting a universal approach to addressing trauma.</a:t>
            </a:r>
          </a:p>
          <a:p>
            <a:pPr marL="171450" indent="-171450">
              <a:buFont typeface="Arial"/>
              <a:buChar char="•"/>
            </a:pPr>
            <a:r>
              <a:rPr lang="en-US" dirty="0" smtClean="0"/>
              <a:t>First we reviewed the high rates of childhood</a:t>
            </a:r>
            <a:r>
              <a:rPr lang="en-US" baseline="0" dirty="0" smtClean="0"/>
              <a:t> trauma and impact on learning and behavior.</a:t>
            </a:r>
          </a:p>
          <a:p>
            <a:pPr marL="171450" indent="-171450">
              <a:buFont typeface="Arial"/>
              <a:buChar char="•"/>
            </a:pPr>
            <a:r>
              <a:rPr lang="en-US" baseline="0" dirty="0" smtClean="0"/>
              <a:t>Second, we talked about the risk for misunderstanding, mistreating or misdiagnosing students when trauma is overlooked.</a:t>
            </a:r>
          </a:p>
          <a:p>
            <a:pPr marL="171450" indent="-171450">
              <a:buFont typeface="Arial"/>
              <a:buChar char="•"/>
            </a:pPr>
            <a:r>
              <a:rPr lang="en-US" baseline="0" dirty="0" smtClean="0"/>
              <a:t>We also talked about the shift from an individual to an ecological approach to healing and resilience building, that considers how the environment can support these efforts. </a:t>
            </a:r>
          </a:p>
          <a:p>
            <a:pPr marL="171450" indent="-171450">
              <a:buFont typeface="Arial"/>
              <a:buChar char="•"/>
            </a:pPr>
            <a:r>
              <a:rPr lang="en-US" baseline="0" dirty="0" smtClean="0"/>
              <a:t>Finally, we learned that schools that have adopted school-wide trauma-sensitive strategies have seen positive impacts.</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25</a:t>
            </a:fld>
            <a:endParaRPr lang="en-US" dirty="0"/>
          </a:p>
        </p:txBody>
      </p:sp>
    </p:spTree>
    <p:extLst>
      <p:ext uri="{BB962C8B-B14F-4D97-AF65-F5344CB8AC3E}">
        <p14:creationId xmlns:p14="http://schemas.microsoft.com/office/powerpoint/2010/main" val="38279797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In part two, we discussed the reasons why schools are adopting universal strategies for addressing trauma. In part three of this module, we explore the guiding principles and core components of a trauma-sensitive school. We will offer examples of universal strategies across key domains of school operations that include staff training, classroom-wide strategies, and policies and procedures.</a:t>
            </a:r>
            <a:endParaRPr lang="en-US" dirty="0" smtClean="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26</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3032125" y="231775"/>
            <a:ext cx="3044825" cy="2282825"/>
          </a:xfrm>
          <a:ln/>
        </p:spPr>
      </p:sp>
      <p:sp>
        <p:nvSpPr>
          <p:cNvPr id="91139" name="Rectangle 3"/>
          <p:cNvSpPr>
            <a:spLocks noGrp="1"/>
          </p:cNvSpPr>
          <p:nvPr>
            <p:ph type="body" idx="1"/>
          </p:nvPr>
        </p:nvSpPr>
        <p:spPr>
          <a:xfrm>
            <a:off x="467361" y="2582334"/>
            <a:ext cx="5918271" cy="511463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2" tIns="46587" rIns="93172" bIns="46587"/>
          <a:lstStyle/>
          <a:p>
            <a:pPr>
              <a:lnSpc>
                <a:spcPct val="80000"/>
              </a:lnSpc>
            </a:pPr>
            <a:r>
              <a:rPr lang="en-US" sz="1000" dirty="0" smtClean="0">
                <a:latin typeface="Arial" pitchFamily="34" charset="0"/>
              </a:rPr>
              <a:t>Trauma-sensitive schools are grounded a set</a:t>
            </a:r>
            <a:r>
              <a:rPr lang="en-US" sz="1000" baseline="0" dirty="0" smtClean="0">
                <a:latin typeface="Arial" pitchFamily="34" charset="0"/>
              </a:rPr>
              <a:t> of core principles that support a unified philosophy for teaching and supporting students. Guiding principles are translated into school-wide practices that support all students, particularly those who have experienced trauma. Because not all student trauma is known to staff, and not all youth require intensive interventions, taking a universal precautions approach ensures that all students get what they need and minimizes risk of harm. Adopting a universal approach builds the capacity of all school staff to address and mitigate the impact of trauma and ultimately, improves outcomes for students and schools.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A59DFCD0-7DDB-4FA9-9EA2-EFE8668D9923}" type="slidenum">
              <a:rPr lang="en-US" sz="1200">
                <a:latin typeface="Gill Sans"/>
                <a:ea typeface="ヒラギノ角ゴ Pro W3"/>
                <a:cs typeface="ヒラギノ角ゴ Pro W3"/>
                <a:sym typeface="Gill Sans"/>
              </a:rPr>
              <a:pPr algn="r" defTabSz="939862"/>
              <a:t>28</a:t>
            </a:fld>
            <a:endParaRPr lang="en-US" sz="1200" dirty="0">
              <a:latin typeface="Gill Sans"/>
              <a:ea typeface="ヒラギノ角ゴ Pro W3"/>
              <a:cs typeface="ヒラギノ角ゴ Pro W3"/>
              <a:sym typeface="Gill Sans"/>
            </a:endParaRPr>
          </a:p>
        </p:txBody>
      </p:sp>
      <p:sp>
        <p:nvSpPr>
          <p:cNvPr id="129026" name="Rectangle 2"/>
          <p:cNvSpPr>
            <a:spLocks noGrp="1" noRot="1" noChangeAspect="1" noChangeArrowheads="1" noTextEdit="1"/>
          </p:cNvSpPr>
          <p:nvPr>
            <p:ph type="sldImg"/>
          </p:nvPr>
        </p:nvSpPr>
        <p:spPr>
          <a:xfrm>
            <a:off x="1627188" y="696913"/>
            <a:ext cx="4251325" cy="3189287"/>
          </a:xfrm>
          <a:ln/>
        </p:spPr>
      </p:sp>
      <p:sp>
        <p:nvSpPr>
          <p:cNvPr id="129027" name="Rectangle 3"/>
          <p:cNvSpPr>
            <a:spLocks noGrp="1"/>
          </p:cNvSpPr>
          <p:nvPr>
            <p:ph type="body" idx="1"/>
          </p:nvPr>
        </p:nvSpPr>
        <p:spPr>
          <a:xfrm>
            <a:off x="233680" y="3284406"/>
            <a:ext cx="6776720" cy="4183380"/>
          </a:xfrm>
          <a:noFill/>
          <a:ln/>
        </p:spPr>
        <p:txBody>
          <a:bodyPr lIns="93912" tIns="46957" rIns="93912" bIns="46957"/>
          <a:lstStyle/>
          <a:p>
            <a:r>
              <a:rPr lang="en-US" b="0" i="1" dirty="0" smtClean="0">
                <a:latin typeface="Arial" charset="0"/>
                <a:ea typeface="ＭＳ Ｐゴシック"/>
                <a:cs typeface="ＭＳ Ｐゴシック"/>
              </a:rPr>
              <a:t>[slide will be animated</a:t>
            </a:r>
            <a:r>
              <a:rPr lang="en-US" b="0" i="1" baseline="0" dirty="0" smtClean="0">
                <a:latin typeface="Arial" charset="0"/>
                <a:ea typeface="ＭＳ Ｐゴシック"/>
                <a:cs typeface="ＭＳ Ｐゴシック"/>
              </a:rPr>
              <a:t> – can click on each principle to hear more about it]</a:t>
            </a:r>
            <a:endParaRPr lang="en-US" b="0" i="1" dirty="0" smtClean="0">
              <a:latin typeface="Arial" charset="0"/>
              <a:ea typeface="ＭＳ Ｐゴシック"/>
              <a:cs typeface="ＭＳ Ｐゴシック"/>
            </a:endParaRPr>
          </a:p>
          <a:p>
            <a:endParaRPr lang="en-US" b="0" dirty="0" smtClean="0">
              <a:latin typeface="Arial" charset="0"/>
              <a:ea typeface="ＭＳ Ｐゴシック"/>
              <a:cs typeface="ＭＳ Ｐゴシック"/>
            </a:endParaRPr>
          </a:p>
          <a:p>
            <a:r>
              <a:rPr lang="en-US" b="0" dirty="0" smtClean="0">
                <a:latin typeface="Arial" charset="0"/>
                <a:ea typeface="ＭＳ Ｐゴシック"/>
                <a:cs typeface="ＭＳ Ｐゴシック"/>
              </a:rPr>
              <a:t>To begin, let’s </a:t>
            </a:r>
            <a:r>
              <a:rPr lang="en-US" b="0" baseline="0" dirty="0" smtClean="0">
                <a:latin typeface="Arial" charset="0"/>
                <a:ea typeface="ＭＳ Ｐゴシック"/>
                <a:cs typeface="ＭＳ Ｐゴシック"/>
              </a:rPr>
              <a:t>discuss the core principles or values of a trauma-sensitive school.</a:t>
            </a:r>
          </a:p>
          <a:p>
            <a:endParaRPr lang="en-US" b="0" baseline="0" dirty="0" smtClean="0">
              <a:latin typeface="Arial" charset="0"/>
              <a:ea typeface="ＭＳ Ｐゴシック"/>
              <a:cs typeface="ＭＳ Ｐゴシック"/>
            </a:endParaRPr>
          </a:p>
          <a:p>
            <a:pPr marL="171450" indent="-171450">
              <a:buFont typeface="Arial"/>
              <a:buChar char="•"/>
            </a:pPr>
            <a:r>
              <a:rPr lang="en-US" b="0" baseline="0" dirty="0" smtClean="0">
                <a:latin typeface="Arial" charset="0"/>
                <a:ea typeface="ＭＳ Ｐゴシック"/>
                <a:cs typeface="ＭＳ Ｐゴシック"/>
              </a:rPr>
              <a:t>First, trauma-sensitive schools understand trauma and its impact on students and staff and the need for a school-wide approach to addressing and preventing trauma. All staff share a common understanding of trauma and a joint mission to create learning environments that acknowledge and address trauma’s impact on school success.</a:t>
            </a:r>
          </a:p>
          <a:p>
            <a:pPr marL="171450" indent="-171450">
              <a:buFont typeface="Arial"/>
              <a:buChar char="•"/>
            </a:pPr>
            <a:r>
              <a:rPr lang="en-US" b="0" baseline="0" dirty="0" smtClean="0">
                <a:latin typeface="Arial" charset="0"/>
                <a:ea typeface="ＭＳ Ｐゴシック"/>
                <a:cs typeface="ＭＳ Ｐゴシック"/>
              </a:rPr>
              <a:t>Trauma-sensitive schools believe that establishing safe, authentic, and positive relationships can be corrective and restorative to survivors of trauma and resilience-building for all. This includes relationships among and between school staff, students, and families. </a:t>
            </a:r>
          </a:p>
          <a:p>
            <a:pPr marL="171450" indent="-171450">
              <a:buFont typeface="Arial"/>
              <a:buChar char="•"/>
            </a:pPr>
            <a:r>
              <a:rPr lang="en-US" b="0" baseline="0" dirty="0" smtClean="0">
                <a:latin typeface="Arial" charset="0"/>
                <a:ea typeface="ＭＳ Ｐゴシック"/>
                <a:cs typeface="ＭＳ Ｐゴシック"/>
              </a:rPr>
              <a:t>Trauma-sensitive schools are committed to establishing a safe physical and emotional learning environment where basic needs are met, safety measures are in place, and staff responses are consistent, predictable, and respectful.</a:t>
            </a:r>
          </a:p>
          <a:p>
            <a:pPr marL="171450" indent="-171450">
              <a:buFont typeface="Arial"/>
              <a:buChar char="•"/>
            </a:pPr>
            <a:r>
              <a:rPr lang="en-US" b="0" baseline="0" dirty="0" smtClean="0">
                <a:latin typeface="Arial" charset="0"/>
                <a:ea typeface="ＭＳ Ｐゴシック"/>
                <a:cs typeface="ＭＳ Ｐゴシック"/>
              </a:rPr>
              <a:t>Schools invested in universal trauma-sensitivity understand the interrelated nature of emotional and physical health and academic success and the need to view students holistically and build skills in all areas.</a:t>
            </a:r>
          </a:p>
          <a:p>
            <a:pPr marL="171450" indent="-171450">
              <a:buFont typeface="Arial"/>
              <a:buChar char="•"/>
            </a:pPr>
            <a:r>
              <a:rPr lang="en-US" b="0" baseline="0" dirty="0" smtClean="0">
                <a:latin typeface="Arial" charset="0"/>
                <a:ea typeface="ＭＳ Ｐゴシック"/>
                <a:cs typeface="ＭＳ Ｐゴシック"/>
              </a:rPr>
              <a:t>Trauma-sensitive schools support student choice and control whenever possible within the school environment and look for ways to empower students by building skills that enhance sense of control and mastery. This focus on choice, control and empowerment extends to interactions with caregivers and families and among staff.</a:t>
            </a:r>
          </a:p>
          <a:p>
            <a:pPr marL="171450" indent="-171450">
              <a:buFont typeface="Arial"/>
              <a:buChar char="•"/>
            </a:pPr>
            <a:r>
              <a:rPr lang="en-US" b="0" baseline="0" dirty="0" smtClean="0">
                <a:latin typeface="Arial" charset="0"/>
                <a:ea typeface="ＭＳ Ｐゴシック"/>
                <a:cs typeface="ＭＳ Ｐゴシック"/>
              </a:rPr>
              <a:t>Ensuring cultural awareness is also a key principle of a trauma-sensitive school. This includes respecting diversity within the school, considering the relationship between culture, traumatic experiences, safety, healing, and resilience, and using approaches that align with the cultural and linguistic backgrounds of students, families, and the broader community being served by the school.</a:t>
            </a:r>
          </a:p>
          <a:p>
            <a:pPr marL="171450" indent="-171450">
              <a:buFont typeface="Arial"/>
              <a:buChar char="•"/>
            </a:pPr>
            <a:r>
              <a:rPr lang="en-US" b="0" baseline="0" dirty="0" smtClean="0">
                <a:latin typeface="Arial" charset="0"/>
                <a:ea typeface="ＭＳ Ｐゴシック"/>
                <a:cs typeface="ＭＳ Ｐゴシック"/>
              </a:rPr>
              <a:t>Finally, trauma-sensitive schools use a collaborative approach to work with staff, students, and families. This includes sharing power and decision-making across all levels of the school and seeing students and families as partners.</a:t>
            </a:r>
          </a:p>
          <a:p>
            <a:pPr marL="171450" indent="-171450">
              <a:buFont typeface="Arial"/>
              <a:buChar char="•"/>
            </a:pPr>
            <a:endParaRPr lang="en-US" b="0" baseline="0" dirty="0" smtClean="0">
              <a:latin typeface="Arial" charset="0"/>
              <a:ea typeface="ＭＳ Ｐゴシック"/>
              <a:cs typeface="ＭＳ Ｐゴシック"/>
            </a:endParaRPr>
          </a:p>
          <a:p>
            <a:pPr marL="0" indent="0">
              <a:buFont typeface="Arial"/>
              <a:buNone/>
            </a:pPr>
            <a:r>
              <a:rPr lang="en-US" b="0" baseline="0" dirty="0" smtClean="0">
                <a:latin typeface="Arial" charset="0"/>
                <a:ea typeface="ＭＳ Ｐゴシック"/>
                <a:cs typeface="ＭＳ Ｐゴシック"/>
              </a:rPr>
              <a:t>Together, these guiding principles inform daily practice in a trauma-sensitive school. Depending on the school, these principles may represent a significant paradigm shift in how staff understands students and families, their roles as educators, and the overall mission of the educational environment.</a:t>
            </a:r>
          </a:p>
          <a:p>
            <a:pPr marL="0" indent="0">
              <a:buFont typeface="Arial"/>
              <a:buNone/>
            </a:pPr>
            <a:endParaRPr lang="en-US" b="0" baseline="0" dirty="0" smtClean="0">
              <a:latin typeface="Arial" charset="0"/>
              <a:ea typeface="ＭＳ Ｐゴシック"/>
              <a:cs typeface="ＭＳ Ｐゴシック"/>
            </a:endParaRPr>
          </a:p>
          <a:p>
            <a:pPr marL="0" indent="0">
              <a:buFont typeface="Arial"/>
              <a:buNone/>
            </a:pPr>
            <a:r>
              <a:rPr lang="en-US" b="0" baseline="0" dirty="0" smtClean="0">
                <a:latin typeface="Arial" charset="0"/>
                <a:ea typeface="ＭＳ Ｐゴシック"/>
                <a:cs typeface="ＭＳ Ｐゴシック"/>
              </a:rPr>
              <a:t>Resources:</a:t>
            </a:r>
          </a:p>
          <a:p>
            <a:pPr marL="0" indent="0">
              <a:buFont typeface="Arial"/>
              <a:buNone/>
            </a:pPr>
            <a:r>
              <a:rPr lang="en-US" b="0" baseline="0" dirty="0" smtClean="0">
                <a:latin typeface="Arial" charset="0"/>
                <a:ea typeface="ＭＳ Ｐゴシック"/>
                <a:cs typeface="ＭＳ Ｐゴシック"/>
              </a:rPr>
              <a:t>MAC, Washington, Guarino</a:t>
            </a:r>
          </a:p>
          <a:p>
            <a:pPr marL="171450" indent="-171450">
              <a:buFont typeface="Arial"/>
              <a:buChar char="•"/>
            </a:pPr>
            <a:endParaRPr lang="en-US" b="0" baseline="0" dirty="0" smtClean="0">
              <a:latin typeface="Arial" charset="0"/>
              <a:ea typeface="ＭＳ Ｐゴシック"/>
              <a:cs typeface="ＭＳ Ｐゴシック"/>
            </a:endParaRPr>
          </a:p>
          <a:p>
            <a:pPr marL="171450" indent="-171450">
              <a:buFont typeface="Arial"/>
              <a:buChar char="•"/>
            </a:pPr>
            <a:endParaRPr lang="en-US" b="0" baseline="0" dirty="0" smtClean="0">
              <a:latin typeface="Arial" charset="0"/>
              <a:ea typeface="ＭＳ Ｐゴシック"/>
              <a:cs typeface="ＭＳ Ｐゴシック"/>
            </a:endParaRPr>
          </a:p>
          <a:p>
            <a:pPr marL="171450" indent="-171450">
              <a:buFont typeface="Arial"/>
              <a:buChar char="•"/>
            </a:pPr>
            <a:endParaRPr lang="en-US" b="0" baseline="0" dirty="0" smtClean="0">
              <a:latin typeface="Arial" charset="0"/>
              <a:ea typeface="ＭＳ Ｐゴシック"/>
              <a:cs typeface="ＭＳ Ｐゴシック"/>
            </a:endParaRPr>
          </a:p>
          <a:p>
            <a:pPr marL="171450" indent="-171450">
              <a:buFont typeface="Arial"/>
              <a:buChar char="•"/>
            </a:pPr>
            <a:endParaRPr lang="en-US" b="0" baseline="0" dirty="0" smtClean="0">
              <a:latin typeface="Arial" charset="0"/>
              <a:ea typeface="ＭＳ Ｐゴシック"/>
              <a:cs typeface="ＭＳ Ｐゴシック"/>
            </a:endParaRPr>
          </a:p>
          <a:p>
            <a:pPr marL="171450" indent="-171450">
              <a:buFont typeface="Arial"/>
              <a:buChar char="•"/>
            </a:pPr>
            <a:endParaRPr lang="en-US" b="0" dirty="0" smtClean="0">
              <a:latin typeface="Arial" charset="0"/>
              <a:ea typeface="ＭＳ Ｐゴシック"/>
              <a:cs typeface="ＭＳ Ｐゴシック"/>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Becoming a trauma-sensitive school requires a school-wide commitment to translating the core principles</a:t>
            </a:r>
            <a:r>
              <a:rPr lang="en-US" sz="1200" kern="1200" baseline="0" dirty="0" smtClean="0">
                <a:solidFill>
                  <a:schemeClr val="tx1"/>
                </a:solidFill>
                <a:effectLst/>
                <a:latin typeface="Calibri" pitchFamily="34" charset="0"/>
                <a:ea typeface="ＭＳ Ｐゴシック" pitchFamily="1" charset="-128"/>
                <a:cs typeface="ＭＳ Ｐゴシック"/>
              </a:rPr>
              <a:t> we just discussed</a:t>
            </a:r>
            <a:r>
              <a:rPr lang="en-US" sz="1200" kern="1200" dirty="0" smtClean="0">
                <a:solidFill>
                  <a:schemeClr val="tx1"/>
                </a:solidFill>
                <a:effectLst/>
                <a:latin typeface="Calibri" pitchFamily="34" charset="0"/>
                <a:ea typeface="ＭＳ Ｐゴシック" pitchFamily="1" charset="-128"/>
                <a:cs typeface="ＭＳ Ｐゴシック"/>
              </a:rPr>
              <a:t> into concrete practices. This means taking a proactive approach towards reducing potentially triggering or re-traumatizing experiences while at the same time supporting students as they learn to manage responses and build skills that foster recovery and resilience. </a:t>
            </a: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Key components of trauma-sensitive schools include: </a:t>
            </a:r>
          </a:p>
          <a:p>
            <a:pPr marL="228600" indent="-228600">
              <a:buAutoNum type="arabicParenR"/>
            </a:pPr>
            <a:r>
              <a:rPr lang="en-US" sz="1200" kern="1200" dirty="0" smtClean="0">
                <a:solidFill>
                  <a:schemeClr val="tx1"/>
                </a:solidFill>
                <a:effectLst/>
                <a:latin typeface="Calibri" pitchFamily="34" charset="0"/>
                <a:ea typeface="ＭＳ Ｐゴシック" pitchFamily="1" charset="-128"/>
                <a:cs typeface="ＭＳ Ｐゴシック"/>
              </a:rPr>
              <a:t>Supporting staff development;</a:t>
            </a:r>
          </a:p>
          <a:p>
            <a:pPr marL="228600" indent="-228600">
              <a:buAutoNum type="arabicParenR"/>
            </a:pPr>
            <a:r>
              <a:rPr lang="en-US" sz="1200" kern="1200" dirty="0" smtClean="0">
                <a:solidFill>
                  <a:schemeClr val="tx1"/>
                </a:solidFill>
                <a:effectLst/>
                <a:latin typeface="Calibri" pitchFamily="34" charset="0"/>
                <a:ea typeface="ＭＳ Ｐゴシック" pitchFamily="1" charset="-128"/>
                <a:cs typeface="ＭＳ Ｐゴシック"/>
              </a:rPr>
              <a:t>Creating a safe and supportive environment; </a:t>
            </a:r>
          </a:p>
          <a:p>
            <a:pPr marL="228600" indent="-228600">
              <a:buAutoNum type="arabicParenR"/>
            </a:pPr>
            <a:r>
              <a:rPr lang="en-US" sz="1200" kern="1200" dirty="0" smtClean="0">
                <a:solidFill>
                  <a:schemeClr val="tx1"/>
                </a:solidFill>
                <a:effectLst/>
                <a:latin typeface="Calibri" pitchFamily="34" charset="0"/>
                <a:ea typeface="ＭＳ Ｐゴシック" pitchFamily="1" charset="-128"/>
                <a:cs typeface="ＭＳ Ｐゴシック"/>
              </a:rPr>
              <a:t>Assessing</a:t>
            </a:r>
            <a:r>
              <a:rPr lang="en-US" sz="1200" kern="1200" baseline="0" dirty="0" smtClean="0">
                <a:solidFill>
                  <a:schemeClr val="tx1"/>
                </a:solidFill>
                <a:effectLst/>
                <a:latin typeface="Calibri" pitchFamily="34" charset="0"/>
                <a:ea typeface="ＭＳ Ｐゴシック" pitchFamily="1" charset="-128"/>
                <a:cs typeface="ＭＳ Ｐゴシック"/>
              </a:rPr>
              <a:t> needs and providing support</a:t>
            </a:r>
          </a:p>
          <a:p>
            <a:pPr marL="228600" indent="-228600">
              <a:buAutoNum type="arabicParenR"/>
            </a:pPr>
            <a:r>
              <a:rPr lang="en-US" sz="1200" kern="1200" baseline="0" dirty="0" smtClean="0">
                <a:solidFill>
                  <a:schemeClr val="tx1"/>
                </a:solidFill>
                <a:effectLst/>
                <a:latin typeface="Calibri" pitchFamily="34" charset="0"/>
                <a:ea typeface="ＭＳ Ｐゴシック" pitchFamily="1" charset="-128"/>
                <a:cs typeface="ＭＳ Ｐゴシック"/>
              </a:rPr>
              <a:t>Building skills</a:t>
            </a:r>
            <a:endParaRPr lang="en-US" sz="1200" kern="1200" dirty="0" smtClean="0">
              <a:solidFill>
                <a:schemeClr val="tx1"/>
              </a:solidFill>
              <a:effectLst/>
              <a:latin typeface="Calibri" pitchFamily="34" charset="0"/>
              <a:ea typeface="ＭＳ Ｐゴシック" pitchFamily="1" charset="-128"/>
              <a:cs typeface="ＭＳ Ｐゴシック"/>
            </a:endParaRPr>
          </a:p>
          <a:p>
            <a:pPr marL="228600" indent="-228600">
              <a:buAutoNum type="arabicParenR"/>
            </a:pPr>
            <a:r>
              <a:rPr lang="en-US" sz="1200" kern="1200" dirty="0" smtClean="0">
                <a:solidFill>
                  <a:schemeClr val="tx1"/>
                </a:solidFill>
                <a:effectLst/>
                <a:latin typeface="Calibri" pitchFamily="34" charset="0"/>
                <a:ea typeface="ＭＳ Ｐゴシック" pitchFamily="1" charset="-128"/>
                <a:cs typeface="ＭＳ Ｐゴシック"/>
              </a:rPr>
              <a:t>Collaborating with </a:t>
            </a:r>
            <a:r>
              <a:rPr lang="en-US" sz="1200" b="0" kern="1200" dirty="0" smtClean="0">
                <a:solidFill>
                  <a:schemeClr val="tx1"/>
                </a:solidFill>
                <a:effectLst/>
                <a:latin typeface="Calibri" pitchFamily="34" charset="0"/>
                <a:ea typeface="ＭＳ Ｐゴシック" pitchFamily="1" charset="-128"/>
                <a:cs typeface="ＭＳ Ｐゴシック"/>
              </a:rPr>
              <a:t>s</a:t>
            </a:r>
            <a:r>
              <a:rPr lang="en-US" sz="1200" kern="1200" dirty="0" smtClean="0">
                <a:solidFill>
                  <a:schemeClr val="tx1"/>
                </a:solidFill>
                <a:effectLst/>
                <a:latin typeface="Calibri" pitchFamily="34" charset="0"/>
                <a:ea typeface="ＭＳ Ｐゴシック" pitchFamily="1" charset="-128"/>
                <a:cs typeface="ＭＳ Ｐゴシック"/>
              </a:rPr>
              <a:t>tudents and families; and</a:t>
            </a:r>
          </a:p>
          <a:p>
            <a:pPr marL="228600" indent="-228600">
              <a:buAutoNum type="arabicParenR"/>
            </a:pPr>
            <a:r>
              <a:rPr lang="en-US" sz="1200" kern="1200" dirty="0" smtClean="0">
                <a:solidFill>
                  <a:schemeClr val="tx1"/>
                </a:solidFill>
                <a:effectLst/>
                <a:latin typeface="Calibri" pitchFamily="34" charset="0"/>
                <a:ea typeface="ＭＳ Ｐゴシック" pitchFamily="1" charset="-128"/>
                <a:cs typeface="ＭＳ Ｐゴシック"/>
              </a:rPr>
              <a:t>Adapting policies and procedures. </a:t>
            </a:r>
          </a:p>
          <a:p>
            <a:pPr marL="0" indent="0">
              <a:buNone/>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indent="0">
              <a:buNone/>
            </a:pPr>
            <a:r>
              <a:rPr lang="en-US" sz="1200" kern="1200" dirty="0" smtClean="0">
                <a:solidFill>
                  <a:schemeClr val="tx1"/>
                </a:solidFill>
                <a:effectLst/>
                <a:latin typeface="Calibri" pitchFamily="34" charset="0"/>
                <a:ea typeface="ＭＳ Ｐゴシック" pitchFamily="1" charset="-128"/>
                <a:cs typeface="ＭＳ Ｐゴシック"/>
              </a:rPr>
              <a:t>In</a:t>
            </a:r>
            <a:r>
              <a:rPr lang="en-US" sz="1200" kern="1200" baseline="0" dirty="0" smtClean="0">
                <a:solidFill>
                  <a:schemeClr val="tx1"/>
                </a:solidFill>
                <a:effectLst/>
                <a:latin typeface="Calibri" pitchFamily="34" charset="0"/>
                <a:ea typeface="ＭＳ Ｐゴシック" pitchFamily="1" charset="-128"/>
                <a:cs typeface="ＭＳ Ｐゴシック"/>
              </a:rPr>
              <a:t> this section we will identify school-wide, trauma-sensitive strategies within each of these domains.</a:t>
            </a:r>
          </a:p>
          <a:p>
            <a:pPr marL="0" indent="0">
              <a:buNone/>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indent="0">
              <a:buFont typeface="Arial"/>
              <a:buNone/>
            </a:pPr>
            <a:r>
              <a:rPr lang="en-US" b="0" baseline="0" dirty="0" smtClean="0">
                <a:latin typeface="Arial" charset="0"/>
                <a:ea typeface="ＭＳ Ｐゴシック"/>
                <a:cs typeface="ＭＳ Ｐゴシック"/>
              </a:rPr>
              <a:t>Resources:</a:t>
            </a:r>
          </a:p>
          <a:p>
            <a:pPr marL="0" indent="0">
              <a:buFont typeface="Arial"/>
              <a:buNone/>
            </a:pPr>
            <a:r>
              <a:rPr lang="en-US" b="0" baseline="0" dirty="0" smtClean="0">
                <a:latin typeface="Arial" charset="0"/>
                <a:ea typeface="ＭＳ Ｐゴシック"/>
                <a:cs typeface="ＭＳ Ｐゴシック"/>
              </a:rPr>
              <a:t>MAC, Washington, Guarino</a:t>
            </a:r>
          </a:p>
          <a:p>
            <a:pPr marL="0" indent="0">
              <a:buNone/>
            </a:pP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29</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To begin, we explore the concept of trauma-informed care that has emerged across social service systems and how this applies to schools.</a:t>
            </a:r>
            <a:endParaRPr lang="en-US" dirty="0" smtClean="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Staff understanding of </a:t>
            </a:r>
            <a:r>
              <a:rPr lang="en-US" sz="1200" kern="1200" baseline="0" dirty="0" smtClean="0">
                <a:solidFill>
                  <a:schemeClr val="tx1"/>
                </a:solidFill>
                <a:effectLst/>
                <a:latin typeface="Calibri" pitchFamily="34" charset="0"/>
                <a:ea typeface="ＭＳ Ｐゴシック" pitchFamily="1" charset="-128"/>
                <a:cs typeface="ＭＳ Ｐゴシック"/>
              </a:rPr>
              <a:t>t</a:t>
            </a:r>
            <a:r>
              <a:rPr lang="en-US" sz="1200" kern="1200" dirty="0" smtClean="0">
                <a:solidFill>
                  <a:schemeClr val="tx1"/>
                </a:solidFill>
                <a:effectLst/>
                <a:latin typeface="Calibri" pitchFamily="34" charset="0"/>
                <a:ea typeface="ＭＳ Ｐゴシック" pitchFamily="1" charset="-128"/>
                <a:cs typeface="ＭＳ Ｐゴシック"/>
              </a:rPr>
              <a:t>rauma and its impact is the cornerstone of a</a:t>
            </a:r>
            <a:r>
              <a:rPr lang="en-US" sz="1200" kern="1200" baseline="0" dirty="0" smtClean="0">
                <a:solidFill>
                  <a:schemeClr val="tx1"/>
                </a:solidFill>
                <a:effectLst/>
                <a:latin typeface="Calibri" pitchFamily="34" charset="0"/>
                <a:ea typeface="ＭＳ Ｐゴシック" pitchFamily="1" charset="-128"/>
                <a:cs typeface="ＭＳ Ｐゴシック"/>
              </a:rPr>
              <a:t> trauma-sensitive school. </a:t>
            </a:r>
            <a:r>
              <a:rPr lang="en-US" sz="1200" kern="1200" dirty="0" smtClean="0">
                <a:solidFill>
                  <a:schemeClr val="tx1"/>
                </a:solidFill>
                <a:effectLst/>
                <a:latin typeface="Calibri" pitchFamily="34" charset="0"/>
                <a:ea typeface="ＭＳ Ｐゴシック" pitchFamily="1" charset="-128"/>
                <a:cs typeface="ＭＳ Ｐゴシック"/>
              </a:rPr>
              <a:t>Investing in training</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and ongoing support for staff builds school-wide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capacity to understand and respond to students in ways that support recovery and minimize potential for doing additional harm. </a:t>
            </a:r>
            <a:r>
              <a:rPr lang="en-US" sz="1200" kern="1200" baseline="0" dirty="0" smtClean="0">
                <a:solidFill>
                  <a:schemeClr val="tx1"/>
                </a:solidFill>
                <a:effectLst/>
                <a:latin typeface="Calibri" pitchFamily="34" charset="0"/>
                <a:ea typeface="ＭＳ Ｐゴシック" pitchFamily="1" charset="-128"/>
                <a:cs typeface="ＭＳ Ｐゴシック"/>
              </a:rPr>
              <a:t>In a trauma-sensitive school, all who interact with students are educated on trauma. This includes </a:t>
            </a:r>
            <a:r>
              <a:rPr lang="en-US" sz="1200" kern="1200" dirty="0" smtClean="0">
                <a:solidFill>
                  <a:schemeClr val="tx1"/>
                </a:solidFill>
                <a:effectLst/>
                <a:latin typeface="Calibri" pitchFamily="34" charset="0"/>
                <a:ea typeface="ＭＳ Ｐゴシック" pitchFamily="1" charset="-128"/>
                <a:cs typeface="ＭＳ Ｐゴシック"/>
              </a:rPr>
              <a:t>administrators, teachers, paraprofessionals,</a:t>
            </a:r>
            <a:r>
              <a:rPr lang="en-US" sz="1200" kern="1200" baseline="0" dirty="0" smtClean="0">
                <a:solidFill>
                  <a:schemeClr val="tx1"/>
                </a:solidFill>
                <a:effectLst/>
                <a:latin typeface="Calibri" pitchFamily="34" charset="0"/>
                <a:ea typeface="ＭＳ Ｐゴシック" pitchFamily="1" charset="-128"/>
                <a:cs typeface="ＭＳ Ｐゴシック"/>
              </a:rPr>
              <a:t> school mental health professionals, office staff, bus drivers, cafeteria workers, and volunteers. </a:t>
            </a:r>
            <a:r>
              <a:rPr lang="en-US" sz="1200" kern="1200" dirty="0" smtClean="0">
                <a:solidFill>
                  <a:schemeClr val="tx1"/>
                </a:solidFill>
                <a:effectLst/>
                <a:latin typeface="Calibri" pitchFamily="34" charset="0"/>
                <a:ea typeface="ＭＳ Ｐゴシック" pitchFamily="1" charset="-128"/>
                <a:cs typeface="ＭＳ Ｐゴシック"/>
              </a:rPr>
              <a:t>Training </a:t>
            </a:r>
            <a:r>
              <a:rPr lang="en-US" sz="1200" i="1" kern="1200" dirty="0" smtClean="0">
                <a:solidFill>
                  <a:schemeClr val="tx1"/>
                </a:solidFill>
                <a:effectLst/>
                <a:latin typeface="Calibri" pitchFamily="34" charset="0"/>
                <a:ea typeface="ＭＳ Ｐゴシック" pitchFamily="1" charset="-128"/>
                <a:cs typeface="ＭＳ Ｐゴシック"/>
              </a:rPr>
              <a:t>all</a:t>
            </a:r>
            <a:r>
              <a:rPr lang="en-US" sz="1200" kern="1200" dirty="0" smtClean="0">
                <a:solidFill>
                  <a:schemeClr val="tx1"/>
                </a:solidFill>
                <a:effectLst/>
                <a:latin typeface="Calibri" pitchFamily="34" charset="0"/>
                <a:ea typeface="ＭＳ Ｐゴシック" pitchFamily="1" charset="-128"/>
                <a:cs typeface="ＭＳ Ｐゴシック"/>
              </a:rPr>
              <a:t> personnel</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ensures a common understanding and consistent</a:t>
            </a:r>
            <a:r>
              <a:rPr lang="en-US" sz="1200" kern="1200" baseline="0" dirty="0" smtClean="0">
                <a:solidFill>
                  <a:schemeClr val="tx1"/>
                </a:solidFill>
                <a:effectLst/>
                <a:latin typeface="Calibri" pitchFamily="34" charset="0"/>
                <a:ea typeface="ＭＳ Ｐゴシック" pitchFamily="1" charset="-128"/>
                <a:cs typeface="ＭＳ Ｐゴシック"/>
              </a:rPr>
              <a:t> responses in academic and nonacademic settings</a:t>
            </a:r>
            <a:r>
              <a:rPr lang="en-US" sz="1200" kern="1200" dirty="0" smtClean="0">
                <a:solidFill>
                  <a:schemeClr val="tx1"/>
                </a:solidFill>
                <a:effectLst/>
                <a:latin typeface="Calibri" pitchFamily="34" charset="0"/>
                <a:ea typeface="ＭＳ Ｐゴシック" pitchFamily="1" charset="-128"/>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As we discussed earlier, youth who have experienced prolonged trauma have developed survival skills to manage their experiences that can be confusing and easily misunderstood by school staff. </a:t>
            </a:r>
            <a:r>
              <a:rPr lang="en-US" sz="1200" kern="1200" dirty="0" smtClean="0">
                <a:solidFill>
                  <a:schemeClr val="tx1"/>
                </a:solidFill>
                <a:effectLst/>
                <a:latin typeface="Calibri" pitchFamily="34" charset="0"/>
                <a:ea typeface="ＭＳ Ｐゴシック" pitchFamily="1" charset="-128"/>
                <a:cs typeface="ＭＳ Ｐゴシック"/>
              </a:rPr>
              <a:t>These survival strategies, for example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withdrawal, aggression, or self-harm, were adaptive when the original trauma occurred, but get in the way of academic</a:t>
            </a:r>
            <a:r>
              <a:rPr lang="en-US" sz="1200" kern="1200" baseline="0" dirty="0" smtClean="0">
                <a:solidFill>
                  <a:schemeClr val="tx1"/>
                </a:solidFill>
                <a:effectLst/>
                <a:latin typeface="Calibri" pitchFamily="34" charset="0"/>
                <a:ea typeface="ＭＳ Ｐゴシック" pitchFamily="1" charset="-128"/>
                <a:cs typeface="ＭＳ Ｐゴシック"/>
              </a:rPr>
              <a:t> achievement. </a:t>
            </a:r>
            <a:r>
              <a:rPr lang="en-US" sz="1200" kern="1200" dirty="0" smtClean="0">
                <a:solidFill>
                  <a:schemeClr val="tx1"/>
                </a:solidFill>
                <a:effectLst/>
                <a:latin typeface="Calibri" pitchFamily="34" charset="0"/>
                <a:ea typeface="ＭＳ Ｐゴシック" pitchFamily="1" charset="-128"/>
                <a:cs typeface="ＭＳ Ｐゴシック"/>
              </a:rPr>
              <a:t>Without understanding trauma, school staff may view a child negatively as “manipulative”, “oppositional”, “lazy”,</a:t>
            </a:r>
            <a:r>
              <a:rPr lang="en-US" sz="1200" kern="1200" baseline="0" dirty="0" smtClean="0">
                <a:solidFill>
                  <a:schemeClr val="tx1"/>
                </a:solidFill>
                <a:effectLst/>
                <a:latin typeface="Calibri" pitchFamily="34" charset="0"/>
                <a:ea typeface="ＭＳ Ｐゴシック" pitchFamily="1" charset="-128"/>
                <a:cs typeface="ＭＳ Ｐゴシック"/>
              </a:rPr>
              <a:t> “hyperactive”, or “attention-seeking.”</a:t>
            </a:r>
            <a:r>
              <a:rPr lang="en-US" sz="1200" kern="1200" dirty="0" smtClean="0">
                <a:solidFill>
                  <a:schemeClr val="tx1"/>
                </a:solidFill>
                <a:effectLst/>
                <a:latin typeface="Calibri" pitchFamily="34" charset="0"/>
                <a:ea typeface="ＭＳ Ｐゴシック" pitchFamily="1" charset="-128"/>
                <a:cs typeface="ＭＳ Ｐゴシック"/>
              </a:rPr>
              <a:t> Instead, these behaviors may be better understood as trauma-based responses used to manage prior overwhelming feelings and situations. Adequate training ensures that all </a:t>
            </a:r>
            <a:r>
              <a:rPr lang="en-US" sz="1200" b="0" kern="1200" dirty="0" smtClean="0">
                <a:solidFill>
                  <a:schemeClr val="tx1"/>
                </a:solidFill>
                <a:effectLst/>
                <a:latin typeface="Calibri" pitchFamily="34" charset="0"/>
                <a:ea typeface="ＭＳ Ｐゴシック" pitchFamily="1" charset="-128"/>
                <a:cs typeface="ＭＳ Ｐゴシック"/>
              </a:rPr>
              <a:t>staff </a:t>
            </a:r>
            <a:r>
              <a:rPr lang="en-US" sz="1200" kern="1200" dirty="0" smtClean="0">
                <a:solidFill>
                  <a:schemeClr val="tx1"/>
                </a:solidFill>
                <a:effectLst/>
                <a:latin typeface="Calibri" pitchFamily="34" charset="0"/>
                <a:ea typeface="ＭＳ Ｐゴシック" pitchFamily="1" charset="-128"/>
                <a:cs typeface="ＭＳ Ｐゴシック"/>
              </a:rPr>
              <a:t>can identify potential trauma-related responses</a:t>
            </a:r>
            <a:r>
              <a:rPr lang="en-US" sz="1200" kern="1200" baseline="0" dirty="0" smtClean="0">
                <a:solidFill>
                  <a:schemeClr val="tx1"/>
                </a:solidFill>
                <a:effectLst/>
                <a:latin typeface="Calibri" pitchFamily="34" charset="0"/>
                <a:ea typeface="ＭＳ Ｐゴシック" pitchFamily="1" charset="-128"/>
                <a:cs typeface="ＭＳ Ｐゴシック"/>
              </a:rPr>
              <a:t> by students or caregivers and respond in ways that are sensitive, respectful, and safe. </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30</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What type</a:t>
            </a:r>
            <a:r>
              <a:rPr lang="en-US" sz="1200" kern="1200" baseline="0" dirty="0" smtClean="0">
                <a:solidFill>
                  <a:schemeClr val="tx1"/>
                </a:solidFill>
                <a:effectLst/>
                <a:latin typeface="Calibri" pitchFamily="34" charset="0"/>
                <a:ea typeface="ＭＳ Ｐゴシック" pitchFamily="1" charset="-128"/>
                <a:cs typeface="ＭＳ Ｐゴシック"/>
              </a:rPr>
              <a:t> of training is needed </a:t>
            </a:r>
            <a:r>
              <a:rPr lang="en-US" sz="1200" kern="1200" dirty="0" smtClean="0">
                <a:solidFill>
                  <a:schemeClr val="tx1"/>
                </a:solidFill>
                <a:effectLst/>
                <a:latin typeface="Calibri" pitchFamily="34" charset="0"/>
                <a:ea typeface="ＭＳ Ｐゴシック" pitchFamily="1" charset="-128"/>
                <a:cs typeface="ＭＳ Ｐゴシック"/>
              </a:rPr>
              <a:t>to support trauma-sensitivity in schools</a:t>
            </a:r>
            <a:r>
              <a:rPr lang="en-US" sz="1200" kern="1200" baseline="0" dirty="0" smtClean="0">
                <a:solidFill>
                  <a:schemeClr val="tx1"/>
                </a:solidFill>
                <a:effectLst/>
                <a:latin typeface="Calibri" pitchFamily="34" charset="0"/>
                <a:ea typeface="ＭＳ Ｐゴシック" pitchFamily="1" charset="-128"/>
                <a:cs typeface="ＭＳ Ｐゴシック"/>
              </a:rPr>
              <a:t>? Schools invested in developing a trauma-sensitive approach </a:t>
            </a:r>
            <a:r>
              <a:rPr lang="en-US" sz="1200" kern="1200" dirty="0" smtClean="0">
                <a:solidFill>
                  <a:schemeClr val="tx1"/>
                </a:solidFill>
                <a:effectLst/>
                <a:latin typeface="Calibri" pitchFamily="34" charset="0"/>
                <a:ea typeface="ＭＳ Ｐゴシック" pitchFamily="1" charset="-128"/>
                <a:cs typeface="ＭＳ Ｐゴシック"/>
              </a:rPr>
              <a:t>ensure that all staff receives training and education on a variety of topics related to trauma and children. Schools may begin with basic training on traumatic stress</a:t>
            </a:r>
            <a:r>
              <a:rPr lang="en-US" sz="1200" kern="1200" baseline="0" dirty="0" smtClean="0">
                <a:solidFill>
                  <a:schemeClr val="tx1"/>
                </a:solidFill>
                <a:effectLst/>
                <a:latin typeface="Calibri" pitchFamily="34" charset="0"/>
                <a:ea typeface="ＭＳ Ｐゴシック" pitchFamily="1" charset="-128"/>
                <a:cs typeface="ＭＳ Ｐゴシック"/>
              </a:rPr>
              <a:t> and its impact, including how </a:t>
            </a:r>
            <a:r>
              <a:rPr lang="en-US" sz="1200" kern="1200" dirty="0" smtClean="0">
                <a:solidFill>
                  <a:schemeClr val="tx1"/>
                </a:solidFill>
                <a:effectLst/>
                <a:latin typeface="Calibri" pitchFamily="34" charset="0"/>
                <a:ea typeface="ＭＳ Ｐゴシック" pitchFamily="1" charset="-128"/>
                <a:cs typeface="ＭＳ Ｐゴシック"/>
              </a:rPr>
              <a:t>early trauma impacts the developing brain, relationships, and child and adult health.</a:t>
            </a:r>
            <a:r>
              <a:rPr lang="en-US" sz="1200" kern="1200" baseline="0" dirty="0" smtClean="0">
                <a:solidFill>
                  <a:schemeClr val="tx1"/>
                </a:solidFill>
                <a:effectLst/>
                <a:latin typeface="Calibri" pitchFamily="34" charset="0"/>
                <a:ea typeface="ＭＳ Ｐゴシック" pitchFamily="1" charset="-128"/>
                <a:cs typeface="ＭＳ Ｐゴシック"/>
              </a:rPr>
              <a:t> All staff are educated on key stages of development and child/caregiver attachment processes, </a:t>
            </a:r>
            <a:r>
              <a:rPr lang="en-US" sz="1200" kern="1200" dirty="0" smtClean="0">
                <a:solidFill>
                  <a:schemeClr val="tx1"/>
                </a:solidFill>
                <a:effectLst/>
                <a:latin typeface="Calibri" pitchFamily="34" charset="0"/>
                <a:ea typeface="ＭＳ Ｐゴシック" pitchFamily="1" charset="-128"/>
                <a:cs typeface="ＭＳ Ｐゴシック"/>
              </a:rPr>
              <a:t>including types of attachment and the relationship between attachment and the development of coping skills, identity, future relationships, and response to trauma. Core training also includes education on what is referred</a:t>
            </a:r>
            <a:r>
              <a:rPr lang="en-US" sz="1200" kern="1200" baseline="0" dirty="0" smtClean="0">
                <a:solidFill>
                  <a:schemeClr val="tx1"/>
                </a:solidFill>
                <a:effectLst/>
                <a:latin typeface="Calibri" pitchFamily="34" charset="0"/>
                <a:ea typeface="ＭＳ Ｐゴシック" pitchFamily="1" charset="-128"/>
                <a:cs typeface="ＭＳ Ｐゴシック"/>
              </a:rPr>
              <a:t> to as vicarious or secondary trauma experienced by staff who are working regularly with </a:t>
            </a:r>
            <a:r>
              <a:rPr lang="en-US" sz="1200" kern="1200" dirty="0" smtClean="0">
                <a:solidFill>
                  <a:schemeClr val="tx1"/>
                </a:solidFill>
                <a:effectLst/>
                <a:latin typeface="Calibri" pitchFamily="34" charset="0"/>
                <a:ea typeface="ＭＳ Ｐゴシック" pitchFamily="1" charset="-128"/>
                <a:cs typeface="ＭＳ Ｐゴシック"/>
              </a:rPr>
              <a:t>children exposed to trauma.</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Becoming trauma-sensitive requires education about the cultural </a:t>
            </a:r>
            <a:r>
              <a:rPr lang="en-US" sz="1200" b="0" kern="1200" dirty="0" smtClean="0">
                <a:solidFill>
                  <a:schemeClr val="tx1"/>
                </a:solidFill>
                <a:effectLst/>
                <a:latin typeface="Calibri" pitchFamily="34" charset="0"/>
                <a:ea typeface="ＭＳ Ｐゴシック" pitchFamily="1" charset="-128"/>
                <a:cs typeface="ＭＳ Ｐゴシック"/>
              </a:rPr>
              <a:t>and linguistic </a:t>
            </a:r>
            <a:r>
              <a:rPr lang="en-US" sz="1200" kern="1200" dirty="0" smtClean="0">
                <a:solidFill>
                  <a:schemeClr val="tx1"/>
                </a:solidFill>
                <a:effectLst/>
                <a:latin typeface="Calibri" pitchFamily="34" charset="0"/>
                <a:ea typeface="ＭＳ Ｐゴシック" pitchFamily="1" charset="-128"/>
                <a:cs typeface="ＭＳ Ｐゴシック"/>
              </a:rPr>
              <a:t>backgrounds of students</a:t>
            </a:r>
            <a:r>
              <a:rPr lang="en-US" sz="1200" kern="1200" baseline="0" dirty="0" smtClean="0">
                <a:solidFill>
                  <a:schemeClr val="tx1"/>
                </a:solidFill>
                <a:effectLst/>
                <a:latin typeface="Calibri" pitchFamily="34" charset="0"/>
                <a:ea typeface="ＭＳ Ｐゴシック" pitchFamily="1" charset="-128"/>
                <a:cs typeface="ＭＳ Ｐゴシック"/>
              </a:rPr>
              <a:t> in the school community</a:t>
            </a:r>
            <a:r>
              <a:rPr lang="en-US" sz="1200" kern="1200" dirty="0" smtClean="0">
                <a:solidFill>
                  <a:schemeClr val="tx1"/>
                </a:solidFill>
                <a:effectLst/>
                <a:latin typeface="Calibri" pitchFamily="34" charset="0"/>
                <a:ea typeface="ＭＳ Ｐゴシック" pitchFamily="1" charset="-128"/>
                <a:cs typeface="ＭＳ Ｐゴシック"/>
              </a:rPr>
              <a:t> and how individuals from different cultures </a:t>
            </a:r>
            <a:r>
              <a:rPr lang="en-US" sz="1200" b="0" kern="1200" dirty="0" smtClean="0">
                <a:solidFill>
                  <a:schemeClr val="tx1"/>
                </a:solidFill>
                <a:effectLst/>
                <a:latin typeface="Calibri" pitchFamily="34" charset="0"/>
                <a:ea typeface="ＭＳ Ｐゴシック" pitchFamily="1" charset="-128"/>
                <a:cs typeface="ＭＳ Ｐゴシック"/>
              </a:rPr>
              <a:t>may</a:t>
            </a:r>
            <a:r>
              <a:rPr lang="en-US" sz="1200" b="1" kern="120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experience and respond to trauma </a:t>
            </a:r>
            <a:r>
              <a:rPr lang="en-US" sz="1200" b="0" kern="1200" dirty="0" smtClean="0">
                <a:solidFill>
                  <a:schemeClr val="tx1"/>
                </a:solidFill>
                <a:effectLst/>
                <a:latin typeface="Calibri" pitchFamily="34" charset="0"/>
                <a:ea typeface="ＭＳ Ｐゴシック" pitchFamily="1" charset="-128"/>
                <a:cs typeface="ＭＳ Ｐゴシック"/>
              </a:rPr>
              <a:t>differently</a:t>
            </a:r>
            <a:r>
              <a:rPr lang="en-US" sz="1200" kern="1200" dirty="0" smtClean="0">
                <a:solidFill>
                  <a:schemeClr val="tx1"/>
                </a:solidFill>
                <a:effectLst/>
                <a:latin typeface="Calibri" pitchFamily="34" charset="0"/>
                <a:ea typeface="ＭＳ Ｐゴシック" pitchFamily="1" charset="-128"/>
                <a:cs typeface="ＭＳ Ｐゴシック"/>
              </a:rPr>
              <a:t>. As part of this foundational training,</a:t>
            </a:r>
            <a:r>
              <a:rPr lang="en-US" sz="1200" kern="1200" baseline="0" dirty="0" smtClean="0">
                <a:solidFill>
                  <a:schemeClr val="tx1"/>
                </a:solidFill>
                <a:effectLst/>
                <a:latin typeface="Calibri" pitchFamily="34" charset="0"/>
                <a:ea typeface="ＭＳ Ｐゴシック" pitchFamily="1" charset="-128"/>
                <a:cs typeface="ＭＳ Ｐゴシック"/>
              </a:rPr>
              <a:t> schools introduce the core principles of a trauma-sensitive approach and begin to discuss what kind of shift this represents for staff. </a:t>
            </a: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dirty="0" smtClean="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31</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Once staff members are educated on the basics,</a:t>
            </a:r>
            <a:r>
              <a:rPr lang="en-US" sz="1200" kern="1200" baseline="0" dirty="0" smtClean="0">
                <a:solidFill>
                  <a:schemeClr val="tx1"/>
                </a:solidFill>
                <a:effectLst/>
                <a:latin typeface="Calibri" pitchFamily="34" charset="0"/>
                <a:ea typeface="ＭＳ Ｐゴシック" pitchFamily="1" charset="-128"/>
                <a:cs typeface="ＭＳ Ｐゴシック"/>
              </a:rPr>
              <a:t> schools provide additional training on how this knowledge informs their daily work. Instructional and non-instructional staff need support to learn and adopt new methods of educating and interacting with students that foster a safe and supportive school culture, particularly for students exposed to trauma. Schools may also choose to adopt other interventions that align with a trauma-sensitive approach and require time for professional development that include positive behavioral approaches such as PBIS, social and emotional learning, and restorative practices. In addition, ongoing skills-building is required to support staff to understand their own stress reactions and integrate strategies for coping with stress and maintaining positive relationships with students, families, and colleagues.</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32</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Becoming trauma-sensitive requires continuous training and sustain</a:t>
            </a:r>
            <a:r>
              <a:rPr lang="en-US" sz="1200" b="0" kern="1200" dirty="0" smtClean="0">
                <a:solidFill>
                  <a:schemeClr val="tx1"/>
                </a:solidFill>
                <a:effectLst/>
                <a:latin typeface="Calibri" pitchFamily="34" charset="0"/>
                <a:ea typeface="ＭＳ Ｐゴシック" pitchFamily="1" charset="-128"/>
                <a:cs typeface="ＭＳ Ｐゴシック"/>
              </a:rPr>
              <a:t>ed</a:t>
            </a:r>
            <a:r>
              <a:rPr lang="en-US" sz="1200" kern="1200" baseline="0" dirty="0" smtClean="0">
                <a:solidFill>
                  <a:schemeClr val="tx1"/>
                </a:solidFill>
                <a:effectLst/>
                <a:latin typeface="Calibri" pitchFamily="34" charset="0"/>
                <a:ea typeface="ＭＳ Ｐゴシック" pitchFamily="1" charset="-128"/>
                <a:cs typeface="ＭＳ Ｐゴシック"/>
              </a:rPr>
              <a:t> learning and change</a:t>
            </a:r>
            <a:r>
              <a:rPr lang="en-US" sz="1200" kern="1200" dirty="0" smtClean="0">
                <a:solidFill>
                  <a:schemeClr val="tx1"/>
                </a:solidFill>
                <a:effectLst/>
                <a:latin typeface="Calibri" pitchFamily="34" charset="0"/>
                <a:ea typeface="ＭＳ Ｐゴシック" pitchFamily="1" charset="-128"/>
                <a:cs typeface="ＭＳ Ｐゴシック"/>
              </a:rPr>
              <a:t>. As with students, adults learn most effectively when actively engaged in the learning process</a:t>
            </a:r>
            <a:r>
              <a:rPr lang="en-US" sz="1200" kern="1200" baseline="0" dirty="0" smtClean="0">
                <a:solidFill>
                  <a:schemeClr val="tx1"/>
                </a:solidFill>
                <a:effectLst/>
                <a:latin typeface="Calibri" pitchFamily="34" charset="0"/>
                <a:ea typeface="ＭＳ Ｐゴシック" pitchFamily="1" charset="-128"/>
                <a:cs typeface="ＭＳ Ｐゴシック"/>
              </a:rPr>
              <a:t> over time. Trauma-sensitive schools establish formal mechanisms for ensuring that all staff are operating in trauma-sensitive ways. Schools t</a:t>
            </a:r>
            <a:r>
              <a:rPr lang="en-US" sz="1200" kern="1200" dirty="0" smtClean="0">
                <a:solidFill>
                  <a:schemeClr val="tx1"/>
                </a:solidFill>
                <a:effectLst/>
                <a:latin typeface="Calibri" pitchFamily="34" charset="0"/>
                <a:ea typeface="ＭＳ Ｐゴシック" pitchFamily="1" charset="-128"/>
                <a:cs typeface="ＭＳ Ｐゴシック"/>
              </a:rPr>
              <a:t>hat do not have the internal capacity to train their staff may use outside consultants or online resources like this module series to introduce and</a:t>
            </a:r>
            <a:r>
              <a:rPr lang="en-US" sz="1200" kern="1200" baseline="0" dirty="0" smtClean="0">
                <a:solidFill>
                  <a:schemeClr val="tx1"/>
                </a:solidFill>
                <a:effectLst/>
                <a:latin typeface="Calibri" pitchFamily="34" charset="0"/>
                <a:ea typeface="ＭＳ Ｐゴシック" pitchFamily="1" charset="-128"/>
                <a:cs typeface="ＭＳ Ｐゴシック"/>
              </a:rPr>
              <a:t> refresh staff on core concepts</a:t>
            </a:r>
            <a:r>
              <a:rPr lang="en-US" sz="1200" kern="1200" dirty="0" smtClean="0">
                <a:solidFill>
                  <a:schemeClr val="tx1"/>
                </a:solidFill>
                <a:effectLst/>
                <a:latin typeface="Calibri" pitchFamily="34" charset="0"/>
                <a:ea typeface="ＭＳ Ｐゴシック" pitchFamily="1" charset="-128"/>
                <a:cs typeface="ＭＳ Ｐゴシック"/>
              </a:rPr>
              <a:t>. Ongoing work in this area also includes finding ways to educate students and caregivers on trauma and</a:t>
            </a:r>
            <a:r>
              <a:rPr lang="en-US" sz="1200" kern="1200" baseline="0" dirty="0" smtClean="0">
                <a:solidFill>
                  <a:schemeClr val="tx1"/>
                </a:solidFill>
                <a:effectLst/>
                <a:latin typeface="Calibri" pitchFamily="34" charset="0"/>
                <a:ea typeface="ＭＳ Ｐゴシック" pitchFamily="1" charset="-128"/>
                <a:cs typeface="ＭＳ Ｐゴシック"/>
              </a:rPr>
              <a:t> its impact and what is needed to build resilience and foster healing.</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33</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Traumatic experiences challenge one’s belief that the world is a safe and predictable place, and can leave people feeling insecure and distrustful of others. Children who have experienced trauma can become increasingly sensitive to potential threat or danger, and feeling unsafe triggers automatic fight, flight, freeze responses. Once in this heightened survival state, children are unable to access the areas of the brain needed for learning, reasoning, and problem-solving. To begin to heal, students</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must feel physically and emotionally safe. For many children, their primary caregivers often meet this need. However, if the whole family has been affected by traumatic stress, children </a:t>
            </a:r>
            <a:r>
              <a:rPr lang="en-US" sz="1200" i="1" kern="1200" dirty="0" smtClean="0">
                <a:solidFill>
                  <a:schemeClr val="tx1"/>
                </a:solidFill>
                <a:effectLst/>
                <a:latin typeface="Calibri" pitchFamily="34" charset="0"/>
                <a:ea typeface="ＭＳ Ｐゴシック" pitchFamily="1" charset="-128"/>
                <a:cs typeface="ＭＳ Ｐゴシック"/>
              </a:rPr>
              <a:t>and</a:t>
            </a:r>
            <a:r>
              <a:rPr lang="en-US" sz="1200" kern="1200" dirty="0" smtClean="0">
                <a:solidFill>
                  <a:schemeClr val="tx1"/>
                </a:solidFill>
                <a:effectLst/>
                <a:latin typeface="Calibri" pitchFamily="34" charset="0"/>
                <a:ea typeface="ＭＳ Ｐゴシック" pitchFamily="1" charset="-128"/>
                <a:cs typeface="ＭＳ Ｐゴシック"/>
              </a:rPr>
              <a:t> their caregivers need others to help them feel physically and emotionally safe. In this case, a</a:t>
            </a:r>
            <a:r>
              <a:rPr lang="en-US" sz="1200" kern="1200" baseline="0" dirty="0" smtClean="0">
                <a:solidFill>
                  <a:schemeClr val="tx1"/>
                </a:solidFill>
                <a:effectLst/>
                <a:latin typeface="Calibri" pitchFamily="34" charset="0"/>
                <a:ea typeface="ＭＳ Ｐゴシック" pitchFamily="1" charset="-128"/>
                <a:cs typeface="ＭＳ Ｐゴシック"/>
              </a:rPr>
              <a:t> safe and supportive school climate plays a key role in the healing process for all.</a:t>
            </a: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1"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i="1" kern="1200" dirty="0" smtClean="0">
                <a:solidFill>
                  <a:schemeClr val="tx1"/>
                </a:solidFill>
                <a:effectLst/>
                <a:latin typeface="Calibri" pitchFamily="34" charset="0"/>
                <a:ea typeface="ＭＳ Ｐゴシック" pitchFamily="1" charset="-128"/>
                <a:cs typeface="ＭＳ Ｐゴシック"/>
              </a:rPr>
              <a:t> </a:t>
            </a:r>
            <a:endParaRPr lang="en-US" sz="1200" kern="1200" dirty="0" smtClean="0">
              <a:solidFill>
                <a:schemeClr val="tx1"/>
              </a:solidFill>
              <a:effectLst/>
              <a:latin typeface="Calibri" pitchFamily="34" charset="0"/>
              <a:ea typeface="ＭＳ Ｐゴシック" pitchFamily="1" charset="-128"/>
              <a:cs typeface="ＭＳ Ｐゴシック"/>
            </a:endParaRPr>
          </a:p>
          <a:p>
            <a:pPr lvl="0"/>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 </a:t>
            </a:r>
          </a:p>
          <a:p>
            <a:r>
              <a:rPr lang="en-US" sz="1200" kern="1200" dirty="0" smtClean="0">
                <a:solidFill>
                  <a:schemeClr val="tx1"/>
                </a:solidFill>
                <a:effectLst/>
                <a:latin typeface="Calibri" pitchFamily="34" charset="0"/>
                <a:ea typeface="ＭＳ Ｐゴシック" pitchFamily="1" charset="-128"/>
                <a:cs typeface="ＭＳ Ｐゴシック"/>
              </a:rPr>
              <a:t> </a:t>
            </a:r>
          </a:p>
          <a:p>
            <a:pPr lvl="0"/>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34</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In this section,</a:t>
            </a:r>
            <a:r>
              <a:rPr lang="en-US" sz="1200" kern="1200" baseline="0" dirty="0" smtClean="0">
                <a:solidFill>
                  <a:schemeClr val="tx1"/>
                </a:solidFill>
                <a:effectLst/>
                <a:latin typeface="Calibri" pitchFamily="34" charset="0"/>
                <a:ea typeface="ＭＳ Ｐゴシック" pitchFamily="1" charset="-128"/>
                <a:cs typeface="ＭＳ Ｐゴシック"/>
              </a:rPr>
              <a:t> we discuss key strategies used by trauma-sensitive schools to create safe classrooms and common spaces. Areas of focus include establishing physical safety, supporting emotional safety, recognizing and reducing triggers, and preventing and managing crises.</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Resources:</a:t>
            </a:r>
          </a:p>
          <a:p>
            <a:r>
              <a:rPr lang="en-US" sz="1200" kern="1200" baseline="0" dirty="0" smtClean="0">
                <a:solidFill>
                  <a:schemeClr val="tx1"/>
                </a:solidFill>
                <a:effectLst/>
                <a:latin typeface="Calibri" pitchFamily="34" charset="0"/>
                <a:ea typeface="ＭＳ Ｐゴシック" pitchFamily="1" charset="-128"/>
                <a:cs typeface="ＭＳ Ｐゴシック"/>
              </a:rPr>
              <a:t>MAC, Washington, Guarino, Bloom</a:t>
            </a:r>
            <a:endParaRPr lang="en-US" sz="1200" kern="120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35</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Creating a welcoming physical environment provides a sense of safety and security that is essential to a child who is always on the look-out for danger. Schools</a:t>
            </a:r>
            <a:r>
              <a:rPr lang="en-US" sz="1200" kern="1200" baseline="0" dirty="0" smtClean="0">
                <a:solidFill>
                  <a:schemeClr val="tx1"/>
                </a:solidFill>
                <a:effectLst/>
                <a:latin typeface="Calibri" pitchFamily="34" charset="0"/>
                <a:ea typeface="ＭＳ Ｐゴシック" pitchFamily="1" charset="-128"/>
                <a:cs typeface="ＭＳ Ｐゴシック"/>
              </a:rPr>
              <a:t> create a sense of physical safety by ensuring that all parts of the school building are well-maintained, well-lit, and well-monitored. In a trauma-sensitive school the physical environment also reflects the students and community being served and includes culturally relevant materials, artwork, and information. School rules and student rights are posted, and expectations are clearly and positively outlined. There are clear no-tolerance policies for bullying and violence. Additional safety supports for youth exposed to trauma including identifying safe spaces in the classroom or school building where they can go if they are feeling overwhelmed or triggered. </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Resources:</a:t>
            </a:r>
          </a:p>
          <a:p>
            <a:r>
              <a:rPr lang="en-US" sz="1200" kern="1200" baseline="0" dirty="0" smtClean="0">
                <a:solidFill>
                  <a:schemeClr val="tx1"/>
                </a:solidFill>
                <a:effectLst/>
                <a:latin typeface="Calibri" pitchFamily="34" charset="0"/>
                <a:ea typeface="ＭＳ Ｐゴシック" pitchFamily="1" charset="-128"/>
                <a:cs typeface="ＭＳ Ｐゴシック"/>
              </a:rPr>
              <a:t>MAC, Washington, Guarino</a:t>
            </a: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36</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Interpersonal trauma often includes egregious boundary violations that significantly alter a person’s ability to trust others and maintain relationships. Emotional safety involves feeling protected, comforted, in control, heard, and reassured. Creating</a:t>
            </a:r>
            <a:r>
              <a:rPr lang="en-US" sz="1200" kern="1200" baseline="0" dirty="0" smtClean="0">
                <a:solidFill>
                  <a:schemeClr val="tx1"/>
                </a:solidFill>
                <a:effectLst/>
                <a:latin typeface="Calibri" pitchFamily="34" charset="0"/>
                <a:ea typeface="ＭＳ Ｐゴシック" pitchFamily="1" charset="-128"/>
                <a:cs typeface="ＭＳ Ｐゴシック"/>
              </a:rPr>
              <a:t> emotionally safe and supportive environments is critical to lessening the impact of stress on students and supporting healing for those who have experienced significant trauma in relationships. Schools create a sense of emotional safety by ensuring that staff responses are calm and respectful, student expectations are clear and enforced consistently, and adults offer opportunities for students to voice their opinions and feel a part of the school community. Emotionally safe school environments minimize sources of additional trauma for students such as bullying and harassment, and other practices that leave students feeling helpless, vulnerable, and out of control. Adults across the school are attuned to the needs of their students, including possible trauma-related responses that may be driving a particular behavior. For example, when a student with a history of trauma begins to struggle in the classroom or with a peer, the teacher is aware of the potential role of trauma and the need to support student to calm down first, before discussing what happened or potential consequences. School staff are aware of the ways that their behaviors and responses may support or trigger students and work to create a space that is responsive to those needs. </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37</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effectLst/>
                <a:latin typeface="Calibri" pitchFamily="34" charset="0"/>
                <a:ea typeface="ＭＳ Ｐゴシック" pitchFamily="1" charset="-128"/>
                <a:cs typeface="ＭＳ Ｐゴシック"/>
              </a:rPr>
              <a:t>[slide will be animated and people will hear each strategy</a:t>
            </a:r>
            <a:r>
              <a:rPr lang="en-US" sz="1200" i="1" kern="1200" baseline="0" dirty="0" smtClean="0">
                <a:solidFill>
                  <a:schemeClr val="tx1"/>
                </a:solidFill>
                <a:effectLst/>
                <a:latin typeface="Calibri" pitchFamily="34" charset="0"/>
                <a:ea typeface="ＭＳ Ｐゴシック" pitchFamily="1" charset="-128"/>
                <a:cs typeface="ＭＳ Ｐゴシック"/>
              </a:rPr>
              <a:t> one at a time]</a:t>
            </a:r>
            <a:endParaRPr lang="en-US" sz="1200" i="1" kern="1200" dirty="0" smtClean="0">
              <a:solidFill>
                <a:schemeClr val="tx1"/>
              </a:solidFill>
              <a:effectLst/>
              <a:latin typeface="Calibri" pitchFamily="34" charset="0"/>
              <a:ea typeface="ＭＳ Ｐゴシック" pitchFamily="1" charset="-128"/>
              <a:cs typeface="ＭＳ Ｐゴシック"/>
            </a:endParaRP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Let’s review some key strategies for creating an emotionally safe classroom environment that are helpful for all students and particularly for students exposed to trauma:</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171450" indent="-171450" defTabSz="457200">
              <a:spcBef>
                <a:spcPct val="50000"/>
              </a:spcBef>
              <a:buFont typeface="Arial"/>
              <a:buChar char="•"/>
            </a:pPr>
            <a:r>
              <a:rPr lang="en-US" sz="1200" kern="1200" dirty="0" smtClean="0">
                <a:solidFill>
                  <a:schemeClr val="tx1"/>
                </a:solidFill>
                <a:effectLst/>
                <a:latin typeface="Calibri" pitchFamily="34" charset="0"/>
                <a:ea typeface="ＭＳ Ｐゴシック" pitchFamily="1" charset="-128"/>
                <a:cs typeface="ＭＳ Ｐゴシック"/>
              </a:rPr>
              <a:t>For children who have experienced trauma, providing a consistent and predictable environment helps them recognize that safe places do exist. In trauma-sensitive </a:t>
            </a:r>
            <a:r>
              <a:rPr lang="en-US" sz="1200" kern="1200" baseline="0" dirty="0" smtClean="0">
                <a:solidFill>
                  <a:schemeClr val="tx1"/>
                </a:solidFill>
                <a:effectLst/>
                <a:latin typeface="Calibri" pitchFamily="34" charset="0"/>
                <a:ea typeface="ＭＳ Ｐゴシック" pitchFamily="1" charset="-128"/>
                <a:cs typeface="ＭＳ Ｐゴシック"/>
              </a:rPr>
              <a:t>classrooms this means following a similar </a:t>
            </a:r>
            <a:r>
              <a:rPr lang="en-US" dirty="0" smtClean="0">
                <a:latin typeface="Calibri" charset="0"/>
              </a:rPr>
              <a:t>schedule each day,</a:t>
            </a:r>
            <a:r>
              <a:rPr lang="en-US" baseline="0" dirty="0" smtClean="0">
                <a:latin typeface="Calibri" charset="0"/>
              </a:rPr>
              <a:t> having clear routines, and e</a:t>
            </a:r>
            <a:r>
              <a:rPr lang="en-US" dirty="0" smtClean="0">
                <a:latin typeface="Calibri" charset="0"/>
              </a:rPr>
              <a:t>stablishing specific rituals at the beginning and end of each day, for example, check-ins, highs and lows of the day,</a:t>
            </a:r>
            <a:r>
              <a:rPr lang="en-US" baseline="0" dirty="0" smtClean="0">
                <a:latin typeface="Calibri" charset="0"/>
              </a:rPr>
              <a:t> or</a:t>
            </a:r>
            <a:r>
              <a:rPr lang="en-US" dirty="0" smtClean="0">
                <a:latin typeface="Calibri" charset="0"/>
              </a:rPr>
              <a:t> goals to work towards.</a:t>
            </a:r>
            <a:r>
              <a:rPr lang="en-US" baseline="0" dirty="0" smtClean="0">
                <a:latin typeface="Calibri" charset="0"/>
              </a:rPr>
              <a:t> </a:t>
            </a:r>
          </a:p>
          <a:p>
            <a:pPr marL="171450" marR="0" indent="-171450" algn="l" defTabSz="457200" rtl="0" eaLnBrk="0" fontAlgn="base" latinLnBrk="0" hangingPunct="0">
              <a:lnSpc>
                <a:spcPct val="100000"/>
              </a:lnSpc>
              <a:spcBef>
                <a:spcPct val="50000"/>
              </a:spcBef>
              <a:spcAft>
                <a:spcPct val="0"/>
              </a:spcAft>
              <a:buClrTx/>
              <a:buSzTx/>
              <a:buFont typeface="Arial"/>
              <a:buChar char="•"/>
              <a:tabLst/>
              <a:defRPr/>
            </a:pPr>
            <a:r>
              <a:rPr lang="en-US" dirty="0" smtClean="0">
                <a:latin typeface="Calibri" charset="0"/>
              </a:rPr>
              <a:t>Anticipating that some youth may have trouble with change or lack of clarity,</a:t>
            </a:r>
            <a:r>
              <a:rPr lang="en-US" baseline="0" dirty="0" smtClean="0">
                <a:latin typeface="Calibri" charset="0"/>
              </a:rPr>
              <a:t> teachers p</a:t>
            </a:r>
            <a:r>
              <a:rPr lang="en-US" dirty="0" smtClean="0">
                <a:latin typeface="Calibri" charset="0"/>
              </a:rPr>
              <a:t>lan for changes in routine and transitions</a:t>
            </a:r>
            <a:r>
              <a:rPr lang="en-US" baseline="0" dirty="0" smtClean="0">
                <a:latin typeface="Calibri" charset="0"/>
              </a:rPr>
              <a:t>. Adults </a:t>
            </a:r>
            <a:r>
              <a:rPr lang="en-US" dirty="0" smtClean="0">
                <a:latin typeface="Calibri" charset="0"/>
              </a:rPr>
              <a:t>give</a:t>
            </a:r>
            <a:r>
              <a:rPr lang="en-US" baseline="0" dirty="0" smtClean="0">
                <a:latin typeface="Calibri" charset="0"/>
              </a:rPr>
              <a:t> </a:t>
            </a:r>
            <a:r>
              <a:rPr lang="en-US" dirty="0" smtClean="0">
                <a:latin typeface="Calibri" charset="0"/>
              </a:rPr>
              <a:t>students reminders ahead of time,</a:t>
            </a:r>
            <a:r>
              <a:rPr lang="en-US" baseline="0" dirty="0" smtClean="0">
                <a:latin typeface="Calibri" charset="0"/>
              </a:rPr>
              <a:t> let students know </a:t>
            </a:r>
            <a:r>
              <a:rPr lang="en-US" dirty="0" smtClean="0">
                <a:latin typeface="Calibri" charset="0"/>
              </a:rPr>
              <a:t>what is happening next, and give clear instructions about what to do, where to go, and what to expect. Teachers set clear rules and expectations and enforce</a:t>
            </a:r>
            <a:r>
              <a:rPr lang="en-US" baseline="0" dirty="0" smtClean="0">
                <a:latin typeface="Calibri" charset="0"/>
              </a:rPr>
              <a:t> them consistently and respectfully. While reinforcing expectations, teachers are aware that limit setting can be a trigger for children and it is helpful to reflect what is happening and what a child may need help with instead of giving repeated warnings for negative behavior. Enforcing rules may include consequences for behaviors. If this is the case, consequences are directly related to the behavior and reengaging and repairing relationships is the primary focus.</a:t>
            </a:r>
          </a:p>
          <a:p>
            <a:pPr marL="171450" indent="-171450" defTabSz="457200">
              <a:spcBef>
                <a:spcPct val="50000"/>
              </a:spcBef>
              <a:buFont typeface="Arial"/>
              <a:buChar char="•"/>
            </a:pPr>
            <a:r>
              <a:rPr lang="en-US" baseline="0" dirty="0" smtClean="0">
                <a:latin typeface="Calibri" charset="0"/>
              </a:rPr>
              <a:t>Trauma-sensitive classroom strategies include use of respectful language and tone. Youth exposed to trauma are used to being on alert and noticing changes in an adult’s tone or manner. Maintaining a kind and respectful tone helps to keep children from shifting into a triggered, survival state.</a:t>
            </a:r>
            <a:endParaRPr lang="en-US" dirty="0" smtClean="0">
              <a:latin typeface="Calibri" charset="0"/>
            </a:endParaRPr>
          </a:p>
          <a:p>
            <a:pPr marL="171450" indent="-171450" defTabSz="457200">
              <a:spcBef>
                <a:spcPct val="50000"/>
              </a:spcBef>
              <a:buFont typeface="Arial"/>
              <a:buChar char="•"/>
            </a:pPr>
            <a:r>
              <a:rPr lang="en-US" dirty="0" smtClean="0">
                <a:latin typeface="Calibri" charset="0"/>
              </a:rPr>
              <a:t>Classroom</a:t>
            </a:r>
            <a:r>
              <a:rPr lang="en-US" baseline="0" dirty="0" smtClean="0">
                <a:latin typeface="Calibri" charset="0"/>
              </a:rPr>
              <a:t> teachers and support staff focus on building positive relationships that are respectful and strengths-based. This includes using positive behavioral supports.</a:t>
            </a:r>
          </a:p>
          <a:p>
            <a:pPr marL="171450" indent="-171450" defTabSz="457200">
              <a:spcBef>
                <a:spcPct val="50000"/>
              </a:spcBef>
              <a:buFont typeface="Arial"/>
              <a:buChar char="•"/>
            </a:pPr>
            <a:r>
              <a:rPr lang="en-US" baseline="0" dirty="0" smtClean="0">
                <a:latin typeface="Calibri" charset="0"/>
              </a:rPr>
              <a:t>Teachers focus on student strengths and reward positive behaviors. Examples include verbal praise, additional time with adults, a leadership position in the classroom, or a special privilege. Teachers are specific in their praise, using comments like </a:t>
            </a:r>
            <a:r>
              <a:rPr lang="en-US" dirty="0" smtClean="0">
                <a:latin typeface="Calibri" charset="0"/>
              </a:rPr>
              <a:t> </a:t>
            </a:r>
            <a:r>
              <a:rPr lang="ja-JP" altLang="en-US" dirty="0" smtClean="0">
                <a:latin typeface="Arial"/>
              </a:rPr>
              <a:t>“</a:t>
            </a:r>
            <a:r>
              <a:rPr lang="en-US" dirty="0" smtClean="0">
                <a:latin typeface="Calibri" charset="0"/>
              </a:rPr>
              <a:t>I really like how you put so much thought into your work</a:t>
            </a:r>
            <a:r>
              <a:rPr lang="ja-JP" altLang="en-US" dirty="0" smtClean="0">
                <a:latin typeface="Arial"/>
              </a:rPr>
              <a:t>”</a:t>
            </a:r>
            <a:r>
              <a:rPr lang="en-US" dirty="0" smtClean="0">
                <a:latin typeface="Calibri" charset="0"/>
              </a:rPr>
              <a:t> instead</a:t>
            </a:r>
            <a:r>
              <a:rPr lang="en-US" baseline="0" dirty="0" smtClean="0">
                <a:latin typeface="Calibri" charset="0"/>
              </a:rPr>
              <a:t> of the more generic</a:t>
            </a:r>
            <a:r>
              <a:rPr lang="en-US" dirty="0" smtClean="0">
                <a:latin typeface="Calibri" charset="0"/>
              </a:rPr>
              <a:t> </a:t>
            </a:r>
            <a:r>
              <a:rPr lang="ja-JP" altLang="en-US" dirty="0" smtClean="0">
                <a:latin typeface="Arial"/>
              </a:rPr>
              <a:t>“</a:t>
            </a:r>
            <a:r>
              <a:rPr lang="en-US" dirty="0" smtClean="0">
                <a:latin typeface="Calibri" charset="0"/>
              </a:rPr>
              <a:t>Good job.</a:t>
            </a:r>
            <a:r>
              <a:rPr lang="ja-JP" altLang="en-US" dirty="0" smtClean="0">
                <a:latin typeface="Arial"/>
              </a:rPr>
              <a:t>”</a:t>
            </a:r>
            <a:r>
              <a:rPr lang="en-US" altLang="ja-JP" baseline="0" dirty="0" smtClean="0">
                <a:latin typeface="Calibri" charset="0"/>
              </a:rPr>
              <a:t> Children exposed to chronic trauma often have a negative sense of self and their capabilities. Specific praise helps build a child’s sense of mastery.</a:t>
            </a:r>
            <a:endParaRPr lang="en-US" baseline="0" dirty="0" smtClean="0">
              <a:latin typeface="Calibri" charset="0"/>
            </a:endParaRPr>
          </a:p>
          <a:p>
            <a:pPr marL="171450" indent="-171450" defTabSz="457200">
              <a:spcBef>
                <a:spcPct val="50000"/>
              </a:spcBef>
              <a:buFont typeface="Arial"/>
              <a:buChar char="•"/>
            </a:pPr>
            <a:r>
              <a:rPr lang="en-US" baseline="0" dirty="0" smtClean="0">
                <a:latin typeface="Calibri" charset="0"/>
              </a:rPr>
              <a:t>Because trauma can impact a child’s ability to process information, teachers present material in multiple ways, including auditory, written, and tactile. </a:t>
            </a:r>
          </a:p>
          <a:p>
            <a:pPr marL="171450" indent="-171450" defTabSz="457200">
              <a:spcBef>
                <a:spcPct val="50000"/>
              </a:spcBef>
              <a:buFont typeface="Arial"/>
              <a:buChar char="•"/>
            </a:pPr>
            <a:r>
              <a:rPr lang="en-US" sz="1200" kern="1200" baseline="0" dirty="0" smtClean="0">
                <a:solidFill>
                  <a:schemeClr val="tx1"/>
                </a:solidFill>
                <a:effectLst/>
                <a:latin typeface="Calibri" charset="0"/>
                <a:ea typeface="ＭＳ Ｐゴシック" pitchFamily="1" charset="-128"/>
                <a:cs typeface="ＭＳ Ｐゴシック"/>
              </a:rPr>
              <a:t>Trauma-sensitive teachers also focus on providing opportunities for student choice and control whenever possible, for example having students help develop classroom rules and consequences and take leadership roles on various tasks or activities. Another way to support student control is to create calm zones or safe spaces where students can go when they need to calm down and re-regulate. </a:t>
            </a:r>
          </a:p>
          <a:p>
            <a:pPr marL="171450" indent="-171450" defTabSz="457200">
              <a:spcBef>
                <a:spcPct val="50000"/>
              </a:spcBef>
              <a:buFont typeface="Arial"/>
              <a:buChar char="•"/>
            </a:pPr>
            <a:r>
              <a:rPr lang="en-US" sz="1200" kern="1200" baseline="0" dirty="0" smtClean="0">
                <a:solidFill>
                  <a:schemeClr val="tx1"/>
                </a:solidFill>
                <a:effectLst/>
                <a:latin typeface="Calibri" charset="0"/>
                <a:ea typeface="ＭＳ Ｐゴシック" pitchFamily="1" charset="-128"/>
                <a:cs typeface="ＭＳ Ｐゴシック"/>
              </a:rPr>
              <a:t>Classroom teachers are also prepared to develop and implement plans for students who need additional support.</a:t>
            </a:r>
          </a:p>
          <a:p>
            <a:pPr marL="171450" indent="-171450" defTabSz="457200">
              <a:spcBef>
                <a:spcPct val="50000"/>
              </a:spcBef>
              <a:buFont typeface="Arial"/>
              <a:buChar char="•"/>
            </a:pPr>
            <a:r>
              <a:rPr lang="en-US" sz="1200" kern="1200" baseline="0" dirty="0" smtClean="0">
                <a:solidFill>
                  <a:schemeClr val="tx1"/>
                </a:solidFill>
                <a:effectLst/>
                <a:latin typeface="Calibri" charset="0"/>
                <a:ea typeface="ＭＳ Ｐゴシック" pitchFamily="1" charset="-128"/>
                <a:cs typeface="ＭＳ Ｐゴシック"/>
              </a:rPr>
              <a:t>Finally, trauma-related responses may look and feel purposeful, rude, and even attention-seeking. Trauma-sensitive teachers learn to step back, check their own assumptions, observe what is happening, and question why it might be happening before reacting.</a:t>
            </a:r>
            <a:endParaRPr lang="en-US" dirty="0" smtClean="0">
              <a:latin typeface="Calibri" charset="0"/>
            </a:endParaRPr>
          </a:p>
          <a:p>
            <a:pPr marL="171450" indent="-171450" defTabSz="457200">
              <a:spcBef>
                <a:spcPct val="50000"/>
              </a:spcBef>
              <a:buFont typeface="Arial"/>
              <a:buChar cha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indent="0" defTabSz="457200">
              <a:spcBef>
                <a:spcPct val="50000"/>
              </a:spcBef>
              <a:buFont typeface="Arial"/>
              <a:buNone/>
            </a:pPr>
            <a:r>
              <a:rPr lang="en-US" sz="1200" kern="1200" baseline="0" dirty="0" smtClean="0">
                <a:solidFill>
                  <a:schemeClr val="tx1"/>
                </a:solidFill>
                <a:effectLst/>
                <a:latin typeface="Calibri" pitchFamily="34" charset="0"/>
                <a:ea typeface="ＭＳ Ｐゴシック" pitchFamily="1" charset="-128"/>
                <a:cs typeface="ＭＳ Ｐゴシック"/>
              </a:rPr>
              <a:t>In a trauma-sensitive school, many of these strategies carry over into common spaces, where all staff establish clear, predictable expectations, use respectful language and tone, adopt positive behavioral approaches, and value student choice and control. </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Resources:</a:t>
            </a:r>
          </a:p>
          <a:p>
            <a:r>
              <a:rPr lang="en-US" sz="1200" kern="1200" dirty="0" smtClean="0">
                <a:solidFill>
                  <a:schemeClr val="tx1"/>
                </a:solidFill>
                <a:effectLst/>
                <a:latin typeface="Calibri" pitchFamily="34" charset="0"/>
                <a:ea typeface="ＭＳ Ｐゴシック" pitchFamily="1" charset="-128"/>
                <a:cs typeface="ＭＳ Ｐゴシック"/>
              </a:rPr>
              <a:t>Massachusetts advocates</a:t>
            </a:r>
            <a:r>
              <a:rPr lang="en-US" sz="1200" kern="1200" baseline="0" dirty="0" smtClean="0">
                <a:solidFill>
                  <a:schemeClr val="tx1"/>
                </a:solidFill>
                <a:effectLst/>
                <a:latin typeface="Calibri" pitchFamily="34" charset="0"/>
                <a:ea typeface="ＭＳ Ｐゴシック" pitchFamily="1" charset="-128"/>
                <a:cs typeface="ＭＳ Ｐゴシック"/>
              </a:rPr>
              <a:t> for children</a:t>
            </a:r>
          </a:p>
          <a:p>
            <a:r>
              <a:rPr lang="en-US" sz="1200" kern="1200" baseline="0" dirty="0" smtClean="0">
                <a:solidFill>
                  <a:schemeClr val="tx1"/>
                </a:solidFill>
                <a:effectLst/>
                <a:latin typeface="Calibri" pitchFamily="34" charset="0"/>
                <a:ea typeface="ＭＳ Ｐゴシック" pitchFamily="1" charset="-128"/>
                <a:cs typeface="ＭＳ Ｐゴシック"/>
              </a:rPr>
              <a:t>Washington Compassionate Schools – Wolpow et al.</a:t>
            </a:r>
          </a:p>
          <a:p>
            <a:r>
              <a:rPr lang="en-US" sz="1200" kern="1200" baseline="0" dirty="0" smtClean="0">
                <a:solidFill>
                  <a:schemeClr val="tx1"/>
                </a:solidFill>
                <a:effectLst/>
                <a:latin typeface="Calibri" pitchFamily="34" charset="0"/>
                <a:ea typeface="ＭＳ Ｐゴシック" pitchFamily="1" charset="-128"/>
                <a:cs typeface="ＭＳ Ｐゴシック"/>
              </a:rPr>
              <a:t>Australia work</a:t>
            </a:r>
            <a:endParaRPr lang="en-US" sz="1200" kern="1200" dirty="0" smtClean="0">
              <a:solidFill>
                <a:schemeClr val="tx1"/>
              </a:solidFill>
              <a:effectLst/>
              <a:latin typeface="Calibri" pitchFamily="34" charset="0"/>
              <a:ea typeface="ＭＳ Ｐゴシック" pitchFamily="1" charset="-128"/>
              <a:cs typeface="ＭＳ Ｐゴシック"/>
            </a:endParaRPr>
          </a:p>
          <a:p>
            <a:pPr marL="171450" indent="-171450">
              <a:buFont typeface="Arial"/>
              <a:buChar char="•"/>
            </a:pP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38</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p:cNvSpPr>
          <p:nvPr/>
        </p:nvSpPr>
        <p:spPr bwMode="auto">
          <a:xfrm>
            <a:off x="3972561" y="8831580"/>
            <a:ext cx="3037840" cy="464820"/>
          </a:xfrm>
          <a:prstGeom prst="rect">
            <a:avLst/>
          </a:prstGeom>
          <a:noFill/>
          <a:ln w="25400">
            <a:noFill/>
            <a:miter lim="800000"/>
            <a:headEnd/>
            <a:tailEnd/>
          </a:ln>
        </p:spPr>
        <p:txBody>
          <a:bodyPr lIns="93897" tIns="46949" rIns="93897" bIns="46949" anchor="b"/>
          <a:lstStyle/>
          <a:p>
            <a:pPr algn="r" defTabSz="939712"/>
            <a:fld id="{852A58F3-BBD4-44C8-AF7B-D12A372EEB20}" type="slidenum">
              <a:rPr lang="en-US" sz="1200">
                <a:latin typeface="Gill Sans"/>
                <a:ea typeface="ヒラギノ角ゴ Pro W3"/>
                <a:cs typeface="ヒラギノ角ゴ Pro W3"/>
                <a:sym typeface="Gill Sans"/>
              </a:rPr>
              <a:pPr algn="r" defTabSz="939712"/>
              <a:t>39</a:t>
            </a:fld>
            <a:endParaRPr lang="en-US" sz="1200" dirty="0">
              <a:latin typeface="Gill Sans"/>
              <a:ea typeface="ヒラギノ角ゴ Pro W3"/>
              <a:cs typeface="ヒラギノ角ゴ Pro W3"/>
              <a:sym typeface="Gill Sans"/>
            </a:endParaRPr>
          </a:p>
        </p:txBody>
      </p:sp>
      <p:sp>
        <p:nvSpPr>
          <p:cNvPr id="145410" name="Rectangle 2"/>
          <p:cNvSpPr>
            <a:spLocks noGrp="1" noRot="1" noChangeAspect="1" noChangeArrowheads="1" noTextEdit="1"/>
          </p:cNvSpPr>
          <p:nvPr>
            <p:ph type="sldImg"/>
          </p:nvPr>
        </p:nvSpPr>
        <p:spPr>
          <a:xfrm>
            <a:off x="1352550" y="533400"/>
            <a:ext cx="4368800" cy="3276600"/>
          </a:xfrm>
          <a:ln/>
        </p:spPr>
      </p:sp>
      <p:sp>
        <p:nvSpPr>
          <p:cNvPr id="145411" name="Rectangle 3"/>
          <p:cNvSpPr>
            <a:spLocks noGrp="1"/>
          </p:cNvSpPr>
          <p:nvPr>
            <p:ph type="body" idx="1"/>
          </p:nvPr>
        </p:nvSpPr>
        <p:spPr>
          <a:xfrm>
            <a:off x="761084" y="4343162"/>
            <a:ext cx="5606697" cy="4183380"/>
          </a:xfrm>
          <a:noFill/>
          <a:ln/>
        </p:spPr>
        <p:txBody>
          <a:bodyPr lIns="93897" tIns="46949" rIns="93897" bIns="46949"/>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As we discussed in Module One,</a:t>
            </a:r>
            <a:r>
              <a:rPr lang="en-US" sz="1200" kern="1200" baseline="0" dirty="0" smtClean="0">
                <a:solidFill>
                  <a:schemeClr val="tx1"/>
                </a:solidFill>
                <a:effectLst/>
                <a:latin typeface="Calibri" pitchFamily="34" charset="0"/>
                <a:ea typeface="ＭＳ Ｐゴシック" pitchFamily="1" charset="-128"/>
                <a:cs typeface="ＭＳ Ｐゴシック"/>
              </a:rPr>
              <a:t> triggers are </a:t>
            </a:r>
            <a:r>
              <a:rPr lang="en-US" sz="1200" kern="1200" dirty="0" smtClean="0">
                <a:solidFill>
                  <a:schemeClr val="tx1"/>
                </a:solidFill>
                <a:effectLst/>
                <a:latin typeface="Calibri" pitchFamily="34" charset="0"/>
                <a:ea typeface="ＭＳ Ｐゴシック" pitchFamily="1" charset="-128"/>
                <a:cs typeface="ＭＳ Ｐゴシック"/>
              </a:rPr>
              <a:t>reminders of past traumatic experiences that</a:t>
            </a:r>
            <a:r>
              <a:rPr lang="en-US" sz="1200" kern="1200" baseline="0" dirty="0" smtClean="0">
                <a:solidFill>
                  <a:schemeClr val="tx1"/>
                </a:solidFill>
                <a:effectLst/>
                <a:latin typeface="Calibri" pitchFamily="34" charset="0"/>
                <a:ea typeface="ＭＳ Ｐゴシック" pitchFamily="1" charset="-128"/>
                <a:cs typeface="ＭＳ Ｐゴシック"/>
              </a:rPr>
              <a:t> automatically cause the body to react as if the traumatic event is happening again in that moment</a:t>
            </a:r>
            <a:r>
              <a:rPr lang="en-US" sz="1200" kern="1200" dirty="0" smtClean="0">
                <a:solidFill>
                  <a:schemeClr val="tx1"/>
                </a:solidFill>
                <a:effectLst/>
                <a:latin typeface="Calibri" pitchFamily="34" charset="0"/>
                <a:ea typeface="ＭＳ Ｐゴシック" pitchFamily="1" charset="-128"/>
                <a:cs typeface="ＭＳ Ｐゴシック"/>
              </a:rPr>
              <a:t>.</a:t>
            </a:r>
            <a:r>
              <a:rPr lang="en-US" sz="1200" kern="1200" baseline="0" dirty="0" smtClean="0">
                <a:solidFill>
                  <a:schemeClr val="tx1"/>
                </a:solidFill>
                <a:effectLst/>
                <a:latin typeface="Calibri" pitchFamily="34" charset="0"/>
                <a:ea typeface="ＭＳ Ｐゴシック" pitchFamily="1" charset="-128"/>
                <a:cs typeface="ＭＳ Ｐゴシック"/>
              </a:rPr>
              <a:t> Potential </a:t>
            </a:r>
            <a:r>
              <a:rPr lang="en-US" sz="1200" kern="1200" baseline="0" dirty="0" smtClean="0">
                <a:solidFill>
                  <a:schemeClr val="tx1"/>
                </a:solidFill>
                <a:effectLst/>
                <a:latin typeface="Arial" charset="0"/>
                <a:ea typeface="ＭＳ Ｐゴシック"/>
                <a:cs typeface="ＭＳ Ｐゴシック"/>
              </a:rPr>
              <a:t>triggers </a:t>
            </a:r>
            <a:r>
              <a:rPr lang="en-US" baseline="0" dirty="0" smtClean="0">
                <a:latin typeface="Arial" charset="0"/>
                <a:ea typeface="ＭＳ Ｐゴシック"/>
                <a:cs typeface="ＭＳ Ｐゴシック"/>
              </a:rPr>
              <a:t>for children and adolescents may include loud noises, physical touch, authority figures, limit-setting, hand or body gestures that appear threatening, or witnessing violence between peers, such as fighting. Changes in routine, confusing or chaotic environments, or losses can also be trauma reminders. Other triggers may be more directly related to an event, such as emergency vehicles, police or fire personnel, certain smells, weather, particular areas of the school like the bathroom, or a person with a similar hairstyle or perfume as an abuser. Sometimes when a child </a:t>
            </a:r>
            <a:r>
              <a:rPr lang="en-US" sz="1200" dirty="0" smtClean="0">
                <a:solidFill>
                  <a:srgbClr val="BBE0E3"/>
                </a:solidFill>
                <a:latin typeface="Calibri" pitchFamily="34" charset="0"/>
              </a:rPr>
              <a:t>feels</a:t>
            </a:r>
            <a:r>
              <a:rPr lang="en-US" baseline="0" dirty="0" smtClean="0">
                <a:latin typeface="Arial" charset="0"/>
                <a:ea typeface="ＭＳ Ｐゴシック"/>
                <a:cs typeface="ＭＳ Ｐゴシック"/>
              </a:rPr>
              <a:t> angry or sad about one thing – for example getting in trouble, doing poorly on a test, or having an argument with another student – the situation triggers feelings of anger, sadness, shame or fear related to past traumas as well. Triggers lead to intense survival responses that can seem like an overreaction in the moment, particularly if school staff do not understand the connection between current behaviors and previous trauma. </a:t>
            </a:r>
            <a:r>
              <a:rPr lang="en-US" sz="1200" kern="1200" dirty="0" smtClean="0">
                <a:solidFill>
                  <a:schemeClr val="tx1"/>
                </a:solidFill>
                <a:effectLst/>
                <a:latin typeface="Calibri" pitchFamily="34" charset="0"/>
                <a:ea typeface="ＭＳ Ｐゴシック" pitchFamily="1" charset="-128"/>
                <a:cs typeface="ＭＳ Ｐゴシック"/>
              </a:rPr>
              <a:t>Survival</a:t>
            </a:r>
            <a:r>
              <a:rPr lang="en-US" sz="1200" kern="1200" baseline="0" dirty="0" smtClean="0">
                <a:solidFill>
                  <a:schemeClr val="tx1"/>
                </a:solidFill>
                <a:effectLst/>
                <a:latin typeface="Calibri" pitchFamily="34" charset="0"/>
                <a:ea typeface="ＭＳ Ｐゴシック" pitchFamily="1" charset="-128"/>
                <a:cs typeface="ＭＳ Ｐゴシック"/>
              </a:rPr>
              <a:t> responses </a:t>
            </a:r>
            <a:r>
              <a:rPr lang="en-US" sz="1200" kern="1200" dirty="0" smtClean="0">
                <a:solidFill>
                  <a:schemeClr val="tx1"/>
                </a:solidFill>
                <a:effectLst/>
                <a:latin typeface="Calibri" pitchFamily="34" charset="0"/>
                <a:ea typeface="ＭＳ Ｐゴシック" pitchFamily="1" charset="-128"/>
                <a:cs typeface="ＭＳ Ｐゴシック"/>
              </a:rPr>
              <a:t>to triggers can be very confusing, and there is a tendency to misunderstand or mislabel trauma-related responses.</a:t>
            </a:r>
            <a:r>
              <a:rPr lang="en-US" sz="1200" kern="1200" baseline="0" dirty="0" smtClean="0">
                <a:solidFill>
                  <a:schemeClr val="tx1"/>
                </a:solidFill>
                <a:effectLst/>
                <a:latin typeface="Calibri" pitchFamily="34" charset="0"/>
                <a:ea typeface="ＭＳ Ｐゴシック" pitchFamily="1" charset="-128"/>
                <a:cs typeface="ＭＳ Ｐゴシック"/>
              </a:rPr>
              <a:t> Fight responses include verbal attacks, aggression, assaultive behavior, and defiance. Flight behaviors may include running away, refusing to talk, avoidance, substance use, depression, and other risky behaviors. Finally, the freeze response may look like a student who appears non-responsive, numbed out, unable to </a:t>
            </a:r>
            <a:r>
              <a:rPr lang="en-US" sz="1200" b="0" kern="1200" baseline="0" dirty="0" smtClean="0">
                <a:solidFill>
                  <a:schemeClr val="tx1"/>
                </a:solidFill>
                <a:effectLst/>
                <a:latin typeface="Calibri" pitchFamily="34" charset="0"/>
                <a:ea typeface="ＭＳ Ｐゴシック" pitchFamily="1" charset="-128"/>
                <a:cs typeface="ＭＳ Ｐゴシック"/>
              </a:rPr>
              <a:t>interact, </a:t>
            </a:r>
            <a:r>
              <a:rPr lang="en-US" sz="1200" kern="1200" baseline="0" dirty="0" smtClean="0">
                <a:solidFill>
                  <a:schemeClr val="tx1"/>
                </a:solidFill>
                <a:effectLst/>
                <a:latin typeface="Calibri" pitchFamily="34" charset="0"/>
                <a:ea typeface="ＭＳ Ｐゴシック" pitchFamily="1" charset="-128"/>
                <a:cs typeface="ＭＳ Ｐゴシック"/>
              </a:rPr>
              <a:t>or disconnected. Triggered responses may have a domino effect, setting off other students and impacting overall sense of safety in the classroom or school building.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ＭＳ Ｐゴシック"/>
                <a:cs typeface="ＭＳ Ｐゴシック"/>
              </a:rPr>
              <a:t>Trauma-sensitive</a:t>
            </a:r>
            <a:r>
              <a:rPr lang="en-US" baseline="0" dirty="0" smtClean="0">
                <a:latin typeface="Arial" charset="0"/>
                <a:ea typeface="ＭＳ Ｐゴシック"/>
                <a:cs typeface="ＭＳ Ｐゴシック"/>
              </a:rPr>
              <a:t> schools work to identify and reduce potential triggers in classrooms and common spaces. </a:t>
            </a:r>
            <a:r>
              <a:rPr lang="en-US" sz="1200" kern="1200" baseline="0" dirty="0" smtClean="0">
                <a:solidFill>
                  <a:schemeClr val="tx1"/>
                </a:solidFill>
                <a:effectLst/>
                <a:latin typeface="Calibri" pitchFamily="34" charset="0"/>
                <a:ea typeface="ＭＳ Ｐゴシック" pitchFamily="1" charset="-128"/>
                <a:cs typeface="ＭＳ Ｐゴシック"/>
              </a:rPr>
              <a:t>Some of these triggers can be reduced or eliminated by adopting some of the trauma-sensitive practices that we have already discussed. Other strategies include training non-instructional staff to recognize potential triggers and respond in calm and respectful ways, ensuring adequate staffing in hallways, cafeterias, and playgrounds, and working to reduce chaos during transitions or in common spaces. For those triggers that are unique to particular students and cannot be completely eliminated, teachers can anticipate difficulties and warn students ahead of time when material or a situation could trigger a trauma reaction. For example, warning students when particular content in a book or video may be triggering or recognizing particular times of day or transitions as difficult and offering students extra support or increased adult presence at these times.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In addition to identifying potential triggers and responses for children, trauma-sensitive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schools identify potential triggers for parents who may have histories of trauma.</a:t>
            </a:r>
            <a:r>
              <a:rPr lang="en-US" sz="1200" kern="1200" baseline="0" dirty="0" smtClean="0">
                <a:solidFill>
                  <a:schemeClr val="tx1"/>
                </a:solidFill>
                <a:effectLst/>
                <a:latin typeface="Calibri" pitchFamily="34" charset="0"/>
                <a:ea typeface="ＭＳ Ｐゴシック" pitchFamily="1" charset="-128"/>
                <a:cs typeface="ＭＳ Ｐゴシック"/>
              </a:rPr>
              <a:t> Caregivers may have their own triggers related to their childhood experiences in school and previous experiences with their child’s educators. </a:t>
            </a:r>
            <a:r>
              <a:rPr lang="en-US" baseline="0" dirty="0" smtClean="0">
                <a:latin typeface="Arial" charset="0"/>
                <a:ea typeface="ＭＳ Ｐゴシック"/>
                <a:cs typeface="ＭＳ Ｐゴシック"/>
              </a:rPr>
              <a:t>Being called in to address a child’s performance or behavior can trigger feelings of shame, embarrassment, anger, and helplessness that may remind caregivers of other experiences in their lives. Negative experiences with community providers and service systems may also leave parents feeling cautious and defended. Parents may also have some of the same triggers we just discussed for students. Any experience that leaves a caregiver feeling helpless, vulnerable or out of control may trigger other trauma memories. Strategies for increased awareness and responsiveness to triggers for caregivers includes </a:t>
            </a:r>
            <a:r>
              <a:rPr lang="en-US" sz="1200" kern="1200" baseline="0" dirty="0" smtClean="0">
                <a:solidFill>
                  <a:schemeClr val="tx1"/>
                </a:solidFill>
                <a:effectLst/>
                <a:latin typeface="Calibri" pitchFamily="34" charset="0"/>
                <a:ea typeface="ＭＳ Ｐゴシック" pitchFamily="1" charset="-128"/>
                <a:cs typeface="ＭＳ Ｐゴシック"/>
              </a:rPr>
              <a:t>ensuring all staff greet and speak to caregivers in respectful ways, protecting confidentiality, giving caregivers advanced notice of what will be discussed at a meeting, offering choices for how a meeting is conducted, and recognizing signs of distress during conversations and pausing to give caregivers a chance to regroup or rescheduling a time to finish the conversation.</a:t>
            </a: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baseline="0" dirty="0" smtClean="0">
                <a:latin typeface="Arial" charset="0"/>
                <a:ea typeface="ＭＳ Ｐゴシック"/>
                <a:cs typeface="ＭＳ Ｐゴシック"/>
              </a:rPr>
              <a:t>Resources:</a:t>
            </a:r>
          </a:p>
          <a:p>
            <a:r>
              <a:rPr lang="en-US" baseline="0" dirty="0" smtClean="0">
                <a:latin typeface="Arial" charset="0"/>
                <a:ea typeface="ＭＳ Ｐゴシック"/>
                <a:cs typeface="ＭＳ Ｐゴシック"/>
              </a:rPr>
              <a:t>Guarino, NCTSN</a:t>
            </a:r>
          </a:p>
          <a:p>
            <a:endParaRPr lang="en-US" baseline="0" dirty="0" smtClean="0">
              <a:latin typeface="Arial" charset="0"/>
              <a:ea typeface="ＭＳ Ｐゴシック"/>
              <a:cs typeface="ＭＳ Ｐゴシック"/>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0" indent="0">
              <a:lnSpc>
                <a:spcPct val="90000"/>
              </a:lnSpc>
              <a:buFont typeface="Arial"/>
              <a:buNone/>
            </a:pPr>
            <a:endParaRPr lang="en-US" baseline="0" dirty="0" smtClean="0">
              <a:solidFill>
                <a:prstClr val="black"/>
              </a:solidFill>
            </a:endParaRPr>
          </a:p>
          <a:p>
            <a:pPr defTabSz="931387">
              <a:defRPr/>
            </a:pPr>
            <a:endParaRPr lang="en-US" baseline="0" dirty="0" smtClean="0">
              <a:solidFill>
                <a:prstClr val="black"/>
              </a:solidFill>
              <a:ea typeface="ＭＳ Ｐゴシック"/>
              <a:cs typeface="ＭＳ Ｐゴシック"/>
            </a:endParaRPr>
          </a:p>
          <a:p>
            <a:pPr marL="0" marR="0" indent="0" algn="l" defTabSz="931387"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defTabSz="931387">
              <a:defRPr/>
            </a:pPr>
            <a:endParaRPr lang="en-US" dirty="0">
              <a:solidFill>
                <a:prstClr val="black"/>
              </a:solidFill>
              <a:ea typeface="ＭＳ Ｐゴシック"/>
              <a:cs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A59DFCD0-7DDB-4FA9-9EA2-EFE8668D9923}" type="slidenum">
              <a:rPr lang="en-US" sz="1200">
                <a:latin typeface="Gill Sans"/>
                <a:ea typeface="ヒラギノ角ゴ Pro W3"/>
                <a:cs typeface="ヒラギノ角ゴ Pro W3"/>
                <a:sym typeface="Gill Sans"/>
              </a:rPr>
              <a:pPr algn="r" defTabSz="939862"/>
              <a:t>4</a:t>
            </a:fld>
            <a:endParaRPr lang="en-US" sz="1200" dirty="0">
              <a:latin typeface="Gill Sans"/>
              <a:ea typeface="ヒラギノ角ゴ Pro W3"/>
              <a:cs typeface="ヒラギノ角ゴ Pro W3"/>
              <a:sym typeface="Gill Sans"/>
            </a:endParaRPr>
          </a:p>
        </p:txBody>
      </p:sp>
      <p:sp>
        <p:nvSpPr>
          <p:cNvPr id="129026" name="Rectangle 2"/>
          <p:cNvSpPr>
            <a:spLocks noGrp="1" noRot="1" noChangeAspect="1" noChangeArrowheads="1" noTextEdit="1"/>
          </p:cNvSpPr>
          <p:nvPr>
            <p:ph type="sldImg"/>
          </p:nvPr>
        </p:nvSpPr>
        <p:spPr>
          <a:xfrm>
            <a:off x="1627188" y="696913"/>
            <a:ext cx="4251325" cy="3189287"/>
          </a:xfrm>
          <a:ln/>
        </p:spPr>
      </p:sp>
      <p:sp>
        <p:nvSpPr>
          <p:cNvPr id="129027" name="Rectangle 3"/>
          <p:cNvSpPr>
            <a:spLocks noGrp="1"/>
          </p:cNvSpPr>
          <p:nvPr>
            <p:ph type="body" idx="1"/>
          </p:nvPr>
        </p:nvSpPr>
        <p:spPr>
          <a:xfrm>
            <a:off x="233680" y="3284406"/>
            <a:ext cx="6776720" cy="4183380"/>
          </a:xfrm>
          <a:noFill/>
          <a:ln/>
        </p:spPr>
        <p:txBody>
          <a:bodyPr lIns="93912" tIns="46957" rIns="93912" bIns="46957"/>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Historically, health and human service sectors have served children and adults who have experienced trauma without understanding its impact and the need for tailored responses (Harris &amp; Fallot, 2001). In the past,</a:t>
            </a:r>
            <a:r>
              <a:rPr lang="en-US" sz="1200" kern="1200" baseline="0" dirty="0" smtClean="0">
                <a:solidFill>
                  <a:schemeClr val="tx1"/>
                </a:solidFill>
                <a:effectLst/>
                <a:latin typeface="Calibri" pitchFamily="34" charset="0"/>
                <a:ea typeface="ＭＳ Ｐゴシック" pitchFamily="1" charset="-128"/>
                <a:cs typeface="ＭＳ Ｐゴシック"/>
              </a:rPr>
              <a:t> tr</a:t>
            </a:r>
            <a:r>
              <a:rPr lang="en-US" sz="1200" kern="1200" dirty="0" smtClean="0">
                <a:solidFill>
                  <a:schemeClr val="tx1"/>
                </a:solidFill>
                <a:effectLst/>
                <a:latin typeface="Calibri" pitchFamily="34" charset="0"/>
                <a:ea typeface="ＭＳ Ｐゴシック" pitchFamily="1" charset="-128"/>
                <a:cs typeface="ＭＳ Ｐゴシック"/>
              </a:rPr>
              <a:t>auma has been largely overlooked; however</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research on the science of traumatic stress and its impact on child development and the groundbreaking Adverse Childhood Experiences (ACE) Study offer compelling evidence of the long-term impact of childhood</a:t>
            </a:r>
            <a:r>
              <a:rPr lang="en-US" sz="1200" kern="1200" baseline="0" dirty="0" smtClean="0">
                <a:solidFill>
                  <a:schemeClr val="tx1"/>
                </a:solidFill>
                <a:effectLst/>
                <a:latin typeface="Calibri" pitchFamily="34" charset="0"/>
                <a:ea typeface="ＭＳ Ｐゴシック" pitchFamily="1" charset="-128"/>
                <a:cs typeface="ＭＳ Ｐゴシック"/>
              </a:rPr>
              <a:t> trauma that can no longer be ignored.</a:t>
            </a:r>
            <a:r>
              <a:rPr lang="en-US" sz="1200" kern="1200" dirty="0" smtClean="0">
                <a:solidFill>
                  <a:schemeClr val="tx1"/>
                </a:solidFill>
                <a:effectLst/>
                <a:latin typeface="Calibri" pitchFamily="34" charset="0"/>
                <a:ea typeface="ＭＳ Ｐゴシック" pitchFamily="1" charset="-128"/>
                <a:cs typeface="ＭＳ Ｐゴシック"/>
              </a:rPr>
              <a:t> Costs</a:t>
            </a:r>
            <a:r>
              <a:rPr lang="en-US" sz="1200" kern="1200" baseline="0" dirty="0" smtClean="0">
                <a:solidFill>
                  <a:schemeClr val="tx1"/>
                </a:solidFill>
                <a:effectLst/>
                <a:latin typeface="Calibri" pitchFamily="34" charset="0"/>
                <a:ea typeface="ＭＳ Ｐゴシック" pitchFamily="1" charset="-128"/>
                <a:cs typeface="ＭＳ Ｐゴシック"/>
              </a:rPr>
              <a:t> associated with unaddressed trauma</a:t>
            </a:r>
            <a:r>
              <a:rPr lang="en-US" sz="1200" kern="1200" dirty="0" smtClean="0">
                <a:solidFill>
                  <a:schemeClr val="tx1"/>
                </a:solidFill>
                <a:effectLst/>
                <a:latin typeface="Calibri" pitchFamily="34" charset="0"/>
                <a:ea typeface="ＭＳ Ｐゴシック" pitchFamily="1" charset="-128"/>
                <a:cs typeface="ＭＳ Ｐゴシック"/>
              </a:rPr>
              <a:t> impact healthcare, employment, child welfare, criminal justice, and education. This recognition</a:t>
            </a:r>
            <a:r>
              <a:rPr lang="en-US" sz="1200" kern="1200" baseline="0" dirty="0" smtClean="0">
                <a:solidFill>
                  <a:schemeClr val="tx1"/>
                </a:solidFill>
                <a:effectLst/>
                <a:latin typeface="Calibri" pitchFamily="34" charset="0"/>
                <a:ea typeface="ＭＳ Ｐゴシック" pitchFamily="1" charset="-128"/>
                <a:cs typeface="ＭＳ Ｐゴシック"/>
              </a:rPr>
              <a:t> has led to a call to adopt “trauma-informed care” as a practice across service settings, including child-serving systems that include behavioral health, child welfare, juvenile justice, and education. </a:t>
            </a:r>
            <a:r>
              <a:rPr lang="en-US" dirty="0" smtClean="0"/>
              <a:t>Much</a:t>
            </a:r>
            <a:r>
              <a:rPr lang="en-US" baseline="0" dirty="0" smtClean="0"/>
              <a:t> of the literature on trauma-informed care comes out of the behavioral health system, spearheaded by t</a:t>
            </a:r>
            <a:r>
              <a:rPr lang="en-US" sz="1200" kern="1200" dirty="0" smtClean="0">
                <a:solidFill>
                  <a:schemeClr val="tx1"/>
                </a:solidFill>
                <a:effectLst/>
                <a:latin typeface="Calibri" pitchFamily="34" charset="0"/>
                <a:ea typeface="ＭＳ Ｐゴシック" pitchFamily="1" charset="-128"/>
                <a:cs typeface="ＭＳ Ｐゴシック"/>
              </a:rPr>
              <a:t>he U.S. Department of Health and Human Services Substance Abuse and Mental Health Services Administration (SAMHSA).</a:t>
            </a:r>
            <a:endParaRPr lang="en-US" dirty="0" smtClean="0"/>
          </a:p>
          <a:p>
            <a:pPr marL="0" indent="0">
              <a:buFontTx/>
              <a:buNone/>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indent="0">
              <a:buFontTx/>
              <a:buNone/>
            </a:pPr>
            <a:endParaRPr lang="en-US" sz="1200" kern="1200" dirty="0" smtClean="0">
              <a:solidFill>
                <a:schemeClr val="tx1"/>
              </a:solidFill>
              <a:effectLst/>
              <a:latin typeface="Calibri" pitchFamily="34" charset="0"/>
              <a:ea typeface="ＭＳ Ｐゴシック" pitchFamily="1" charset="-128"/>
              <a:cs typeface="ＭＳ Ｐゴシック"/>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68DEA9F0-5499-493B-A563-3C5C6444C674}" type="slidenum">
              <a:rPr lang="en-US" sz="1200">
                <a:latin typeface="Gill Sans"/>
                <a:ea typeface="ヒラギノ角ゴ Pro W3"/>
                <a:cs typeface="ヒラギノ角ゴ Pro W3"/>
                <a:sym typeface="Gill Sans"/>
              </a:rPr>
              <a:pPr algn="r" defTabSz="939862"/>
              <a:t>40</a:t>
            </a:fld>
            <a:endParaRPr lang="en-US" sz="1200" dirty="0">
              <a:latin typeface="Gill Sans"/>
              <a:ea typeface="ヒラギノ角ゴ Pro W3"/>
              <a:cs typeface="ヒラギノ角ゴ Pro W3"/>
              <a:sym typeface="Gill Sans"/>
            </a:endParaRPr>
          </a:p>
        </p:txBody>
      </p:sp>
      <p:sp>
        <p:nvSpPr>
          <p:cNvPr id="26626" name="Rectangle 2"/>
          <p:cNvSpPr>
            <a:spLocks noGrp="1" noRot="1" noChangeAspect="1" noChangeArrowheads="1" noTextEdit="1"/>
          </p:cNvSpPr>
          <p:nvPr>
            <p:ph type="sldImg"/>
          </p:nvPr>
        </p:nvSpPr>
        <p:spPr>
          <a:xfrm>
            <a:off x="1368425" y="685800"/>
            <a:ext cx="4352925" cy="3265488"/>
          </a:xfrm>
          <a:ln/>
        </p:spPr>
      </p:sp>
      <p:sp>
        <p:nvSpPr>
          <p:cNvPr id="26627" name="Rectangle 3"/>
          <p:cNvSpPr>
            <a:spLocks noGrp="1"/>
          </p:cNvSpPr>
          <p:nvPr>
            <p:ph type="body" idx="1"/>
          </p:nvPr>
        </p:nvSpPr>
        <p:spPr>
          <a:xfrm>
            <a:off x="934720" y="3886412"/>
            <a:ext cx="5140960" cy="4183380"/>
          </a:xfrm>
          <a:noFill/>
          <a:ln/>
        </p:spPr>
        <p:txBody>
          <a:bodyPr lIns="93912" tIns="46957" rIns="93912" bIns="46957"/>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Whether a triggered response leads to a full-blown crisis depends on many factors, including how adults in the environment respond. As we have learned in this module series, when a child or adult is in “survival mode” they cannot easily access the thinking part of their brain that helps them maintain perspective and emotional control. In a crisis situation, a person tunes out all non-critical information. Learning cannot and does not happen in this state and threat of consequences is likely to further escalate the situation. In these moments, adults may also shift into survival mode, which increases the risk of harm for all.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A trauma-sensitive approach to de-escalation and crisis management is informed by an awareness of the brain/body response to stress and skills-building to combat the natural tendency to become increasingly agitated, fearful, and angry at the child. </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First, school staff learn to notice the early warning signs that a youth has been triggered. Examples of warning signs may include changes to mood, such as becoming increasingly agitated or appearing more anxious and angry, and changes in behavior that include increased movement or pacing, raised voice, or becoming quieter and more withdrawn and less responsive to questions or conversation. Adults may intervene early with </a:t>
            </a:r>
            <a:r>
              <a:rPr lang="en-US" sz="1200" kern="1200" baseline="0" dirty="0" smtClean="0">
                <a:solidFill>
                  <a:schemeClr val="bg1"/>
                </a:solidFill>
                <a:effectLst/>
                <a:latin typeface="Calibri" pitchFamily="34" charset="0"/>
                <a:ea typeface="ＭＳ Ｐゴシック" pitchFamily="1" charset="-128"/>
                <a:cs typeface="Calibri" pitchFamily="34" charset="0"/>
              </a:rPr>
              <a:t>a</a:t>
            </a:r>
            <a:r>
              <a:rPr lang="en-US" sz="1200" dirty="0" smtClean="0">
                <a:solidFill>
                  <a:schemeClr val="bg1"/>
                </a:solidFill>
                <a:latin typeface="Calibri" pitchFamily="34" charset="0"/>
                <a:cs typeface="Calibri" pitchFamily="34" charset="0"/>
              </a:rPr>
              <a:t>ttention, reflection of what is happening, validation of feelings, listening, encouragement, and offering choices</a:t>
            </a:r>
            <a:r>
              <a:rPr lang="en-US" sz="1200" baseline="0" dirty="0" smtClean="0">
                <a:solidFill>
                  <a:schemeClr val="bg1"/>
                </a:solidFill>
                <a:latin typeface="Calibri" pitchFamily="34" charset="0"/>
                <a:cs typeface="Calibri" pitchFamily="34" charset="0"/>
              </a:rPr>
              <a:t> and </a:t>
            </a:r>
            <a:r>
              <a:rPr lang="en-US" sz="1200" dirty="0" smtClean="0">
                <a:solidFill>
                  <a:schemeClr val="bg1"/>
                </a:solidFill>
                <a:latin typeface="Calibri" pitchFamily="34" charset="0"/>
                <a:cs typeface="Calibri" pitchFamily="34" charset="0"/>
              </a:rPr>
              <a:t>positive reinforcement.</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dirty="0" smtClean="0">
              <a:solidFill>
                <a:schemeClr val="bg1"/>
              </a:solidFill>
              <a:latin typeface="Calibri" pitchFamily="34" charset="0"/>
              <a:cs typeface="Calibri" pitchFamily="34"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dirty="0" smtClean="0">
                <a:solidFill>
                  <a:schemeClr val="bg1"/>
                </a:solidFill>
                <a:latin typeface="Calibri" pitchFamily="34" charset="0"/>
                <a:cs typeface="Calibri" pitchFamily="34" charset="0"/>
              </a:rPr>
              <a:t> As a</a:t>
            </a:r>
            <a:r>
              <a:rPr lang="en-US" sz="1200" baseline="0" dirty="0" smtClean="0">
                <a:solidFill>
                  <a:schemeClr val="bg1"/>
                </a:solidFill>
                <a:latin typeface="Calibri" pitchFamily="34" charset="0"/>
                <a:cs typeface="Calibri" pitchFamily="34" charset="0"/>
              </a:rPr>
              <a:t> child escalates, nonverbal support becomes more important than verbal prompts or reminders of consequences. At this point, a child will have difficulty accessing the thinking part of the brain that helps them rationalize and calm down. Adults focus on communicating safety through tone, body language, gestures, and space. Grounding techniques to help bring children back to the here and now may include breathing, calming spaces, or something to hold or squeeze. Staff refrain from giving a lot of directions, doling out punishments, or arguing and instead focus on helping a child calm down by setting clear limits and being directive where needed and offering choices while maintaining a respectful tone. At these times, adults need to check their own responses and get support if they are losing control over their emotions and behaviors.</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baseline="0" dirty="0" smtClean="0">
              <a:solidFill>
                <a:schemeClr val="bg1"/>
              </a:solidFill>
              <a:latin typeface="Calibri" pitchFamily="34" charset="0"/>
              <a:cs typeface="Calibri" pitchFamily="34"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baseline="0" dirty="0" smtClean="0">
                <a:solidFill>
                  <a:schemeClr val="bg1"/>
                </a:solidFill>
                <a:latin typeface="Calibri" pitchFamily="34" charset="0"/>
                <a:cs typeface="Calibri" pitchFamily="34" charset="0"/>
              </a:rPr>
              <a:t>As crises escalate, so does the risk for additional intervention, including physical interventions, which can be particularly traumatic for children who have already been exposed to other types of trauma. The goal of de-escalation strategies is to help a child to calm down before more extreme measures are needed. Many service systems, including behavioral health, are moving to eliminate use of seclusion and restraint, as these are retraumatizing practices that have the potential to cause further harm. In a case where harm to a child or to someone else is so great that physical intervention is used, it is critical to debrief with a child and caregiver after the incident to begin to repair the relationship.</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baseline="0" dirty="0" smtClean="0">
              <a:solidFill>
                <a:schemeClr val="bg1"/>
              </a:solidFill>
              <a:latin typeface="Calibri" pitchFamily="34" charset="0"/>
              <a:cs typeface="Calibri" pitchFamily="34"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1200" baseline="0" dirty="0" smtClean="0">
                <a:solidFill>
                  <a:schemeClr val="bg1"/>
                </a:solidFill>
                <a:latin typeface="Calibri" pitchFamily="34" charset="0"/>
                <a:cs typeface="Calibri" pitchFamily="34" charset="0"/>
              </a:rPr>
              <a:t>After a crisis has </a:t>
            </a:r>
            <a:r>
              <a:rPr lang="en-US" sz="1200" b="0" baseline="0" dirty="0" smtClean="0">
                <a:solidFill>
                  <a:schemeClr val="bg1"/>
                </a:solidFill>
                <a:latin typeface="Calibri" pitchFamily="34" charset="0"/>
                <a:cs typeface="Calibri" pitchFamily="34" charset="0"/>
              </a:rPr>
              <a:t>passed, adults return </a:t>
            </a:r>
            <a:r>
              <a:rPr lang="en-US" sz="1200" baseline="0" dirty="0" smtClean="0">
                <a:solidFill>
                  <a:schemeClr val="bg1"/>
                </a:solidFill>
                <a:latin typeface="Calibri" pitchFamily="34" charset="0"/>
                <a:cs typeface="Calibri" pitchFamily="34" charset="0"/>
              </a:rPr>
              <a:t>to earlier responses such as listening, validating feelings, and helping a child repair and learn. </a:t>
            </a:r>
            <a:r>
              <a:rPr lang="en-US" sz="1200" kern="1200" baseline="0" dirty="0" smtClean="0">
                <a:solidFill>
                  <a:schemeClr val="tx1"/>
                </a:solidFill>
                <a:effectLst/>
                <a:latin typeface="Calibri" pitchFamily="34" charset="0"/>
                <a:ea typeface="ＭＳ Ｐゴシック" pitchFamily="1" charset="-128"/>
                <a:cs typeface="ＭＳ Ｐゴシック"/>
              </a:rPr>
              <a:t>This may include developing proactive plans with youth that include</a:t>
            </a:r>
            <a:r>
              <a:rPr lang="en-US" sz="1200" i="0" kern="1200" baseline="0" dirty="0" smtClean="0">
                <a:solidFill>
                  <a:schemeClr val="tx1"/>
                </a:solidFill>
                <a:effectLst/>
                <a:latin typeface="Calibri" pitchFamily="34" charset="0"/>
                <a:ea typeface="ＭＳ Ｐゴシック" pitchFamily="1" charset="-128"/>
                <a:cs typeface="ＭＳ Ｐゴシック"/>
              </a:rPr>
              <a:t>:</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1) a list of triggers; 2) a list of “warning signs” that a child is escalating or becoming overwhelmed; 3) responses that are helpful when a child is in distress,</a:t>
            </a:r>
            <a:r>
              <a:rPr lang="en-US" sz="1200" kern="1200" baseline="0" dirty="0" smtClean="0">
                <a:solidFill>
                  <a:schemeClr val="tx1"/>
                </a:solidFill>
                <a:effectLst/>
                <a:latin typeface="Calibri" pitchFamily="34" charset="0"/>
                <a:ea typeface="ＭＳ Ｐゴシック" pitchFamily="1" charset="-128"/>
                <a:cs typeface="ＭＳ Ｐゴシック"/>
              </a:rPr>
              <a:t> such as </a:t>
            </a:r>
            <a:r>
              <a:rPr lang="en-US" sz="1200" kern="1200" dirty="0" smtClean="0">
                <a:solidFill>
                  <a:schemeClr val="tx1"/>
                </a:solidFill>
                <a:effectLst/>
                <a:latin typeface="Calibri" pitchFamily="34" charset="0"/>
                <a:ea typeface="ＭＳ Ｐゴシック" pitchFamily="1" charset="-128"/>
                <a:cs typeface="ＭＳ Ｐゴシック"/>
              </a:rPr>
              <a:t>physical touch, space away from the group, offering them a specific toy or stuffed animal; 4) responses that are not helpful when a child is in distress</a:t>
            </a:r>
            <a:r>
              <a:rPr lang="en-US" sz="1200" kern="1200" baseline="0" dirty="0" smtClean="0">
                <a:solidFill>
                  <a:schemeClr val="tx1"/>
                </a:solidFill>
                <a:effectLst/>
                <a:latin typeface="Calibri" pitchFamily="34" charset="0"/>
                <a:ea typeface="ＭＳ Ｐゴシック" pitchFamily="1" charset="-128"/>
                <a:cs typeface="ＭＳ Ｐゴシック"/>
              </a:rPr>
              <a:t>, such as </a:t>
            </a:r>
            <a:r>
              <a:rPr lang="en-US" sz="1200" kern="1200" dirty="0" smtClean="0">
                <a:solidFill>
                  <a:schemeClr val="tx1"/>
                </a:solidFill>
                <a:effectLst/>
                <a:latin typeface="Calibri" pitchFamily="34" charset="0"/>
                <a:ea typeface="ＭＳ Ｐゴシック" pitchFamily="1" charset="-128"/>
                <a:cs typeface="ＭＳ Ｐゴシック"/>
              </a:rPr>
              <a:t>physical touch, multiple adults attempting to help, offering to call a child’s parent; and 5) safe people and places for a child when they need to calm down. Schools also have a</a:t>
            </a:r>
            <a:r>
              <a:rPr lang="en-US" sz="1200" kern="1200" baseline="0" dirty="0" smtClean="0">
                <a:solidFill>
                  <a:schemeClr val="tx1"/>
                </a:solidFill>
                <a:effectLst/>
                <a:latin typeface="Calibri" pitchFamily="34" charset="0"/>
                <a:ea typeface="ＭＳ Ｐゴシック" pitchFamily="1" charset="-128"/>
                <a:cs typeface="ＭＳ Ｐゴシック"/>
              </a:rPr>
              <a:t> formal process for debriefing with staff after a crisis to determine what worked, what didn’t, and what procedures need to be adjusted. </a:t>
            </a: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indent="0" eaLnBrk="1" hangingPunct="1">
              <a:buNone/>
            </a:pP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dirty="0" smtClean="0">
              <a:latin typeface="Arial" charset="0"/>
              <a:ea typeface="ＭＳ Ｐゴシック"/>
              <a:cs typeface="ＭＳ Ｐゴシック"/>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dirty="0" smtClean="0">
                <a:solidFill>
                  <a:schemeClr val="tx1"/>
                </a:solidFill>
                <a:effectLst/>
                <a:latin typeface="Calibri" pitchFamily="34" charset="0"/>
                <a:ea typeface="ＭＳ Ｐゴシック" pitchFamily="1" charset="-128"/>
                <a:cs typeface="ＭＳ Ｐゴシック"/>
              </a:rPr>
              <a:t>[slide will be animated and people will hear each strategy</a:t>
            </a:r>
            <a:r>
              <a:rPr lang="en-US" sz="1200" i="1" kern="1200" baseline="0" dirty="0" smtClean="0">
                <a:solidFill>
                  <a:schemeClr val="tx1"/>
                </a:solidFill>
                <a:effectLst/>
                <a:latin typeface="Calibri" pitchFamily="34" charset="0"/>
                <a:ea typeface="ＭＳ Ｐゴシック" pitchFamily="1" charset="-128"/>
                <a:cs typeface="ＭＳ Ｐゴシック"/>
              </a:rPr>
              <a:t> one at a time]</a:t>
            </a:r>
            <a:endParaRPr lang="en-US" sz="1200" i="1"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As we learned earlier</a:t>
            </a:r>
            <a:r>
              <a:rPr lang="en-US" sz="1200" kern="1200" baseline="0" dirty="0" smtClean="0">
                <a:solidFill>
                  <a:schemeClr val="tx1"/>
                </a:solidFill>
                <a:effectLst/>
                <a:latin typeface="Calibri" pitchFamily="34" charset="0"/>
                <a:ea typeface="ＭＳ Ｐゴシック" pitchFamily="1" charset="-128"/>
                <a:cs typeface="ＭＳ Ｐゴシック"/>
              </a:rPr>
              <a:t> in this module</a:t>
            </a:r>
            <a:r>
              <a:rPr lang="en-US" sz="1200" kern="1200" dirty="0" smtClean="0">
                <a:solidFill>
                  <a:schemeClr val="tx1"/>
                </a:solidFill>
                <a:effectLst/>
                <a:latin typeface="Calibri" pitchFamily="34" charset="0"/>
                <a:ea typeface="ＭＳ Ｐゴシック" pitchFamily="1" charset="-128"/>
                <a:cs typeface="ＭＳ Ｐゴシック"/>
              </a:rPr>
              <a:t>, children</a:t>
            </a:r>
            <a:r>
              <a:rPr lang="en-US" sz="1200" kern="1200" baseline="0" dirty="0" smtClean="0">
                <a:solidFill>
                  <a:schemeClr val="tx1"/>
                </a:solidFill>
                <a:effectLst/>
                <a:latin typeface="Calibri" pitchFamily="34" charset="0"/>
                <a:ea typeface="ＭＳ Ｐゴシック" pitchFamily="1" charset="-128"/>
                <a:cs typeface="ＭＳ Ｐゴシック"/>
              </a:rPr>
              <a:t> who have </a:t>
            </a:r>
            <a:r>
              <a:rPr lang="en-US" sz="1200" kern="1200" dirty="0" smtClean="0">
                <a:solidFill>
                  <a:schemeClr val="tx1"/>
                </a:solidFill>
                <a:effectLst/>
                <a:latin typeface="Calibri" pitchFamily="34" charset="0"/>
                <a:ea typeface="ＭＳ Ｐゴシック" pitchFamily="1" charset="-128"/>
                <a:cs typeface="ＭＳ Ｐゴシック"/>
              </a:rPr>
              <a:t>experienced trauma have specific needs that may be mislabeled or misinterpreted if their history of trauma</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is not considered during the assessment process. Trauma symptoms</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mimic other disorders such as ADHD, Bi-Polar Disorder, Oppositional-Defiant Disorder, or Reactive-Attachment Disorder. Without a thorough assessment that includes a history of trauma, professionals may mislabel or misdiagnose children on the basis of presenting behaviors and miss the traumatic experiences that may be the source of the symptoms and the primary focus of treatment. In a trauma-sensitive school, all school-based assessments,</a:t>
            </a:r>
            <a:r>
              <a:rPr lang="en-US" sz="1200" kern="1200" baseline="0" dirty="0" smtClean="0">
                <a:solidFill>
                  <a:schemeClr val="tx1"/>
                </a:solidFill>
                <a:effectLst/>
                <a:latin typeface="Calibri" pitchFamily="34" charset="0"/>
                <a:ea typeface="ＭＳ Ｐゴシック" pitchFamily="1" charset="-128"/>
                <a:cs typeface="ＭＳ Ｐゴシック"/>
              </a:rPr>
              <a:t> including educational assessments, functional behavioral assessments, and psychosocial assessments consider history of trauma. </a:t>
            </a:r>
            <a:r>
              <a:rPr lang="en-US" sz="1200" b="0" kern="1200" dirty="0" smtClean="0">
                <a:solidFill>
                  <a:schemeClr val="tx1"/>
                </a:solidFill>
                <a:effectLst/>
                <a:latin typeface="Calibri" pitchFamily="34" charset="0"/>
                <a:ea typeface="ＭＳ Ｐゴシック" pitchFamily="1" charset="-128"/>
                <a:cs typeface="ＭＳ Ｐゴシック"/>
              </a:rPr>
              <a:t>All individualized plans include trauma-specific components when applicable</a:t>
            </a:r>
            <a:r>
              <a:rPr lang="en-US" sz="1200" b="0" kern="1200" baseline="0" dirty="0" smtClean="0">
                <a:solidFill>
                  <a:schemeClr val="tx1"/>
                </a:solidFill>
                <a:effectLst/>
                <a:latin typeface="Calibri" pitchFamily="34" charset="0"/>
                <a:ea typeface="ＭＳ Ｐゴシック" pitchFamily="1" charset="-128"/>
                <a:cs typeface="ＭＳ Ｐゴシック"/>
              </a:rPr>
              <a:t> such as </a:t>
            </a:r>
            <a:r>
              <a:rPr lang="en-US" sz="1200" b="0" kern="1200" dirty="0" smtClean="0">
                <a:solidFill>
                  <a:schemeClr val="tx1"/>
                </a:solidFill>
                <a:effectLst/>
                <a:latin typeface="Calibri" pitchFamily="34" charset="0"/>
                <a:ea typeface="ＭＳ Ｐゴシック" pitchFamily="1" charset="-128"/>
                <a:cs typeface="ＭＳ Ｐゴシック"/>
              </a:rPr>
              <a:t>triggers, trauma-related responses, and trauma-related supports. Trauma-sensitive school staff also consider how to </a:t>
            </a:r>
            <a:r>
              <a:rPr lang="en-US" sz="1200" b="0" kern="1200" baseline="0" dirty="0" smtClean="0">
                <a:solidFill>
                  <a:schemeClr val="tx1"/>
                </a:solidFill>
                <a:effectLst/>
                <a:latin typeface="Calibri" pitchFamily="34" charset="0"/>
                <a:ea typeface="ＭＳ Ｐゴシック" pitchFamily="1" charset="-128"/>
                <a:cs typeface="ＭＳ Ｐゴシック"/>
              </a:rPr>
              <a:t>conduct assessments with children and caregivers in a relational and collaborative manner that upholds the guiding principles of trauma sensitivity.</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How assessments are conducted is as important as what questions are asked. The assessment process requires that a student or caregiver meet with someone they don’t know and share details life experiences, including experiences of trauma. This process involves sharing information that can be emotionally painful, uncomfortable, and outside of cultural norms. This experience may trigger many difficult feelings and emotions, and it is important for school</a:t>
            </a:r>
            <a:r>
              <a:rPr lang="en-US" sz="1200" kern="1200" baseline="0" dirty="0" smtClean="0">
                <a:solidFill>
                  <a:schemeClr val="tx1"/>
                </a:solidFill>
                <a:effectLst/>
                <a:latin typeface="Calibri" pitchFamily="34" charset="0"/>
                <a:ea typeface="ＭＳ Ｐゴシック" pitchFamily="1" charset="-128"/>
                <a:cs typeface="ＭＳ Ｐゴシック"/>
              </a:rPr>
              <a:t> professionals</a:t>
            </a:r>
            <a:r>
              <a:rPr lang="en-US" sz="1200" kern="1200" dirty="0" smtClean="0">
                <a:solidFill>
                  <a:schemeClr val="tx1"/>
                </a:solidFill>
                <a:effectLst/>
                <a:latin typeface="Calibri" pitchFamily="34" charset="0"/>
                <a:ea typeface="ＭＳ Ｐゴシック" pitchFamily="1" charset="-128"/>
                <a:cs typeface="ＭＳ Ｐゴシック"/>
              </a:rPr>
              <a:t> to be aware of these challenges throughout the assessment process. This means creating an environment that is as safe, comfortable, secure, and respectful as possible while assessments</a:t>
            </a:r>
            <a:r>
              <a:rPr lang="en-US" sz="1200" kern="1200" baseline="0" dirty="0" smtClean="0">
                <a:solidFill>
                  <a:schemeClr val="tx1"/>
                </a:solidFill>
                <a:effectLst/>
                <a:latin typeface="Calibri" pitchFamily="34" charset="0"/>
                <a:ea typeface="ＭＳ Ｐゴシック" pitchFamily="1" charset="-128"/>
                <a:cs typeface="ＭＳ Ｐゴシック"/>
              </a:rPr>
              <a:t> are conducted</a:t>
            </a:r>
            <a:r>
              <a:rPr lang="en-US" sz="1200" kern="1200" dirty="0" smtClean="0">
                <a:solidFill>
                  <a:schemeClr val="tx1"/>
                </a:solidFill>
                <a:effectLst/>
                <a:latin typeface="Calibri" pitchFamily="34" charset="0"/>
                <a:ea typeface="ＭＳ Ｐゴシック" pitchFamily="1" charset="-128"/>
                <a:cs typeface="ＭＳ Ｐゴシック"/>
              </a:rPr>
              <a:t>. Strategies include: conducting the assessment in a private space; offering students and caregivers options about where to sit, who is in the room with them, and what to expect; considering cultural norms and expectations when greeting, engaging, and questioning youth and families; and being aware of body language that may indicate that a youth or adult is feeling overwhelmed.</a:t>
            </a: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Calibri" pitchFamily="34" charset="0"/>
                <a:ea typeface="ＭＳ Ｐゴシック" pitchFamily="1" charset="-128"/>
                <a:cs typeface="ＭＳ Ｐゴシック"/>
              </a:rPr>
              <a:t>In addition to incorporating trauma awareness into</a:t>
            </a:r>
            <a:r>
              <a:rPr lang="en-US" sz="1200" b="0" kern="1200" baseline="0" dirty="0" smtClean="0">
                <a:solidFill>
                  <a:schemeClr val="tx1"/>
                </a:solidFill>
                <a:effectLst/>
                <a:latin typeface="Calibri" pitchFamily="34" charset="0"/>
                <a:ea typeface="ＭＳ Ｐゴシック" pitchFamily="1" charset="-128"/>
                <a:cs typeface="ＭＳ Ｐゴシック"/>
              </a:rPr>
              <a:t> assessments, trauma-sensitive schools ensure that students have access to trauma-specific clinical interventions when needed. Schools may provide these services on-site or refer children and families to services in the community. This means building and maintaining connections with community-based agencies with expertise in trauma as well as incorporating trauma concepts into school-based therapeutic work with individual students or groups. </a:t>
            </a:r>
            <a:r>
              <a:rPr lang="en-US" sz="1200" kern="1200" dirty="0" smtClean="0">
                <a:solidFill>
                  <a:schemeClr val="tx1"/>
                </a:solidFill>
                <a:effectLst/>
                <a:latin typeface="Calibri" pitchFamily="34" charset="0"/>
                <a:ea typeface="ＭＳ Ｐゴシック" pitchFamily="1" charset="-128"/>
                <a:cs typeface="ＭＳ Ｐゴシック"/>
              </a:rPr>
              <a:t>As </a:t>
            </a:r>
            <a:r>
              <a:rPr lang="en-US" sz="1200" b="0" kern="1200" baseline="0" dirty="0" smtClean="0">
                <a:solidFill>
                  <a:schemeClr val="tx1"/>
                </a:solidFill>
                <a:effectLst/>
                <a:latin typeface="Calibri" pitchFamily="34" charset="0"/>
                <a:ea typeface="ＭＳ Ｐゴシック" pitchFamily="1" charset="-128"/>
                <a:cs typeface="ＭＳ Ｐゴシック"/>
              </a:rPr>
              <a:t>mentioned earlier in this module, Cognitive Behavioral Therapy for Children in Schools is an example of a trauma-specific intervention that shows promise for reducing trauma-related symptoms. Nonverbal interventions for youth may include </a:t>
            </a:r>
            <a:r>
              <a:rPr lang="en-US" sz="1200" kern="1200" dirty="0" smtClean="0">
                <a:solidFill>
                  <a:schemeClr val="tx1"/>
                </a:solidFill>
                <a:effectLst/>
                <a:latin typeface="Calibri" pitchFamily="34" charset="0"/>
                <a:ea typeface="ＭＳ Ｐゴシック" pitchFamily="1" charset="-128"/>
                <a:cs typeface="ＭＳ Ｐゴシック"/>
              </a:rPr>
              <a:t>art, theater, dance, movement, music, and play. It is important for service providers to recognize that each individual’s diverse experiences, values, and beliefs will impact how they access services. It is equally important to recognize that the cultural values of providers and service delivery systems have an effect on how services are delivered and accessed. Services for diverse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populations need to be provided by culturally and linguistically competent professionals.</a:t>
            </a:r>
            <a:endParaRPr lang="en-US" dirty="0" smtClean="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41</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0" baseline="0" dirty="0" smtClean="0">
                <a:latin typeface="Arial" charset="0"/>
                <a:ea typeface="ＭＳ Ｐゴシック"/>
                <a:cs typeface="ＭＳ Ｐゴシック"/>
              </a:rPr>
              <a:t>There are a number of protective factors that buffer the adverse effects of trauma and enhance a child’s ability to adjust to stress when it arises. These factors include adaptive coping, self-regulation, flexibility in thinking, positive attachments, and strong social support networks. As we learned in Module One, these skills and supports are severely compromised in children who are exposed to trauma from a young age. </a:t>
            </a:r>
            <a:r>
              <a:rPr lang="en-US" b="0" baseline="0" dirty="0" smtClean="0">
                <a:latin typeface="Arial" charset="0"/>
                <a:ea typeface="ＭＳ Ｐゴシック"/>
                <a:cs typeface="ＭＳ Ｐゴシック"/>
              </a:rPr>
              <a:t>When children spend the majority of their time in </a:t>
            </a:r>
            <a:r>
              <a:rPr lang="en-US" b="0" baseline="0" dirty="0" smtClean="0">
                <a:latin typeface="Arial" charset="0"/>
                <a:ea typeface="ＭＳ Ｐゴシック"/>
                <a:cs typeface="ＭＳ Ｐゴシック"/>
              </a:rPr>
              <a:t>survival </a:t>
            </a:r>
            <a:r>
              <a:rPr lang="en-US" b="0" baseline="0" dirty="0" smtClean="0">
                <a:latin typeface="Arial" charset="0"/>
                <a:ea typeface="ＭＳ Ｐゴシック"/>
                <a:cs typeface="ＭＳ Ｐゴシック"/>
              </a:rPr>
              <a:t>mode, they have little </a:t>
            </a:r>
            <a:r>
              <a:rPr lang="en-US" b="0" baseline="0" dirty="0" smtClean="0">
                <a:latin typeface="Arial" charset="0"/>
                <a:ea typeface="ＭＳ Ｐゴシック"/>
                <a:cs typeface="ＭＳ Ｐゴシック"/>
              </a:rPr>
              <a:t>opportunity to develop the </a:t>
            </a:r>
            <a:r>
              <a:rPr lang="en-US" b="0" baseline="0" dirty="0" smtClean="0">
                <a:latin typeface="Arial" charset="0"/>
                <a:ea typeface="ＭＳ Ｐゴシック"/>
                <a:cs typeface="ＭＳ Ｐゴシック"/>
              </a:rPr>
              <a:t>parts </a:t>
            </a:r>
            <a:r>
              <a:rPr lang="en-US" b="0" baseline="0" dirty="0" smtClean="0">
                <a:latin typeface="Arial" charset="0"/>
                <a:ea typeface="ＭＳ Ｐゴシック"/>
                <a:cs typeface="ＭＳ Ｐゴシック"/>
              </a:rPr>
              <a:t>of the brain that are responsible for </a:t>
            </a:r>
            <a:r>
              <a:rPr lang="en-US" b="0" baseline="0" dirty="0" smtClean="0">
                <a:latin typeface="Arial" charset="0"/>
                <a:ea typeface="ＭＳ Ｐゴシック"/>
                <a:cs typeface="ＭＳ Ｐゴシック"/>
              </a:rPr>
              <a:t>emotional </a:t>
            </a:r>
            <a:r>
              <a:rPr lang="en-US" b="0" baseline="0" dirty="0" smtClean="0">
                <a:latin typeface="Arial" charset="0"/>
                <a:ea typeface="ＭＳ Ｐゴシック"/>
                <a:cs typeface="ＭＳ Ｐゴシック"/>
              </a:rPr>
              <a:t>and behavioral regulation, problem-solving, planning, and prosocial skills. Integrating strategies for building social and emotional skills benefits all students, and for students exposed to trauma, </a:t>
            </a:r>
            <a:r>
              <a:rPr lang="en-US" b="0" baseline="0" dirty="0" smtClean="0">
                <a:latin typeface="Arial" charset="0"/>
                <a:ea typeface="ＭＳ Ｐゴシック"/>
                <a:cs typeface="ＭＳ Ｐゴシック"/>
              </a:rPr>
              <a:t>these skills are </a:t>
            </a:r>
            <a:r>
              <a:rPr lang="en-US" b="0" baseline="0" dirty="0" smtClean="0">
                <a:latin typeface="Arial" charset="0"/>
                <a:ea typeface="ＭＳ Ｐゴシック"/>
                <a:cs typeface="ＭＳ Ｐゴシック"/>
              </a:rPr>
              <a:t>critical to healing and future success. Clinical interventions offer some skill-building in these areas; however, to be effective, therapeutic settings cannot be the only place that these skills are practiced and reinforced.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baseline="0" dirty="0" smtClean="0">
              <a:latin typeface="Arial" charset="0"/>
              <a:ea typeface="ＭＳ Ｐゴシック"/>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Universal programs for social and emotional learning support key areas of competency that include self-awareness, self-management, social awareness, relationship skills, and responsible decision-making (CASEL). </a:t>
            </a:r>
            <a:r>
              <a:rPr lang="en-US" sz="1200" b="0" kern="1200" baseline="0" dirty="0" smtClean="0">
                <a:solidFill>
                  <a:schemeClr val="tx1"/>
                </a:solidFill>
                <a:effectLst/>
                <a:latin typeface="Arial" charset="0"/>
                <a:ea typeface="ＭＳ Ｐゴシック"/>
                <a:cs typeface="ＭＳ Ｐゴシック"/>
              </a:rPr>
              <a:t>Strategies for enhancing </a:t>
            </a:r>
            <a:r>
              <a:rPr lang="en-US" sz="1200" b="0" kern="1200" baseline="0" dirty="0" smtClean="0">
                <a:solidFill>
                  <a:schemeClr val="tx1"/>
                </a:solidFill>
                <a:effectLst/>
                <a:latin typeface="Arial" charset="0"/>
                <a:ea typeface="ＭＳ Ｐゴシック"/>
                <a:cs typeface="ＭＳ Ｐゴシック"/>
              </a:rPr>
              <a:t>these skills can </a:t>
            </a:r>
            <a:r>
              <a:rPr lang="en-US" sz="1200" b="0" kern="1200" baseline="0" dirty="0" smtClean="0">
                <a:solidFill>
                  <a:schemeClr val="tx1"/>
                </a:solidFill>
                <a:effectLst/>
                <a:latin typeface="Arial" charset="0"/>
                <a:ea typeface="ＭＳ Ｐゴシック"/>
                <a:cs typeface="ＭＳ Ｐゴシック"/>
              </a:rPr>
              <a:t>be incorporated into daily classroom routines.</a:t>
            </a:r>
            <a:r>
              <a:rPr lang="en-US" sz="1200" b="0" kern="1200" baseline="0" dirty="0" smtClean="0">
                <a:solidFill>
                  <a:schemeClr val="tx1"/>
                </a:solidFill>
                <a:effectLst/>
                <a:latin typeface="Calibri" pitchFamily="34" charset="0"/>
                <a:ea typeface="ＭＳ Ｐゴシック" pitchFamily="1" charset="-128"/>
                <a:cs typeface="ＭＳ Ｐゴシック"/>
              </a:rPr>
              <a:t> For example, i</a:t>
            </a:r>
            <a:r>
              <a:rPr lang="en-US" sz="1200" kern="1200" baseline="0" dirty="0" smtClean="0">
                <a:solidFill>
                  <a:schemeClr val="tx1"/>
                </a:solidFill>
                <a:effectLst/>
                <a:latin typeface="Calibri" pitchFamily="34" charset="0"/>
                <a:ea typeface="ＭＳ Ｐゴシック" pitchFamily="1" charset="-128"/>
                <a:cs typeface="ＭＳ Ｐゴシック"/>
              </a:rPr>
              <a:t>mproving emotional and behavioral self-regulation includes creating opportunities for students to practice identifying and modulating emotional states. Strategies may include: having students practice identifying type and level of intensity of different feelings throughout the day, expanding their vocabulary for how they express emotions, and identifying physical sensations related to particular feelings. Teachers regularly observe and mirror to students what their observable behaviors seem to be saying about how they might be feeling. Having students practice identifying how others may be feeling and using active listening skills such as eye contact, body positioning, and reflective responses supports greater awareness and empathy. To address the needs of children exposed to trauma, teachers may incorporate a number of techniques to help students learn to regulate emotions and behaviors that include: </a:t>
            </a:r>
            <a:r>
              <a:rPr lang="en-US" sz="1200" kern="1200" dirty="0" smtClean="0">
                <a:solidFill>
                  <a:schemeClr val="tx1"/>
                </a:solidFill>
                <a:effectLst/>
                <a:latin typeface="Calibri" pitchFamily="34" charset="0"/>
                <a:ea typeface="ＭＳ Ｐゴシック" pitchFamily="1" charset="-128"/>
                <a:cs typeface="ＭＳ Ｐゴシック"/>
              </a:rPr>
              <a:t>breathing exercises; muscle relaxation; journaling; and use of non-verbal means of expression</a:t>
            </a:r>
            <a:r>
              <a:rPr lang="en-US" sz="1200" kern="1200" baseline="0" dirty="0" smtClean="0">
                <a:solidFill>
                  <a:schemeClr val="tx1"/>
                </a:solidFill>
                <a:effectLst/>
                <a:latin typeface="Calibri" pitchFamily="34" charset="0"/>
                <a:ea typeface="ＭＳ Ｐゴシック" pitchFamily="1" charset="-128"/>
                <a:cs typeface="ＭＳ Ｐゴシック"/>
              </a:rPr>
              <a:t> such as</a:t>
            </a:r>
            <a:r>
              <a:rPr lang="en-US" sz="1200" kern="1200" dirty="0" smtClean="0">
                <a:solidFill>
                  <a:schemeClr val="tx1"/>
                </a:solidFill>
                <a:effectLst/>
                <a:latin typeface="Calibri" pitchFamily="34" charset="0"/>
                <a:ea typeface="ＭＳ Ｐゴシック" pitchFamily="1" charset="-128"/>
                <a:cs typeface="ＭＳ Ｐゴシック"/>
              </a:rPr>
              <a:t> music, art, dance, and yoga.</a:t>
            </a:r>
            <a:r>
              <a:rPr lang="en-US" sz="1200" kern="1200" baseline="0" dirty="0" smtClean="0">
                <a:solidFill>
                  <a:schemeClr val="tx1"/>
                </a:solidFill>
                <a:effectLst/>
                <a:latin typeface="Calibri" pitchFamily="34" charset="0"/>
                <a:ea typeface="ＭＳ Ｐゴシック" pitchFamily="1" charset="-128"/>
                <a:cs typeface="ＭＳ Ｐゴシック"/>
              </a:rPr>
              <a:t> These strategies are appropriate for all students, but may be a particular focus for students healing from trauma.</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Schools that have already adopted curricula to support social and emotional learning identify how these approaches support trauma-sensitivity</a:t>
            </a:r>
            <a:r>
              <a:rPr lang="en-US" sz="1200" kern="1200" baseline="0" smtClean="0">
                <a:solidFill>
                  <a:schemeClr val="tx1"/>
                </a:solidFill>
                <a:effectLst/>
                <a:latin typeface="Calibri" pitchFamily="34" charset="0"/>
                <a:ea typeface="ＭＳ Ｐゴシック" pitchFamily="1" charset="-128"/>
                <a:cs typeface="ＭＳ Ｐゴシック"/>
              </a:rPr>
              <a:t>. Others </a:t>
            </a:r>
            <a:r>
              <a:rPr lang="en-US" sz="1200" kern="1200" baseline="0" dirty="0" smtClean="0">
                <a:solidFill>
                  <a:schemeClr val="tx1"/>
                </a:solidFill>
                <a:effectLst/>
                <a:latin typeface="Calibri" pitchFamily="34" charset="0"/>
                <a:ea typeface="ＭＳ Ｐゴシック" pitchFamily="1" charset="-128"/>
                <a:cs typeface="ＭＳ Ｐゴシック"/>
              </a:rPr>
              <a:t>may look </a:t>
            </a:r>
            <a:r>
              <a:rPr lang="en-US" sz="1200" kern="1200" baseline="0" dirty="0" smtClean="0">
                <a:solidFill>
                  <a:schemeClr val="tx1"/>
                </a:solidFill>
                <a:effectLst/>
                <a:latin typeface="Calibri" pitchFamily="34" charset="0"/>
                <a:ea typeface="ＭＳ Ｐゴシック" pitchFamily="1" charset="-128"/>
                <a:cs typeface="ＭＳ Ｐゴシック"/>
              </a:rPr>
              <a:t>to adopt </a:t>
            </a:r>
            <a:r>
              <a:rPr lang="en-US" sz="1200" kern="1200" baseline="0" dirty="0" smtClean="0">
                <a:solidFill>
                  <a:schemeClr val="tx1"/>
                </a:solidFill>
                <a:effectLst/>
                <a:latin typeface="Calibri" pitchFamily="34" charset="0"/>
                <a:ea typeface="ＭＳ Ｐゴシック" pitchFamily="1" charset="-128"/>
                <a:cs typeface="ＭＳ Ｐゴシック"/>
              </a:rPr>
              <a:t>universal models or particular </a:t>
            </a:r>
            <a:r>
              <a:rPr lang="en-US" sz="1200" kern="1200" baseline="0" dirty="0" smtClean="0">
                <a:solidFill>
                  <a:schemeClr val="tx1"/>
                </a:solidFill>
                <a:effectLst/>
                <a:latin typeface="Calibri" pitchFamily="34" charset="0"/>
                <a:ea typeface="ＭＳ Ｐゴシック" pitchFamily="1" charset="-128"/>
                <a:cs typeface="ＭＳ Ｐゴシック"/>
              </a:rPr>
              <a:t>strategies that align with a trauma-sensitive approach.</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42</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FontTx/>
              <a:buNone/>
            </a:pPr>
            <a:r>
              <a:rPr lang="en-US" sz="1200" kern="1200" dirty="0" smtClean="0">
                <a:solidFill>
                  <a:schemeClr val="tx1"/>
                </a:solidFill>
                <a:effectLst/>
                <a:latin typeface="Calibri" pitchFamily="34" charset="0"/>
                <a:ea typeface="ＭＳ Ｐゴシック" pitchFamily="1" charset="-128"/>
                <a:cs typeface="ＭＳ Ｐゴシック"/>
              </a:rPr>
              <a:t>	Recovery and success for survivors of trauma</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is largely based on their ability to regain control of their lives. Collaborating</a:t>
            </a:r>
            <a:r>
              <a:rPr lang="en-US" sz="1200" kern="1200" baseline="0" dirty="0" smtClean="0">
                <a:solidFill>
                  <a:schemeClr val="tx1"/>
                </a:solidFill>
                <a:effectLst/>
                <a:latin typeface="Calibri" pitchFamily="34" charset="0"/>
                <a:ea typeface="ＭＳ Ｐゴシック" pitchFamily="1" charset="-128"/>
                <a:cs typeface="ＭＳ Ｐゴシック"/>
              </a:rPr>
              <a:t> with students and families is a core principle of trauma-sensitive schools. Maintaining a 	student and family-driven focus includes providing formal and informal opportunities for students and caregivers to have a voice in what happens in the school community. For example, schools seek regular input 	from students and families, i</a:t>
            </a:r>
            <a:r>
              <a:rPr lang="en-US" dirty="0" smtClean="0"/>
              <a:t>nvolve</a:t>
            </a:r>
            <a:r>
              <a:rPr lang="en-US" baseline="0" dirty="0" smtClean="0"/>
              <a:t> caregivers as partners in decision-making around student needs and plans, and make referrals with families. </a:t>
            </a:r>
            <a:r>
              <a:rPr lang="en-US" sz="1200" kern="1200" baseline="0" dirty="0" smtClean="0">
                <a:solidFill>
                  <a:schemeClr val="tx1"/>
                </a:solidFill>
                <a:effectLst/>
                <a:latin typeface="Calibri" pitchFamily="34" charset="0"/>
                <a:ea typeface="ＭＳ Ｐゴシック" pitchFamily="1" charset="-128"/>
                <a:cs typeface="ＭＳ Ｐゴシック"/>
              </a:rPr>
              <a:t>In all interactions with students and families, school staff keep in 	mind how to support safety, choice, control, empowerment, and cultural </a:t>
            </a:r>
            <a:r>
              <a:rPr lang="en-US" sz="1200" b="0" kern="1200" baseline="0" dirty="0" smtClean="0">
                <a:solidFill>
                  <a:schemeClr val="tx1"/>
                </a:solidFill>
                <a:effectLst/>
                <a:latin typeface="Calibri" pitchFamily="34" charset="0"/>
                <a:ea typeface="ＭＳ Ｐゴシック" pitchFamily="1" charset="-128"/>
                <a:cs typeface="ＭＳ Ｐゴシック"/>
              </a:rPr>
              <a:t>appropriateness. </a:t>
            </a:r>
            <a:r>
              <a:rPr lang="en-US" sz="1200" kern="1200" baseline="0" dirty="0" smtClean="0">
                <a:solidFill>
                  <a:schemeClr val="tx1"/>
                </a:solidFill>
                <a:effectLst/>
                <a:latin typeface="Calibri" pitchFamily="34" charset="0"/>
                <a:ea typeface="ＭＳ Ｐゴシック" pitchFamily="1" charset="-128"/>
                <a:cs typeface="ＭＳ Ｐゴシック"/>
              </a:rPr>
              <a:t>Attention is paid to modeling healing and safe interactions with and for students and their families. </a:t>
            </a:r>
          </a:p>
          <a:p>
            <a:pPr marL="457200" marR="0" lvl="1" indent="0" algn="l" defTabSz="457200" rtl="0" eaLnBrk="0" fontAlgn="base" latinLnBrk="0" hangingPunct="0">
              <a:lnSpc>
                <a:spcPct val="100000"/>
              </a:lnSpc>
              <a:spcBef>
                <a:spcPct val="30000"/>
              </a:spcBef>
              <a:spcAft>
                <a:spcPct val="0"/>
              </a:spcAft>
              <a:buClrTx/>
              <a:buSzTx/>
              <a:buFont typeface="Arial"/>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457200" marR="0" lvl="1" indent="0" algn="l" defTabSz="457200" rtl="0" eaLnBrk="0" fontAlgn="base" latinLnBrk="0" hangingPunct="0">
              <a:lnSpc>
                <a:spcPct val="100000"/>
              </a:lnSpc>
              <a:spcBef>
                <a:spcPct val="30000"/>
              </a:spcBef>
              <a:spcAft>
                <a:spcPct val="0"/>
              </a:spcAft>
              <a:buClrTx/>
              <a:buSzTx/>
              <a:buFont typeface="Arial"/>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Fostering connection and collaboration with parents helps children. </a:t>
            </a:r>
            <a:r>
              <a:rPr lang="en-US" dirty="0" smtClean="0"/>
              <a:t>Parents struggle when they are overwhelmed and feel disrespected, devalued or confused by the system, which in turn affects their children.</a:t>
            </a:r>
            <a:r>
              <a:rPr lang="en-US" baseline="0" dirty="0" smtClean="0"/>
              <a:t> </a:t>
            </a:r>
            <a:r>
              <a:rPr lang="en-US" sz="1200" kern="1200" baseline="0" dirty="0" smtClean="0">
                <a:solidFill>
                  <a:schemeClr val="tx1"/>
                </a:solidFill>
                <a:effectLst/>
                <a:latin typeface="Calibri" pitchFamily="34" charset="0"/>
                <a:ea typeface="ＭＳ Ｐゴシック" pitchFamily="1" charset="-128"/>
                <a:cs typeface="ＭＳ Ｐゴシック"/>
              </a:rPr>
              <a:t>For caregivers who may be triggered by interactions with school staff, strategies include flexibility when scheduling meetings, creating a respectful and empathic tone, and ensuring the caregivers understand what is happening and can give their opinions. Even how a meeting room is arranged and how people are seated can send messages about physical and emotional safety and power dynamics. Trauma-sensitive schools also consider cultural factors when engaging with students and their caregivers, such as how to greet families, what topics may be difficult to address, what a staff member does or does not know about a family’s cultural norms, values, or beliefs, and a particular group’s experiences with systems including education. At a broader level, school leaders develop mechanisms for communicating with and engaging families and monitoring level of partnership.</a:t>
            </a:r>
          </a:p>
          <a:p>
            <a:pPr marL="457200" lvl="1" indent="0">
              <a:buFont typeface="Arial"/>
              <a:buNone/>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457200" marR="0" lvl="1" indent="0" algn="l" defTabSz="457200" rtl="0" eaLnBrk="0" fontAlgn="base" latinLnBrk="0" hangingPunct="0">
              <a:lnSpc>
                <a:spcPct val="100000"/>
              </a:lnSpc>
              <a:spcBef>
                <a:spcPct val="30000"/>
              </a:spcBef>
              <a:spcAft>
                <a:spcPct val="0"/>
              </a:spcAft>
              <a:buClrTx/>
              <a:buSzTx/>
              <a:buFont typeface="Arial"/>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Trauma-sensitive schools find ways to include parents in efforts to educate the school community about trauma and its impact, key factors to support resilience, and the mission to create trauma-sensitive environments.</a:t>
            </a:r>
            <a:r>
              <a:rPr lang="en-US" sz="2400" kern="1200" baseline="0" dirty="0" smtClean="0">
                <a:solidFill>
                  <a:schemeClr val="bg1"/>
                </a:solidFill>
                <a:effectLst/>
                <a:latin typeface="Calibri" pitchFamily="34" charset="0"/>
                <a:ea typeface="ＭＳ Ｐゴシック" pitchFamily="1" charset="-128"/>
                <a:cs typeface="Calibri" pitchFamily="34" charset="0"/>
              </a:rPr>
              <a:t> This includes creating </a:t>
            </a:r>
            <a:r>
              <a:rPr lang="en-US" sz="1200" kern="1200" dirty="0" smtClean="0">
                <a:solidFill>
                  <a:schemeClr val="tx1"/>
                </a:solidFill>
                <a:effectLst/>
                <a:latin typeface="Calibri" pitchFamily="34" charset="0"/>
                <a:ea typeface="ＭＳ Ｐゴシック" pitchFamily="1" charset="-128"/>
                <a:cs typeface="ＭＳ Ｐゴシック"/>
              </a:rPr>
              <a:t>opportunities for parents to contribute to this mission and learn how to support their</a:t>
            </a:r>
            <a:r>
              <a:rPr lang="en-US" sz="1200" kern="1200" baseline="0" dirty="0" smtClean="0">
                <a:solidFill>
                  <a:schemeClr val="tx1"/>
                </a:solidFill>
                <a:effectLst/>
                <a:latin typeface="Calibri" pitchFamily="34" charset="0"/>
                <a:ea typeface="ＭＳ Ｐゴシック" pitchFamily="1" charset="-128"/>
                <a:cs typeface="ＭＳ Ｐゴシック"/>
              </a:rPr>
              <a:t> children’s social and emotional development.</a:t>
            </a:r>
            <a:endParaRPr lang="en-US" dirty="0" smtClean="0"/>
          </a:p>
          <a:p>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dirty="0" smtClean="0"/>
              <a:t>Resources:</a:t>
            </a:r>
          </a:p>
          <a:p>
            <a:r>
              <a:rPr lang="en-US" dirty="0" smtClean="0"/>
              <a:t>MAC, Washington, Guarino</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43</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i="1" kern="1200" dirty="0" smtClean="0">
                <a:solidFill>
                  <a:schemeClr val="tx1"/>
                </a:solidFill>
                <a:effectLst/>
                <a:latin typeface="Calibri" pitchFamily="34" charset="0"/>
                <a:ea typeface="ＭＳ Ｐゴシック" pitchFamily="1" charset="-128"/>
                <a:cs typeface="ＭＳ Ｐゴシック"/>
              </a:rPr>
              <a:t>[slide will be animated and people will hear each strategy</a:t>
            </a:r>
            <a:r>
              <a:rPr lang="en-US" sz="1200" i="1" kern="1200" baseline="0" dirty="0" smtClean="0">
                <a:solidFill>
                  <a:schemeClr val="tx1"/>
                </a:solidFill>
                <a:effectLst/>
                <a:latin typeface="Calibri" pitchFamily="34" charset="0"/>
                <a:ea typeface="ＭＳ Ｐゴシック" pitchFamily="1" charset="-128"/>
                <a:cs typeface="ＭＳ Ｐゴシック"/>
              </a:rPr>
              <a:t> one at a time]</a:t>
            </a:r>
            <a:endParaRPr lang="en-US" sz="1200" i="1"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Trauma-sensitive schools establish policies and procedures that support </a:t>
            </a:r>
            <a:r>
              <a:rPr lang="en-US" sz="1200" kern="1200" baseline="0" dirty="0" smtClean="0">
                <a:solidFill>
                  <a:schemeClr val="tx1"/>
                </a:solidFill>
                <a:effectLst/>
                <a:latin typeface="Calibri" pitchFamily="34" charset="0"/>
                <a:ea typeface="ＭＳ Ｐゴシック" pitchFamily="1" charset="-128"/>
                <a:cs typeface="ＭＳ Ｐゴシック"/>
              </a:rPr>
              <a:t>trauma-sensitivity and </a:t>
            </a:r>
            <a:r>
              <a:rPr lang="en-US" sz="1200" kern="1200" dirty="0" smtClean="0">
                <a:solidFill>
                  <a:schemeClr val="tx1"/>
                </a:solidFill>
                <a:effectLst/>
                <a:latin typeface="Calibri" pitchFamily="34" charset="0"/>
                <a:ea typeface="ＭＳ Ｐゴシック" pitchFamily="1" charset="-128"/>
                <a:cs typeface="ＭＳ Ｐゴシック"/>
              </a:rPr>
              <a:t>regularly examine existing practices</a:t>
            </a:r>
            <a:r>
              <a:rPr lang="en-US" sz="1200" kern="1200" baseline="0" dirty="0" smtClean="0">
                <a:solidFill>
                  <a:schemeClr val="tx1"/>
                </a:solidFill>
                <a:effectLst/>
                <a:latin typeface="Calibri" pitchFamily="34" charset="0"/>
                <a:ea typeface="ＭＳ Ｐゴシック" pitchFamily="1" charset="-128"/>
                <a:cs typeface="ＭＳ Ｐゴシック"/>
              </a:rPr>
              <a:t> in an effort to adapt or eliminate those that </a:t>
            </a:r>
            <a:r>
              <a:rPr lang="en-US" sz="1200" b="0" kern="1200" dirty="0" smtClean="0">
                <a:solidFill>
                  <a:schemeClr val="tx1"/>
                </a:solidFill>
                <a:effectLst/>
                <a:latin typeface="Calibri" pitchFamily="34" charset="0"/>
                <a:ea typeface="ＭＳ Ｐゴシック" pitchFamily="1" charset="-128"/>
                <a:cs typeface="ＭＳ Ｐゴシック"/>
              </a:rPr>
              <a:t>are retraumatizing</a:t>
            </a:r>
            <a:r>
              <a:rPr lang="en-US" sz="1200" b="0" kern="1200" baseline="0" dirty="0" smtClean="0">
                <a:solidFill>
                  <a:schemeClr val="tx1"/>
                </a:solidFill>
                <a:effectLst/>
                <a:latin typeface="Calibri" pitchFamily="34" charset="0"/>
                <a:ea typeface="ＭＳ Ｐゴシック" pitchFamily="1" charset="-128"/>
                <a:cs typeface="ＭＳ Ｐゴシック"/>
              </a:rPr>
              <a:t> to </a:t>
            </a:r>
            <a:r>
              <a:rPr lang="en-US" sz="1200" b="0" kern="1200" dirty="0" smtClean="0">
                <a:solidFill>
                  <a:schemeClr val="tx1"/>
                </a:solidFill>
                <a:effectLst/>
                <a:latin typeface="Calibri" pitchFamily="34" charset="0"/>
                <a:ea typeface="ＭＳ Ｐゴシック" pitchFamily="1" charset="-128"/>
                <a:cs typeface="ＭＳ Ｐゴシック"/>
              </a:rPr>
              <a:t>students and families.</a:t>
            </a:r>
            <a:r>
              <a:rPr lang="en-US" sz="1200" b="0" kern="1200" baseline="0" dirty="0" smtClean="0">
                <a:solidFill>
                  <a:schemeClr val="tx1"/>
                </a:solidFill>
                <a:effectLst/>
                <a:latin typeface="Calibri" pitchFamily="34" charset="0"/>
                <a:ea typeface="ＭＳ Ｐゴシック" pitchFamily="1" charset="-128"/>
                <a:cs typeface="ＭＳ Ｐゴシック"/>
              </a:rPr>
              <a:t> E</a:t>
            </a:r>
            <a:r>
              <a:rPr lang="en-US" sz="1200" kern="1200" dirty="0" smtClean="0">
                <a:solidFill>
                  <a:schemeClr val="tx1"/>
                </a:solidFill>
                <a:effectLst/>
                <a:latin typeface="Calibri" pitchFamily="34" charset="0"/>
                <a:ea typeface="ＭＳ Ｐゴシック" pitchFamily="1" charset="-128"/>
                <a:cs typeface="ＭＳ Ｐゴシック"/>
              </a:rPr>
              <a:t>arlier in this module we gave some examples of potentially retraumatizing</a:t>
            </a:r>
            <a:r>
              <a:rPr lang="en-US" sz="1200" kern="1200" baseline="0" dirty="0" smtClean="0">
                <a:solidFill>
                  <a:schemeClr val="tx1"/>
                </a:solidFill>
                <a:effectLst/>
                <a:latin typeface="Calibri" pitchFamily="34" charset="0"/>
                <a:ea typeface="ＭＳ Ｐゴシック" pitchFamily="1" charset="-128"/>
                <a:cs typeface="ＭＳ Ｐゴシック"/>
              </a:rPr>
              <a:t> practices such as</a:t>
            </a:r>
            <a:r>
              <a:rPr lang="en-US" sz="1200" kern="1200" dirty="0" smtClean="0">
                <a:solidFill>
                  <a:schemeClr val="tx1"/>
                </a:solidFill>
                <a:effectLst/>
                <a:latin typeface="Calibri" pitchFamily="34" charset="0"/>
                <a:ea typeface="ＭＳ Ｐゴシック" pitchFamily="1" charset="-128"/>
                <a:cs typeface="ＭＳ Ｐゴシック"/>
              </a:rPr>
              <a:t> </a:t>
            </a:r>
            <a:r>
              <a:rPr lang="en-US" sz="1200" dirty="0" smtClean="0">
                <a:solidFill>
                  <a:schemeClr val="bg1"/>
                </a:solidFill>
                <a:latin typeface="Calibri" pitchFamily="34" charset="0"/>
                <a:cs typeface="Calibri" pitchFamily="34" charset="0"/>
              </a:rPr>
              <a:t>creating rigid, punishment-driven environments,</a:t>
            </a:r>
            <a:r>
              <a:rPr lang="en-US" sz="1200" baseline="0" dirty="0" smtClean="0">
                <a:solidFill>
                  <a:schemeClr val="bg1"/>
                </a:solidFill>
                <a:latin typeface="Calibri" pitchFamily="34" charset="0"/>
                <a:cs typeface="Calibri" pitchFamily="34" charset="0"/>
              </a:rPr>
              <a:t> </a:t>
            </a:r>
            <a:r>
              <a:rPr lang="en-US" sz="1200" dirty="0" smtClean="0">
                <a:solidFill>
                  <a:schemeClr val="bg1"/>
                </a:solidFill>
                <a:latin typeface="Calibri" pitchFamily="34" charset="0"/>
                <a:cs typeface="Calibri" pitchFamily="34" charset="0"/>
              </a:rPr>
              <a:t>employing harsh</a:t>
            </a:r>
            <a:r>
              <a:rPr lang="en-US" sz="1200" baseline="0" dirty="0" smtClean="0">
                <a:solidFill>
                  <a:schemeClr val="bg1"/>
                </a:solidFill>
                <a:latin typeface="Calibri" pitchFamily="34" charset="0"/>
                <a:cs typeface="Calibri" pitchFamily="34" charset="0"/>
              </a:rPr>
              <a:t> discipline practices that mimic abusive experiences for youth, adopting crisis intervention practices or emergency procedures that are further traumatizing, </a:t>
            </a:r>
            <a:r>
              <a:rPr lang="en-US" sz="1200" dirty="0" smtClean="0">
                <a:solidFill>
                  <a:srgbClr val="FFFFFF"/>
                </a:solidFill>
                <a:latin typeface="Calibri" pitchFamily="34" charset="0"/>
                <a:cs typeface="Calibri" pitchFamily="34" charset="0"/>
              </a:rPr>
              <a:t>treating students and parents disrespectfully</a:t>
            </a:r>
            <a:r>
              <a:rPr lang="en-US" sz="1200" baseline="0" dirty="0" smtClean="0">
                <a:solidFill>
                  <a:srgbClr val="FFFFFF"/>
                </a:solidFill>
                <a:latin typeface="Calibri" pitchFamily="34" charset="0"/>
                <a:cs typeface="Calibri" pitchFamily="34" charset="0"/>
              </a:rPr>
              <a:t> and </a:t>
            </a:r>
            <a:r>
              <a:rPr lang="en-US" sz="1200" dirty="0" smtClean="0">
                <a:solidFill>
                  <a:srgbClr val="FFFFFF"/>
                </a:solidFill>
                <a:latin typeface="Calibri" pitchFamily="34" charset="0"/>
                <a:cs typeface="Calibri" pitchFamily="34" charset="0"/>
              </a:rPr>
              <a:t>minimizing their voice,</a:t>
            </a:r>
            <a:r>
              <a:rPr lang="en-US" sz="1200" baseline="0" dirty="0" smtClean="0">
                <a:solidFill>
                  <a:srgbClr val="FFFFFF"/>
                </a:solidFill>
                <a:latin typeface="Calibri" pitchFamily="34" charset="0"/>
                <a:cs typeface="Calibri" pitchFamily="34" charset="0"/>
              </a:rPr>
              <a:t> </a:t>
            </a:r>
            <a:r>
              <a:rPr lang="en-US" sz="1200" kern="1200" dirty="0" smtClean="0">
                <a:solidFill>
                  <a:schemeClr val="tx1"/>
                </a:solidFill>
                <a:effectLst/>
                <a:latin typeface="Calibri" pitchFamily="34" charset="0"/>
                <a:ea typeface="ＭＳ Ｐゴシック" pitchFamily="1" charset="-128"/>
                <a:cs typeface="ＭＳ Ｐゴシック"/>
              </a:rPr>
              <a:t>establishing policies that minimize choice and control,</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dirty="0" smtClean="0">
                <a:solidFill>
                  <a:srgbClr val="FFFFFF"/>
                </a:solidFill>
                <a:latin typeface="Calibri" pitchFamily="34" charset="0"/>
                <a:cs typeface="Calibri" pitchFamily="34" charset="0"/>
              </a:rPr>
              <a:t>and use of seclusion</a:t>
            </a:r>
            <a:r>
              <a:rPr lang="en-US" sz="1200" baseline="0" dirty="0" smtClean="0">
                <a:solidFill>
                  <a:srgbClr val="FFFFFF"/>
                </a:solidFill>
                <a:latin typeface="Calibri" pitchFamily="34" charset="0"/>
                <a:cs typeface="Calibri" pitchFamily="34" charset="0"/>
              </a:rPr>
              <a:t> or restraint. Awareness of retraumatizing practices has implications for policies related to key areas such as discipline, communication, and safety. </a:t>
            </a: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Discipline</a:t>
            </a:r>
            <a:r>
              <a:rPr lang="en-US" sz="1200" kern="1200" baseline="0" dirty="0" smtClean="0">
                <a:solidFill>
                  <a:schemeClr val="tx1"/>
                </a:solidFill>
                <a:effectLst/>
                <a:latin typeface="Calibri" pitchFamily="34" charset="0"/>
                <a:ea typeface="ＭＳ Ｐゴシック" pitchFamily="1" charset="-128"/>
                <a:cs typeface="ＭＳ Ｐゴシック"/>
              </a:rPr>
              <a:t>:</a:t>
            </a:r>
          </a:p>
          <a:p>
            <a:r>
              <a:rPr lang="en-US" sz="1200" kern="1200" baseline="0" dirty="0" smtClean="0">
                <a:solidFill>
                  <a:schemeClr val="tx1"/>
                </a:solidFill>
                <a:effectLst/>
                <a:latin typeface="Calibri" pitchFamily="34" charset="0"/>
                <a:ea typeface="ＭＳ Ｐゴシック" pitchFamily="1" charset="-128"/>
                <a:cs typeface="ＭＳ Ｐゴシック"/>
              </a:rPr>
              <a:t>For students exposed to trauma, traditional school discipline practices that include harsh language, negative interactions, and removal from the community may add an additional layer of trauma and reinforce the belief that adults are not predictably safe and trustworthy. Trauma-sensitive discipline practices include proactive planning, understanding reasons behind the behaviors, holding students accountable but in clear, understandable, and respectful ways, minimizing isolation and disconnection from the community, implementing positive behavioral supports, and modeling respectful, non-violent relationships and restorative practices. </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Communication:</a:t>
            </a:r>
          </a:p>
          <a:p>
            <a:r>
              <a:rPr lang="en-US" sz="1200" kern="1200" baseline="0" dirty="0" smtClean="0">
                <a:solidFill>
                  <a:schemeClr val="tx1"/>
                </a:solidFill>
                <a:effectLst/>
                <a:latin typeface="Calibri" pitchFamily="34" charset="0"/>
                <a:ea typeface="ＭＳ Ｐゴシック" pitchFamily="1" charset="-128"/>
                <a:cs typeface="ＭＳ Ｐゴシック"/>
              </a:rPr>
              <a:t>Trauma-sensitive communication procedures include respecting confidentiality, developing processes for talking with families of traumatized children that considers potential triggers for caregivers, creating formal structures for family feedback, and developing trauma-sensitive strategies for working with families around difficult issues such as filing abuse and neglect reports. In all cases, it is often </a:t>
            </a:r>
            <a:r>
              <a:rPr lang="en-US" sz="1200" i="1" kern="1200" baseline="0" dirty="0" smtClean="0">
                <a:solidFill>
                  <a:schemeClr val="tx1"/>
                </a:solidFill>
                <a:effectLst/>
                <a:latin typeface="Calibri" pitchFamily="34" charset="0"/>
                <a:ea typeface="ＭＳ Ｐゴシック" pitchFamily="1" charset="-128"/>
                <a:cs typeface="ＭＳ Ｐゴシック"/>
              </a:rPr>
              <a:t>how</a:t>
            </a:r>
            <a:r>
              <a:rPr lang="en-US" sz="1200" kern="1200" baseline="0" dirty="0" smtClean="0">
                <a:solidFill>
                  <a:schemeClr val="tx1"/>
                </a:solidFill>
                <a:effectLst/>
                <a:latin typeface="Calibri" pitchFamily="34" charset="0"/>
                <a:ea typeface="ＭＳ Ｐゴシック" pitchFamily="1" charset="-128"/>
                <a:cs typeface="ＭＳ Ｐゴシック"/>
              </a:rPr>
              <a:t> something is communicated or acted on that makes a a critical difference in whether a situation escalates or becomes a learning opportunity.  </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Safety:</a:t>
            </a:r>
          </a:p>
          <a:p>
            <a:r>
              <a:rPr lang="en-US" sz="1200" kern="1200" baseline="0" dirty="0" smtClean="0">
                <a:solidFill>
                  <a:schemeClr val="tx1"/>
                </a:solidFill>
                <a:effectLst/>
                <a:latin typeface="Calibri" pitchFamily="34" charset="0"/>
                <a:ea typeface="ＭＳ Ｐゴシック" pitchFamily="1" charset="-128"/>
                <a:cs typeface="ＭＳ Ｐゴシック"/>
              </a:rPr>
              <a:t>Finally, in a trauma-sensitive school policies and procedures are in place to ensure safety for children and families. This includes upholding privacy and confidentiality, particularly where contact information is a safety issue or court orders are in place (Cole et al., 2005). Trauma-sensitive schools also create a formal infrastructure for ensuring school staff feel safe and empowered in their jobs. This includes monitoring physical and emotional safety for staff, developing a process for shared decision-making and gathering staff feedback, and ensuring that policies and practices support resilience for all staff.</a:t>
            </a: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School</a:t>
            </a:r>
            <a:r>
              <a:rPr lang="en-US" sz="1200" kern="1200" baseline="0" dirty="0" smtClean="0">
                <a:solidFill>
                  <a:schemeClr val="tx1"/>
                </a:solidFill>
                <a:effectLst/>
                <a:latin typeface="Calibri" pitchFamily="34" charset="0"/>
                <a:ea typeface="ＭＳ Ｐゴシック" pitchFamily="1" charset="-128"/>
                <a:cs typeface="ＭＳ Ｐゴシック"/>
              </a:rPr>
              <a:t> communities need to be flexible as student, family, staff, and community needs </a:t>
            </a:r>
            <a:r>
              <a:rPr lang="en-US" sz="1200" kern="1200" dirty="0" smtClean="0">
                <a:solidFill>
                  <a:schemeClr val="tx1"/>
                </a:solidFill>
                <a:effectLst/>
                <a:latin typeface="Calibri" pitchFamily="34" charset="0"/>
                <a:ea typeface="ＭＳ Ｐゴシック" pitchFamily="1" charset="-128"/>
                <a:cs typeface="ＭＳ Ｐゴシック"/>
              </a:rPr>
              <a:t>evolve.  As a school learns more about trauma, policies that were once effective may no longer be as helpful or relevant. Continual review of policies is required. When reviewing individual policies and procedures, schools may begin by asking the following questions: 1) Is this policy or rule necessary?; 2) What purpose does it serve?;</a:t>
            </a:r>
            <a:r>
              <a:rPr lang="en-US" sz="1200" i="1" kern="120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3) Who does it help?; 4) Who does it hurt?;</a:t>
            </a:r>
            <a:r>
              <a:rPr lang="en-US" sz="1200" i="1" kern="120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5) Does the policy facilitate/hinder student,</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family, and staff well-being?; and 6) Could this policy or rule be re-traumatizing? Asking these questions allows organizations to determine whether existing policies should be changed</a:t>
            </a:r>
            <a:r>
              <a:rPr lang="en-US" sz="1200" b="1" kern="1200" dirty="0" smtClean="0">
                <a:solidFill>
                  <a:schemeClr val="tx1"/>
                </a:solidFill>
                <a:effectLst/>
                <a:latin typeface="Calibri" pitchFamily="34" charset="0"/>
                <a:ea typeface="ＭＳ Ｐゴシック" pitchFamily="1" charset="-128"/>
                <a:cs typeface="ＭＳ Ｐゴシック"/>
              </a:rPr>
              <a:t>, </a:t>
            </a:r>
            <a:r>
              <a:rPr lang="en-US" sz="1200" b="0" kern="1200" dirty="0" smtClean="0">
                <a:solidFill>
                  <a:schemeClr val="tx1"/>
                </a:solidFill>
                <a:effectLst/>
                <a:latin typeface="Calibri" pitchFamily="34" charset="0"/>
                <a:ea typeface="ＭＳ Ｐゴシック" pitchFamily="1" charset="-128"/>
                <a:cs typeface="ＭＳ Ｐゴシック"/>
              </a:rPr>
              <a:t>eliminated, or </a:t>
            </a:r>
            <a:r>
              <a:rPr lang="en-US" sz="1200" kern="1200" dirty="0" smtClean="0">
                <a:solidFill>
                  <a:schemeClr val="tx1"/>
                </a:solidFill>
                <a:effectLst/>
                <a:latin typeface="Calibri" pitchFamily="34" charset="0"/>
                <a:ea typeface="ＭＳ Ｐゴシック" pitchFamily="1" charset="-128"/>
                <a:cs typeface="ＭＳ Ｐゴシック"/>
              </a:rPr>
              <a:t>if new policies should be included. Review of policies and procedures should be done with staff,</a:t>
            </a:r>
            <a:r>
              <a:rPr lang="en-US" sz="1200" kern="1200" baseline="0" dirty="0" smtClean="0">
                <a:solidFill>
                  <a:schemeClr val="tx1"/>
                </a:solidFill>
                <a:effectLst/>
                <a:latin typeface="Calibri" pitchFamily="34" charset="0"/>
                <a:ea typeface="ＭＳ Ｐゴシック" pitchFamily="1" charset="-128"/>
                <a:cs typeface="ＭＳ Ｐゴシック"/>
              </a:rPr>
              <a:t> student, </a:t>
            </a:r>
            <a:r>
              <a:rPr lang="en-US" sz="1200" kern="1200" dirty="0" smtClean="0">
                <a:solidFill>
                  <a:schemeClr val="tx1"/>
                </a:solidFill>
                <a:effectLst/>
                <a:latin typeface="Calibri" pitchFamily="34" charset="0"/>
                <a:ea typeface="ＭＳ Ｐゴシック" pitchFamily="1" charset="-128"/>
                <a:cs typeface="ＭＳ Ｐゴシック"/>
              </a:rPr>
              <a:t>and family input.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kern="1200" dirty="0" smtClean="0">
              <a:solidFill>
                <a:schemeClr val="tx1"/>
              </a:solidFill>
              <a:effectLst/>
              <a:latin typeface="Calibri" pitchFamily="34" charset="0"/>
              <a:ea typeface="ＭＳ Ｐゴシック" pitchFamily="1" charset="-128"/>
              <a:cs typeface="ＭＳ Ｐゴシック"/>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Calibri" pitchFamily="34" charset="0"/>
                <a:ea typeface="ＭＳ Ｐゴシック" pitchFamily="1" charset="-128"/>
                <a:cs typeface="ＭＳ Ｐゴシック"/>
              </a:rPr>
              <a:t>Resources: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kern="1200" dirty="0" smtClean="0">
                <a:solidFill>
                  <a:schemeClr val="tx1"/>
                </a:solidFill>
                <a:effectLst/>
                <a:latin typeface="Calibri" pitchFamily="34" charset="0"/>
                <a:ea typeface="ＭＳ Ｐゴシック" pitchFamily="1" charset="-128"/>
                <a:cs typeface="ＭＳ Ｐゴシック"/>
              </a:rPr>
              <a:t>MAC</a:t>
            </a:r>
            <a:r>
              <a:rPr lang="en-US" sz="1200" b="0" kern="1200" baseline="0" dirty="0" smtClean="0">
                <a:solidFill>
                  <a:schemeClr val="tx1"/>
                </a:solidFill>
                <a:effectLst/>
                <a:latin typeface="Calibri" pitchFamily="34" charset="0"/>
                <a:ea typeface="ＭＳ Ｐゴシック" pitchFamily="1" charset="-128"/>
                <a:cs typeface="ＭＳ Ｐゴシック"/>
              </a:rPr>
              <a:t>, Washington, Guarino</a:t>
            </a:r>
            <a:endParaRPr lang="en-US" sz="1200" b="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44</a:t>
            </a:fld>
            <a:endParaRPr lang="en-US" dirty="0"/>
          </a:p>
        </p:txBody>
      </p:sp>
    </p:spTree>
    <p:extLst>
      <p:ext uri="{BB962C8B-B14F-4D97-AF65-F5344CB8AC3E}">
        <p14:creationId xmlns:p14="http://schemas.microsoft.com/office/powerpoint/2010/main" val="11173629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part three of this module, we reviewed the guiding principles that lay the foundation for a trauma-sensitive approach and offered a range of trauma-sensitive strategies for supporting staff development, creating a safe and supportive environment, assessing needs and providing support, building skills, involving students and families, and adapting policies and procedures. </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45</a:t>
            </a:fld>
            <a:endParaRPr lang="en-US" dirty="0"/>
          </a:p>
        </p:txBody>
      </p:sp>
    </p:spTree>
    <p:extLst>
      <p:ext uri="{BB962C8B-B14F-4D97-AF65-F5344CB8AC3E}">
        <p14:creationId xmlns:p14="http://schemas.microsoft.com/office/powerpoint/2010/main" val="38279797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ＭＳ Ｐゴシック"/>
                <a:cs typeface="ＭＳ Ｐゴシック"/>
              </a:rPr>
              <a:t>So</a:t>
            </a:r>
            <a:r>
              <a:rPr lang="en-US" baseline="0" dirty="0" smtClean="0">
                <a:latin typeface="Arial" charset="0"/>
                <a:ea typeface="ＭＳ Ｐゴシック"/>
                <a:cs typeface="ＭＳ Ｐゴシック"/>
              </a:rPr>
              <a:t> how do schools begin to make the shift towards a universal response to trauma? The process of building trauma-sensitive schools involves a series of phases, often overlapping and each building towards the goal of school-wide trauma sensitivity. </a:t>
            </a:r>
            <a:r>
              <a:rPr lang="en-US" sz="1200" kern="1200" dirty="0" smtClean="0">
                <a:solidFill>
                  <a:schemeClr val="tx1"/>
                </a:solidFill>
                <a:effectLst/>
                <a:latin typeface="Calibri" pitchFamily="34" charset="0"/>
                <a:ea typeface="ＭＳ Ｐゴシック" pitchFamily="1" charset="-128"/>
                <a:cs typeface="ＭＳ Ｐゴシック"/>
              </a:rPr>
              <a:t>Module three of this series provides school </a:t>
            </a:r>
            <a:r>
              <a:rPr lang="en-US" sz="1200" kern="1200" baseline="0" dirty="0" smtClean="0">
                <a:solidFill>
                  <a:schemeClr val="tx1"/>
                </a:solidFill>
                <a:effectLst/>
                <a:latin typeface="Calibri" pitchFamily="34" charset="0"/>
                <a:ea typeface="ＭＳ Ｐゴシック" pitchFamily="1" charset="-128"/>
                <a:cs typeface="ＭＳ Ｐゴシック"/>
              </a:rPr>
              <a:t>l</a:t>
            </a:r>
            <a:r>
              <a:rPr lang="en-US" sz="1200" kern="1200" dirty="0" smtClean="0">
                <a:solidFill>
                  <a:schemeClr val="tx1"/>
                </a:solidFill>
                <a:effectLst/>
                <a:latin typeface="Calibri" pitchFamily="34" charset="0"/>
                <a:ea typeface="ＭＳ Ｐゴシック" pitchFamily="1" charset="-128"/>
                <a:cs typeface="ＭＳ Ｐゴシック"/>
              </a:rPr>
              <a:t>eadership with next steps to begin this process in their schools or districts</a:t>
            </a:r>
            <a:r>
              <a:rPr lang="en-US" sz="1200" kern="1200" baseline="0" dirty="0" smtClean="0">
                <a:solidFill>
                  <a:schemeClr val="tx1"/>
                </a:solidFill>
                <a:effectLst/>
                <a:latin typeface="Calibri" pitchFamily="34" charset="0"/>
                <a:ea typeface="ＭＳ Ｐゴシック" pitchFamily="1" charset="-128"/>
                <a:cs typeface="ＭＳ Ｐゴシック"/>
              </a:rPr>
              <a:t> including training staff, </a:t>
            </a:r>
            <a:r>
              <a:rPr lang="en-US" sz="1200" kern="1200" dirty="0" smtClean="0">
                <a:solidFill>
                  <a:schemeClr val="tx1"/>
                </a:solidFill>
                <a:effectLst/>
                <a:latin typeface="Calibri" pitchFamily="34" charset="0"/>
                <a:ea typeface="ＭＳ Ｐゴシック" pitchFamily="1" charset="-128"/>
                <a:cs typeface="ＭＳ Ｐゴシック"/>
              </a:rPr>
              <a:t>establishing a working group, assessing readiness, aligning with other initiatives, identifying areas for change, and setting goals. </a:t>
            </a: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 </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46</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A59DFCD0-7DDB-4FA9-9EA2-EFE8668D9923}" type="slidenum">
              <a:rPr lang="en-US" sz="1200">
                <a:latin typeface="Gill Sans"/>
                <a:ea typeface="ヒラギノ角ゴ Pro W3"/>
                <a:cs typeface="ヒラギノ角ゴ Pro W3"/>
                <a:sym typeface="Gill Sans"/>
              </a:rPr>
              <a:pPr algn="r" defTabSz="939862"/>
              <a:t>5</a:t>
            </a:fld>
            <a:endParaRPr lang="en-US" sz="1200" dirty="0">
              <a:latin typeface="Gill Sans"/>
              <a:ea typeface="ヒラギノ角ゴ Pro W3"/>
              <a:cs typeface="ヒラギノ角ゴ Pro W3"/>
              <a:sym typeface="Gill Sans"/>
            </a:endParaRPr>
          </a:p>
        </p:txBody>
      </p:sp>
      <p:sp>
        <p:nvSpPr>
          <p:cNvPr id="129026" name="Rectangle 2"/>
          <p:cNvSpPr>
            <a:spLocks noGrp="1" noRot="1" noChangeAspect="1" noChangeArrowheads="1" noTextEdit="1"/>
          </p:cNvSpPr>
          <p:nvPr>
            <p:ph type="sldImg"/>
          </p:nvPr>
        </p:nvSpPr>
        <p:spPr>
          <a:xfrm>
            <a:off x="1627188" y="696913"/>
            <a:ext cx="4251325" cy="3189287"/>
          </a:xfrm>
          <a:ln/>
        </p:spPr>
      </p:sp>
      <p:sp>
        <p:nvSpPr>
          <p:cNvPr id="129027" name="Rectangle 3"/>
          <p:cNvSpPr>
            <a:spLocks noGrp="1"/>
          </p:cNvSpPr>
          <p:nvPr>
            <p:ph type="body" idx="1"/>
          </p:nvPr>
        </p:nvSpPr>
        <p:spPr>
          <a:xfrm>
            <a:off x="233680" y="3284406"/>
            <a:ext cx="6776720" cy="4183380"/>
          </a:xfrm>
          <a:noFill/>
          <a:ln/>
        </p:spPr>
        <p:txBody>
          <a:bodyPr lIns="93912" tIns="46957" rIns="93912" bIns="46957"/>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solidFill>
                  <a:srgbClr val="FFFFFF"/>
                </a:solidFill>
                <a:latin typeface="Cambria" panose="02040503050406030204" pitchFamily="18" charset="0"/>
              </a:rPr>
              <a:t>Trauma-informed care is an </a:t>
            </a:r>
            <a:r>
              <a:rPr lang="en-US" sz="1200" b="0" dirty="0" smtClean="0">
                <a:solidFill>
                  <a:srgbClr val="FFFF00"/>
                </a:solidFill>
                <a:latin typeface="Cambria" panose="02040503050406030204" pitchFamily="18" charset="0"/>
              </a:rPr>
              <a:t>organization-wide</a:t>
            </a:r>
            <a:r>
              <a:rPr lang="en-US" sz="1200" b="0" dirty="0" smtClean="0">
                <a:solidFill>
                  <a:srgbClr val="FFFFFF"/>
                </a:solidFill>
                <a:latin typeface="Cambria" panose="02040503050406030204" pitchFamily="18" charset="0"/>
              </a:rPr>
              <a:t> </a:t>
            </a:r>
            <a:r>
              <a:rPr lang="en-US" sz="1200" dirty="0" smtClean="0">
                <a:solidFill>
                  <a:srgbClr val="FFFFFF"/>
                </a:solidFill>
                <a:latin typeface="Cambria" panose="02040503050406030204" pitchFamily="18" charset="0"/>
              </a:rPr>
              <a:t>approach to service delivery that is grounded in an awareness, understanding, and responsiveness to the impact of trauma and emphasizes the need to create environments that ensure safety, choice, control, and empowerment for survivors (</a:t>
            </a:r>
            <a:r>
              <a:rPr lang="en-US" sz="1200" kern="1200" dirty="0" smtClean="0">
                <a:solidFill>
                  <a:schemeClr val="tx1"/>
                </a:solidFill>
                <a:effectLst/>
                <a:latin typeface="Calibri" pitchFamily="34" charset="0"/>
                <a:ea typeface="ＭＳ Ｐゴシック" pitchFamily="1" charset="-128"/>
                <a:cs typeface="ＭＳ Ｐゴシック"/>
              </a:rPr>
              <a:t>Hopper, Bassuk, &amp; Olivet, 2010)</a:t>
            </a:r>
            <a:r>
              <a:rPr lang="en-US" sz="1200" dirty="0" smtClean="0">
                <a:solidFill>
                  <a:srgbClr val="FFFFFF"/>
                </a:solidFill>
                <a:latin typeface="Cambria" panose="02040503050406030204" pitchFamily="18" charset="0"/>
              </a:rPr>
              <a:t>.</a:t>
            </a:r>
            <a:r>
              <a:rPr lang="en-US" sz="1200" baseline="0" dirty="0" smtClean="0">
                <a:solidFill>
                  <a:srgbClr val="FFFFFF"/>
                </a:solidFill>
                <a:latin typeface="Calibri" pitchFamily="34" charset="0"/>
              </a:rPr>
              <a:t> </a:t>
            </a:r>
            <a:r>
              <a:rPr lang="en-US" sz="1200" kern="1200" dirty="0" smtClean="0">
                <a:solidFill>
                  <a:schemeClr val="tx1"/>
                </a:solidFill>
                <a:effectLst/>
                <a:latin typeface="Calibri" pitchFamily="34" charset="0"/>
                <a:ea typeface="ＭＳ Ｐゴシック" pitchFamily="1" charset="-128"/>
                <a:cs typeface="ＭＳ Ｐゴシック"/>
              </a:rPr>
              <a:t>Providing trauma-informed care requires a commitment to building</a:t>
            </a:r>
            <a:r>
              <a:rPr lang="en-US" sz="1200" kern="1200" baseline="0" dirty="0" smtClean="0">
                <a:solidFill>
                  <a:schemeClr val="tx1"/>
                </a:solidFill>
                <a:effectLst/>
                <a:latin typeface="Calibri" pitchFamily="34" charset="0"/>
                <a:ea typeface="ＭＳ Ｐゴシック" pitchFamily="1" charset="-128"/>
                <a:cs typeface="ＭＳ Ｐゴシック"/>
              </a:rPr>
              <a:t> all</a:t>
            </a:r>
            <a:r>
              <a:rPr lang="en-US" sz="1200" kern="1200" dirty="0" smtClean="0">
                <a:solidFill>
                  <a:schemeClr val="tx1"/>
                </a:solidFill>
                <a:effectLst/>
                <a:latin typeface="Calibri" pitchFamily="34" charset="0"/>
                <a:ea typeface="ＭＳ Ｐゴシック" pitchFamily="1" charset="-128"/>
                <a:cs typeface="ＭＳ Ｐゴシック"/>
              </a:rPr>
              <a:t> employees’ awareness, knowledge, and skills to support trauma survivors. Often this requires a </a:t>
            </a:r>
            <a:r>
              <a:rPr lang="en-US" sz="1200" kern="1200" baseline="0" dirty="0" smtClean="0">
                <a:solidFill>
                  <a:schemeClr val="tx1"/>
                </a:solidFill>
                <a:effectLst/>
                <a:latin typeface="Calibri" pitchFamily="34" charset="0"/>
                <a:ea typeface="ＭＳ Ｐゴシック" pitchFamily="1" charset="-128"/>
                <a:cs typeface="ＭＳ Ｐゴシック"/>
              </a:rPr>
              <a:t>coordinated effort at all levels to </a:t>
            </a:r>
            <a:r>
              <a:rPr lang="en-US" sz="1200" kern="1200" dirty="0" smtClean="0">
                <a:solidFill>
                  <a:schemeClr val="tx1"/>
                </a:solidFill>
                <a:effectLst/>
                <a:latin typeface="Calibri" pitchFamily="34" charset="0"/>
                <a:ea typeface="ＭＳ Ｐゴシック" pitchFamily="1" charset="-128"/>
                <a:cs typeface="ＭＳ Ｐゴシック"/>
              </a:rPr>
              <a:t>changing</a:t>
            </a:r>
            <a:r>
              <a:rPr lang="en-US" sz="1200" kern="1200" baseline="0" dirty="0" smtClean="0">
                <a:solidFill>
                  <a:schemeClr val="tx1"/>
                </a:solidFill>
                <a:effectLst/>
                <a:latin typeface="Calibri" pitchFamily="34" charset="0"/>
                <a:ea typeface="ＭＳ Ｐゴシック" pitchFamily="1" charset="-128"/>
                <a:cs typeface="ＭＳ Ｐゴシック"/>
              </a:rPr>
              <a:t> the practices,</a:t>
            </a:r>
            <a:r>
              <a:rPr lang="en-US" sz="1200" kern="1200" dirty="0" smtClean="0">
                <a:solidFill>
                  <a:schemeClr val="tx1"/>
                </a:solidFill>
                <a:effectLst/>
                <a:latin typeface="Calibri" pitchFamily="34" charset="0"/>
                <a:ea typeface="ＭＳ Ｐゴシック" pitchFamily="1" charset="-128"/>
                <a:cs typeface="ＭＳ Ｐゴシック"/>
              </a:rPr>
              <a:t> policies, and culture of an</a:t>
            </a:r>
            <a:r>
              <a:rPr lang="en-US" sz="1200" kern="1200" baseline="0" dirty="0" smtClean="0">
                <a:solidFill>
                  <a:schemeClr val="tx1"/>
                </a:solidFill>
                <a:effectLst/>
                <a:latin typeface="Calibri" pitchFamily="34" charset="0"/>
                <a:ea typeface="ＭＳ Ｐゴシック" pitchFamily="1" charset="-128"/>
                <a:cs typeface="ＭＳ Ｐゴシック"/>
              </a:rPr>
              <a:t> entire organization or system. At minimum, </a:t>
            </a:r>
            <a:r>
              <a:rPr lang="en-US" sz="1200" kern="1200" baseline="0" dirty="0" smtClean="0">
                <a:solidFill>
                  <a:schemeClr val="bg1"/>
                </a:solidFill>
                <a:effectLst/>
                <a:latin typeface="Calibri" pitchFamily="34" charset="0"/>
                <a:ea typeface="ＭＳ Ｐゴシック" pitchFamily="1" charset="-128"/>
                <a:cs typeface="Calibri" pitchFamily="34" charset="0"/>
              </a:rPr>
              <a:t>t</a:t>
            </a:r>
            <a:r>
              <a:rPr lang="en-US" sz="1200" dirty="0" smtClean="0">
                <a:solidFill>
                  <a:schemeClr val="bg1"/>
                </a:solidFill>
                <a:latin typeface="Calibri" pitchFamily="34" charset="0"/>
                <a:cs typeface="Calibri" pitchFamily="34" charset="0"/>
              </a:rPr>
              <a:t>rauma-informed environments</a:t>
            </a:r>
            <a:r>
              <a:rPr lang="en-US" sz="1200" baseline="0" dirty="0" smtClean="0">
                <a:solidFill>
                  <a:schemeClr val="bg1"/>
                </a:solidFill>
                <a:latin typeface="Calibri" pitchFamily="34" charset="0"/>
                <a:cs typeface="Calibri" pitchFamily="34" charset="0"/>
              </a:rPr>
              <a:t> avoid </a:t>
            </a:r>
            <a:r>
              <a:rPr lang="en-US" sz="1200" dirty="0" smtClean="0">
                <a:solidFill>
                  <a:srgbClr val="FFFF00"/>
                </a:solidFill>
                <a:latin typeface="Calibri" pitchFamily="34" charset="0"/>
                <a:cs typeface="Calibri" pitchFamily="34" charset="0"/>
              </a:rPr>
              <a:t>doing</a:t>
            </a:r>
            <a:r>
              <a:rPr lang="en-US" sz="1200" baseline="0" dirty="0" smtClean="0">
                <a:solidFill>
                  <a:srgbClr val="FFFF00"/>
                </a:solidFill>
                <a:latin typeface="Calibri" pitchFamily="34" charset="0"/>
                <a:cs typeface="Calibri" pitchFamily="34" charset="0"/>
              </a:rPr>
              <a:t> further harm by </a:t>
            </a:r>
            <a:r>
              <a:rPr lang="en-US" sz="1200" dirty="0" smtClean="0">
                <a:solidFill>
                  <a:srgbClr val="FFFF00"/>
                </a:solidFill>
                <a:latin typeface="Calibri" pitchFamily="34" charset="0"/>
                <a:cs typeface="Calibri" pitchFamily="34" charset="0"/>
              </a:rPr>
              <a:t>retraumatizing or blaming service</a:t>
            </a:r>
            <a:r>
              <a:rPr lang="en-US" sz="1200" baseline="0" dirty="0" smtClean="0">
                <a:solidFill>
                  <a:srgbClr val="FFFF00"/>
                </a:solidFill>
                <a:latin typeface="Calibri" pitchFamily="34" charset="0"/>
                <a:cs typeface="Calibri" pitchFamily="34" charset="0"/>
              </a:rPr>
              <a:t> users</a:t>
            </a:r>
            <a:r>
              <a:rPr lang="en-US" sz="1200" dirty="0" smtClean="0">
                <a:solidFill>
                  <a:srgbClr val="FFFF00"/>
                </a:solidFill>
                <a:latin typeface="Calibri" pitchFamily="34" charset="0"/>
                <a:cs typeface="Calibri" pitchFamily="34" charset="0"/>
              </a:rPr>
              <a:t> for their efforts to</a:t>
            </a:r>
            <a:r>
              <a:rPr lang="en-US" sz="1200" baseline="0" dirty="0" smtClean="0">
                <a:solidFill>
                  <a:srgbClr val="FFFF00"/>
                </a:solidFill>
                <a:latin typeface="Calibri" pitchFamily="34" charset="0"/>
                <a:cs typeface="Calibri" pitchFamily="34" charset="0"/>
              </a:rPr>
              <a:t> </a:t>
            </a:r>
            <a:r>
              <a:rPr lang="en-US" sz="1200" dirty="0" smtClean="0">
                <a:solidFill>
                  <a:srgbClr val="FFFF00"/>
                </a:solidFill>
                <a:latin typeface="Calibri" pitchFamily="34" charset="0"/>
                <a:cs typeface="Calibri" pitchFamily="34" charset="0"/>
              </a:rPr>
              <a:t>manage their traumatic reactions.</a:t>
            </a:r>
            <a:r>
              <a:rPr lang="en-US" b="0" dirty="0" smtClean="0">
                <a:latin typeface="Arial" charset="0"/>
                <a:ea typeface="ＭＳ Ｐゴシック"/>
                <a:cs typeface="ＭＳ Ｐゴシック"/>
              </a:rPr>
              <a:t> </a:t>
            </a:r>
            <a:endParaRPr lang="en-US" sz="1200" dirty="0" smtClean="0">
              <a:solidFill>
                <a:srgbClr val="FFFF00"/>
              </a:solidFill>
              <a:latin typeface="Calibri" pitchFamily="34" charset="0"/>
              <a:cs typeface="Calibri" pitchFamily="34" charset="0"/>
            </a:endParaRPr>
          </a:p>
          <a:p>
            <a:pPr algn="l"/>
            <a:endParaRPr lang="en-US" sz="1200" dirty="0" smtClean="0">
              <a:solidFill>
                <a:srgbClr val="FFFF00"/>
              </a:solidFill>
              <a:latin typeface="Calibri" pitchFamily="34" charset="0"/>
              <a:cs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A59DFCD0-7DDB-4FA9-9EA2-EFE8668D9923}" type="slidenum">
              <a:rPr lang="en-US" sz="1200">
                <a:latin typeface="Gill Sans"/>
                <a:ea typeface="ヒラギノ角ゴ Pro W3"/>
                <a:cs typeface="ヒラギノ角ゴ Pro W3"/>
                <a:sym typeface="Gill Sans"/>
              </a:rPr>
              <a:pPr algn="r" defTabSz="939862"/>
              <a:t>6</a:t>
            </a:fld>
            <a:endParaRPr lang="en-US" sz="1200" dirty="0">
              <a:latin typeface="Gill Sans"/>
              <a:ea typeface="ヒラギノ角ゴ Pro W3"/>
              <a:cs typeface="ヒラギノ角ゴ Pro W3"/>
              <a:sym typeface="Gill Sans"/>
            </a:endParaRPr>
          </a:p>
        </p:txBody>
      </p:sp>
      <p:sp>
        <p:nvSpPr>
          <p:cNvPr id="129026" name="Rectangle 2"/>
          <p:cNvSpPr>
            <a:spLocks noGrp="1" noRot="1" noChangeAspect="1" noChangeArrowheads="1" noTextEdit="1"/>
          </p:cNvSpPr>
          <p:nvPr>
            <p:ph type="sldImg"/>
          </p:nvPr>
        </p:nvSpPr>
        <p:spPr>
          <a:xfrm>
            <a:off x="1627188" y="696913"/>
            <a:ext cx="4251325" cy="3189287"/>
          </a:xfrm>
          <a:ln/>
        </p:spPr>
      </p:sp>
      <p:sp>
        <p:nvSpPr>
          <p:cNvPr id="129027" name="Rectangle 3"/>
          <p:cNvSpPr>
            <a:spLocks noGrp="1"/>
          </p:cNvSpPr>
          <p:nvPr>
            <p:ph type="body" idx="1"/>
          </p:nvPr>
        </p:nvSpPr>
        <p:spPr>
          <a:xfrm>
            <a:off x="233680" y="3284406"/>
            <a:ext cx="6776720" cy="4183380"/>
          </a:xfrm>
          <a:noFill/>
          <a:ln/>
        </p:spPr>
        <p:txBody>
          <a:bodyPr lIns="93912" tIns="46957" rIns="93912" bIns="46957"/>
          <a:lstStyle/>
          <a:p>
            <a:pPr marL="0" indent="0">
              <a:buFontTx/>
              <a:buNone/>
            </a:pPr>
            <a:r>
              <a:rPr lang="en-US" b="0" dirty="0" smtClean="0">
                <a:latin typeface="Arial" charset="0"/>
                <a:ea typeface="ＭＳ Ｐゴシック"/>
                <a:cs typeface="ＭＳ Ｐゴシック"/>
              </a:rPr>
              <a:t>Adopting</a:t>
            </a:r>
            <a:r>
              <a:rPr lang="en-US" b="0" baseline="0" dirty="0" smtClean="0">
                <a:latin typeface="Arial" charset="0"/>
                <a:ea typeface="ＭＳ Ｐゴシック"/>
                <a:cs typeface="ＭＳ Ｐゴシック"/>
              </a:rPr>
              <a:t> a trauma-informed approach in child-serving systems includes three key elements. The first is realizing the prevalence of trauma in the lives of the children and youth being served; second is recognizing the impact of trauma on youth, staff, and communities; and third is responding in ways that are informed by an understanding of trauma and what is needed to support recovery and resilience (SAMHSA, 2014).</a:t>
            </a:r>
            <a:endParaRPr lang="en-US" b="0" dirty="0" smtClean="0">
              <a:latin typeface="Arial" charset="0"/>
              <a:ea typeface="ＭＳ Ｐゴシック"/>
              <a:cs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07" tIns="46955" rIns="93907" bIns="46955" anchor="b"/>
          <a:lstStyle/>
          <a:p>
            <a:pPr algn="r" defTabSz="939810"/>
            <a:fld id="{A59DFCD0-7DDB-4FA9-9EA2-EFE8668D9923}" type="slidenum">
              <a:rPr lang="en-US" sz="1200">
                <a:solidFill>
                  <a:prstClr val="black"/>
                </a:solidFill>
                <a:latin typeface="Gill Sans"/>
                <a:ea typeface="ヒラギノ角ゴ Pro W3"/>
                <a:cs typeface="ヒラギノ角ゴ Pro W3"/>
                <a:sym typeface="Gill Sans"/>
              </a:rPr>
              <a:pPr algn="r" defTabSz="939810"/>
              <a:t>7</a:t>
            </a:fld>
            <a:endParaRPr lang="en-US" sz="1200" dirty="0">
              <a:solidFill>
                <a:prstClr val="black"/>
              </a:solidFill>
              <a:latin typeface="Gill Sans"/>
              <a:ea typeface="ヒラギノ角ゴ Pro W3"/>
              <a:cs typeface="ヒラギノ角ゴ Pro W3"/>
              <a:sym typeface="Gill Sans"/>
            </a:endParaRPr>
          </a:p>
        </p:txBody>
      </p:sp>
      <p:sp>
        <p:nvSpPr>
          <p:cNvPr id="129026" name="Rectangle 2"/>
          <p:cNvSpPr>
            <a:spLocks noGrp="1" noRot="1" noChangeAspect="1" noChangeArrowheads="1" noTextEdit="1"/>
          </p:cNvSpPr>
          <p:nvPr>
            <p:ph type="sldImg"/>
          </p:nvPr>
        </p:nvSpPr>
        <p:spPr>
          <a:xfrm>
            <a:off x="1627188" y="696913"/>
            <a:ext cx="4252912" cy="3189287"/>
          </a:xfrm>
          <a:ln/>
        </p:spPr>
      </p:sp>
      <p:sp>
        <p:nvSpPr>
          <p:cNvPr id="129027" name="Rectangle 3"/>
          <p:cNvSpPr>
            <a:spLocks noGrp="1"/>
          </p:cNvSpPr>
          <p:nvPr>
            <p:ph type="body" idx="1"/>
          </p:nvPr>
        </p:nvSpPr>
        <p:spPr>
          <a:xfrm>
            <a:off x="233680" y="3284406"/>
            <a:ext cx="6776720" cy="4183380"/>
          </a:xfrm>
          <a:noFill/>
          <a:ln/>
        </p:spPr>
        <p:txBody>
          <a:bodyPr lIns="93907" tIns="46955" rIns="93907" bIns="46955"/>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Trauma-specific services are clinical interventions for</a:t>
            </a:r>
            <a:r>
              <a:rPr lang="en-US" sz="1200" kern="1200" baseline="0" dirty="0" smtClean="0">
                <a:solidFill>
                  <a:schemeClr val="tx1"/>
                </a:solidFill>
                <a:effectLst/>
                <a:latin typeface="Calibri" pitchFamily="34" charset="0"/>
                <a:ea typeface="ＭＳ Ｐゴシック" pitchFamily="1" charset="-128"/>
                <a:cs typeface="ＭＳ Ｐゴシック"/>
              </a:rPr>
              <a:t> individuals or groups </a:t>
            </a:r>
            <a:r>
              <a:rPr lang="en-US" sz="1200" kern="1200" dirty="0" smtClean="0">
                <a:solidFill>
                  <a:schemeClr val="tx1"/>
                </a:solidFill>
                <a:effectLst/>
                <a:latin typeface="Calibri" pitchFamily="34" charset="0"/>
                <a:ea typeface="ＭＳ Ｐゴシック" pitchFamily="1" charset="-128"/>
                <a:cs typeface="ＭＳ Ｐゴシック"/>
              </a:rPr>
              <a:t>that are designed to address trauma-related symptoms and</a:t>
            </a:r>
            <a:r>
              <a:rPr lang="en-US" sz="1200" kern="1200" baseline="0" dirty="0" smtClean="0">
                <a:solidFill>
                  <a:schemeClr val="tx1"/>
                </a:solidFill>
                <a:effectLst/>
                <a:latin typeface="Calibri" pitchFamily="34" charset="0"/>
                <a:ea typeface="ＭＳ Ｐゴシック" pitchFamily="1" charset="-128"/>
                <a:cs typeface="ＭＳ Ｐゴシック"/>
              </a:rPr>
              <a:t> issues such as </a:t>
            </a:r>
            <a:r>
              <a:rPr lang="en-US" sz="1200" kern="1200" dirty="0" smtClean="0">
                <a:solidFill>
                  <a:schemeClr val="tx1"/>
                </a:solidFill>
                <a:effectLst/>
                <a:latin typeface="Calibri" pitchFamily="34" charset="0"/>
                <a:ea typeface="ＭＳ Ｐゴシック" pitchFamily="1" charset="-128"/>
                <a:cs typeface="ＭＳ Ｐゴシック"/>
              </a:rPr>
              <a:t>Post Traumatic Stress Disorder. Trauma-informed care is a</a:t>
            </a:r>
            <a:r>
              <a:rPr lang="en-US" sz="1200" kern="1200" baseline="0" dirty="0" smtClean="0">
                <a:solidFill>
                  <a:schemeClr val="tx1"/>
                </a:solidFill>
                <a:effectLst/>
                <a:latin typeface="Calibri" pitchFamily="34" charset="0"/>
                <a:ea typeface="ＭＳ Ｐゴシック" pitchFamily="1" charset="-128"/>
                <a:cs typeface="ＭＳ Ｐゴシック"/>
              </a:rPr>
              <a:t> systemic approach that builds in universal strategies to ensure that all staff in all roles can meet the needs of children exposed to trauma. </a:t>
            </a:r>
            <a:r>
              <a:rPr lang="en-US" sz="1200" kern="1200" dirty="0" smtClean="0">
                <a:solidFill>
                  <a:schemeClr val="tx1"/>
                </a:solidFill>
                <a:effectLst/>
                <a:latin typeface="Calibri" pitchFamily="34" charset="0"/>
                <a:ea typeface="ＭＳ Ｐゴシック" pitchFamily="1" charset="-128"/>
                <a:cs typeface="ＭＳ Ｐゴシック"/>
              </a:rPr>
              <a:t>Trauma-specific services and trauma-informed care are sometimes used interchangeably but are different strategies with different areas of focus</a:t>
            </a:r>
            <a:r>
              <a:rPr lang="en-US" sz="1200" kern="1200" baseline="0" dirty="0" smtClean="0">
                <a:solidFill>
                  <a:schemeClr val="tx1"/>
                </a:solidFill>
                <a:effectLst/>
                <a:latin typeface="Calibri" pitchFamily="34" charset="0"/>
                <a:ea typeface="ＭＳ Ｐゴシック" pitchFamily="1" charset="-128"/>
                <a:cs typeface="ＭＳ Ｐゴシック"/>
              </a:rPr>
              <a:t>. Trauma-specific services address trauma at the individual level, while trauma-informed care is an environmental approach to trauma intervention (DeCandia et al., 2014).</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Research has shown that various trauma-specific</a:t>
            </a:r>
            <a:r>
              <a:rPr lang="en-US" sz="1200" kern="1200" baseline="0" dirty="0" smtClean="0">
                <a:solidFill>
                  <a:schemeClr val="tx1"/>
                </a:solidFill>
                <a:effectLst/>
                <a:latin typeface="Calibri" pitchFamily="34" charset="0"/>
                <a:ea typeface="ＭＳ Ｐゴシック" pitchFamily="1" charset="-128"/>
                <a:cs typeface="ＭＳ Ｐゴシック"/>
              </a:rPr>
              <a:t> clinical </a:t>
            </a:r>
            <a:r>
              <a:rPr lang="en-US" sz="1200" kern="1200" dirty="0" smtClean="0">
                <a:solidFill>
                  <a:schemeClr val="tx1"/>
                </a:solidFill>
                <a:effectLst/>
                <a:latin typeface="Calibri" pitchFamily="34" charset="0"/>
                <a:ea typeface="ＭＳ Ｐゴシック" pitchFamily="1" charset="-128"/>
                <a:cs typeface="ＭＳ Ｐゴシック"/>
              </a:rPr>
              <a:t>interventions are effective in treating PTSD (Cohen, Mannarino &amp; Deblinger, 2006; Harris, 1998; Morrissey et al., 2005; Najavits, 2004). For children, Trauma-Focused Cognitive Behavioral Therapy shows the strongest evidence of success</a:t>
            </a:r>
            <a:r>
              <a:rPr lang="en-US" sz="1200" kern="1200" baseline="0" dirty="0" smtClean="0">
                <a:solidFill>
                  <a:schemeClr val="tx1"/>
                </a:solidFill>
                <a:effectLst/>
                <a:latin typeface="Calibri" pitchFamily="34" charset="0"/>
                <a:ea typeface="ＭＳ Ｐゴシック" pitchFamily="1" charset="-128"/>
                <a:cs typeface="ＭＳ Ｐゴシック"/>
              </a:rPr>
              <a:t> and has </a:t>
            </a:r>
            <a:r>
              <a:rPr lang="en-US" sz="1200" kern="1200" dirty="0" smtClean="0">
                <a:solidFill>
                  <a:schemeClr val="tx1"/>
                </a:solidFill>
                <a:effectLst/>
                <a:latin typeface="Calibri" pitchFamily="34" charset="0"/>
                <a:ea typeface="ＭＳ Ｐゴシック" pitchFamily="1" charset="-128"/>
                <a:cs typeface="ＭＳ Ｐゴシック"/>
              </a:rPr>
              <a:t>been adapted for particular settings, including the Cognitive Behavioral Intervention for Trauma in Schools or</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CBITS (Foa et al., 2009). The growing science on the impact of trauma on the brain and body has led to a greater need for therapeutic interventions that address the body-based symptoms associated with trauma. Creative Arts Therapies such as art, movement, dance, and music, hold promise. For children and youth, the use of play and body-based activities helps manage stress and strengthen coping skills.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Therapeutic</a:t>
            </a:r>
            <a:r>
              <a:rPr lang="en-US" sz="1200" kern="1200" baseline="0" dirty="0" smtClean="0">
                <a:solidFill>
                  <a:schemeClr val="tx1"/>
                </a:solidFill>
                <a:effectLst/>
                <a:latin typeface="Calibri" pitchFamily="34" charset="0"/>
                <a:ea typeface="ＭＳ Ｐゴシック" pitchFamily="1" charset="-128"/>
                <a:cs typeface="ＭＳ Ｐゴシック"/>
              </a:rPr>
              <a:t> interventions remain a critical part of addressing trauma; however, c</a:t>
            </a:r>
            <a:r>
              <a:rPr lang="en-US" sz="1200" kern="1200" dirty="0" smtClean="0">
                <a:solidFill>
                  <a:schemeClr val="tx1"/>
                </a:solidFill>
                <a:effectLst/>
                <a:latin typeface="Calibri" pitchFamily="34" charset="0"/>
                <a:ea typeface="ＭＳ Ｐゴシック" pitchFamily="1" charset="-128"/>
                <a:cs typeface="ＭＳ Ｐゴシック"/>
              </a:rPr>
              <a:t>onsensus is growing that, in addition to mental health interventions, universal, systemic approaches are needed to address the magnitude of traumatic</a:t>
            </a:r>
            <a:r>
              <a:rPr lang="en-US" sz="1200" kern="1200" baseline="0" dirty="0" smtClean="0">
                <a:solidFill>
                  <a:schemeClr val="tx1"/>
                </a:solidFill>
                <a:effectLst/>
                <a:latin typeface="Calibri" pitchFamily="34" charset="0"/>
                <a:ea typeface="ＭＳ Ｐゴシック" pitchFamily="1" charset="-128"/>
                <a:cs typeface="ＭＳ Ｐゴシック"/>
              </a:rPr>
              <a:t> experiences </a:t>
            </a:r>
            <a:r>
              <a:rPr lang="en-US" sz="1200" kern="1200" dirty="0" smtClean="0">
                <a:solidFill>
                  <a:schemeClr val="tx1"/>
                </a:solidFill>
                <a:effectLst/>
                <a:latin typeface="Calibri" pitchFamily="34" charset="0"/>
                <a:ea typeface="ＭＳ Ｐゴシック" pitchFamily="1" charset="-128"/>
                <a:cs typeface="ＭＳ Ｐゴシック"/>
              </a:rPr>
              <a:t>affecting children and youth across service systems. To be successful and meet the needs of the millions affected by traumatic stress, interventions that address traumatic stress must target individual, interpersonal, and environmental factors (Bloom, 2000; Bronfenbrenner &amp; Morris, 1998; SAMHSA, 2014; Saxe et al., 2006). Trauma-informed care can be viewed as a “universal design” for serving trauma survivors, provided to all, by all.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So how does the concept of “trauma-informed care” apply to schools? The term itself is more easily understood in social service settings such as behavioral health and child welfare where providing care is the overriding mission. The term requires some adaptation for systems like education where the mission and vision are different. Educators have acknowledged the need to recognize and respond to trauma in the lives of their students and efforts to bring a trauma-informed approach to education have emerged.</a:t>
            </a:r>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marL="0" marR="0" indent="0" algn="l" defTabSz="457200" rtl="0" eaLnBrk="0" fontAlgn="auto" latinLnBrk="0" hangingPunct="0">
              <a:lnSpc>
                <a:spcPct val="100000"/>
              </a:lnSpc>
              <a:spcBef>
                <a:spcPct val="30000"/>
              </a:spcBef>
              <a:spcAft>
                <a:spcPts val="0"/>
              </a:spcAft>
              <a:buClrTx/>
              <a:buSzTx/>
              <a:buFontTx/>
              <a:buNone/>
              <a:tabLst/>
              <a:defRPr/>
            </a:pPr>
            <a:r>
              <a:rPr lang="en-US" sz="1200" baseline="0" dirty="0" smtClean="0">
                <a:solidFill>
                  <a:srgbClr val="FFFF00"/>
                </a:solidFill>
                <a:latin typeface="Calibri" pitchFamily="34" charset="0"/>
                <a:cs typeface="Calibri" pitchFamily="34" charset="0"/>
              </a:rPr>
              <a:t>Over the past two decades, select states have led the movement to adopt a universal approach to addressing trauma in schools, and many others are joining and contributing to this movement. </a:t>
            </a:r>
            <a:r>
              <a:rPr lang="en-US" sz="1200" kern="1200" dirty="0" smtClean="0">
                <a:solidFill>
                  <a:schemeClr val="tx1"/>
                </a:solidFill>
                <a:effectLst/>
                <a:latin typeface="Calibri" pitchFamily="34" charset="0"/>
                <a:ea typeface="ＭＳ Ｐゴシック" pitchFamily="1" charset="-128"/>
                <a:cs typeface="ＭＳ Ｐゴシック"/>
              </a:rPr>
              <a:t>Massachusetts Advocates for Children’s seminal report </a:t>
            </a:r>
            <a:r>
              <a:rPr lang="en-US" sz="1200" i="1" kern="1200" dirty="0" smtClean="0">
                <a:solidFill>
                  <a:schemeClr val="tx1"/>
                </a:solidFill>
                <a:effectLst/>
                <a:latin typeface="Calibri" pitchFamily="34" charset="0"/>
                <a:ea typeface="ＭＳ Ｐゴシック" pitchFamily="1" charset="-128"/>
                <a:cs typeface="ＭＳ Ｐゴシック"/>
              </a:rPr>
              <a:t>Helping Traumatized Children Learn</a:t>
            </a:r>
            <a:r>
              <a:rPr lang="en-US" sz="1200" i="0" kern="1200" baseline="0" dirty="0" smtClean="0">
                <a:solidFill>
                  <a:schemeClr val="tx1"/>
                </a:solidFill>
                <a:effectLst/>
                <a:latin typeface="Calibri" pitchFamily="34" charset="0"/>
                <a:ea typeface="ＭＳ Ｐゴシック" pitchFamily="1" charset="-128"/>
                <a:cs typeface="ＭＳ Ｐゴシック"/>
              </a:rPr>
              <a:t> and their follow-up </a:t>
            </a:r>
            <a:r>
              <a:rPr lang="en-US" sz="1200" i="1" kern="1200" baseline="0" dirty="0" smtClean="0">
                <a:solidFill>
                  <a:schemeClr val="tx1"/>
                </a:solidFill>
                <a:effectLst/>
                <a:latin typeface="Calibri" pitchFamily="34" charset="0"/>
                <a:ea typeface="ＭＳ Ｐゴシック" pitchFamily="1" charset="-128"/>
                <a:cs typeface="ＭＳ Ｐゴシック"/>
              </a:rPr>
              <a:t>Creating and Advocating for Trauma-Sensitive Schools </a:t>
            </a:r>
            <a:r>
              <a:rPr lang="en-US" sz="1200" i="0" kern="1200" baseline="0" dirty="0" smtClean="0">
                <a:solidFill>
                  <a:schemeClr val="tx1"/>
                </a:solidFill>
                <a:effectLst/>
                <a:latin typeface="Calibri" pitchFamily="34" charset="0"/>
                <a:ea typeface="ＭＳ Ｐゴシック" pitchFamily="1" charset="-128"/>
                <a:cs typeface="ＭＳ Ｐゴシック"/>
              </a:rPr>
              <a:t>introduces a framework for creating whole-school, trauma-sensitive environments. Similarly, Washington State’s compassionate schools initiative identifies practices that can be incorporated by all staff within and beyond the classroom to create a safe, respectful, and empathic learning communities that are particularly open to students who have experienced trauma. The University of California San Francisco’s Healthy Environments and Response to Trauma in Schools or HEARTS program offers a multilevel approach to addressing trauma in schools that includes universal strategies such as all staff training as well as individualized supports that include mental health services that address trauma-related responses. Other states are also using these or developing their own strategies for adopting school-wide efforts to address trauma. Federal initiatives like the National Child Traumatic Stress Network have developed tools and resources to support school mental health professionals and educators to address traumatic incidents in and outside of school and recognize trauma-related responses in students. </a:t>
            </a:r>
          </a:p>
          <a:p>
            <a:pPr marL="0" marR="0" indent="0" algn="l" defTabSz="457200" rtl="0" eaLnBrk="0" fontAlgn="auto" latinLnBrk="0" hangingPunct="0">
              <a:lnSpc>
                <a:spcPct val="100000"/>
              </a:lnSpc>
              <a:spcBef>
                <a:spcPct val="30000"/>
              </a:spcBef>
              <a:spcAft>
                <a:spcPts val="0"/>
              </a:spcAft>
              <a:buClrTx/>
              <a:buSzTx/>
              <a:buFontTx/>
              <a:buNone/>
              <a:tabLst/>
              <a:defRPr/>
            </a:pPr>
            <a:endParaRPr lang="en-US" sz="1200" i="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auto" latinLnBrk="0" hangingPunct="0">
              <a:lnSpc>
                <a:spcPct val="100000"/>
              </a:lnSpc>
              <a:spcBef>
                <a:spcPct val="30000"/>
              </a:spcBef>
              <a:spcAft>
                <a:spcPts val="0"/>
              </a:spcAft>
              <a:buClrTx/>
              <a:buSzTx/>
              <a:buFontTx/>
              <a:buNone/>
              <a:tabLst/>
              <a:defRPr/>
            </a:pPr>
            <a:r>
              <a:rPr lang="en-US" sz="1200" i="0" kern="1200" baseline="0" dirty="0" smtClean="0">
                <a:solidFill>
                  <a:schemeClr val="tx1"/>
                </a:solidFill>
                <a:effectLst/>
                <a:latin typeface="Calibri" pitchFamily="34" charset="0"/>
                <a:ea typeface="ＭＳ Ｐゴシック" pitchFamily="1" charset="-128"/>
                <a:cs typeface="ＭＳ Ｐゴシック"/>
              </a:rPr>
              <a:t>New legislation in some states further supports these efforts. For example, </a:t>
            </a:r>
            <a:r>
              <a:rPr lang="en-US" sz="1200" kern="1200" dirty="0" smtClean="0">
                <a:solidFill>
                  <a:schemeClr val="tx1"/>
                </a:solidFill>
                <a:effectLst/>
                <a:latin typeface="Calibri" pitchFamily="34" charset="0"/>
                <a:ea typeface="ＭＳ Ｐゴシック" pitchFamily="1" charset="-128"/>
                <a:cs typeface="ＭＳ Ｐゴシック"/>
              </a:rPr>
              <a:t>in August</a:t>
            </a:r>
            <a:r>
              <a:rPr lang="en-US" sz="1200" kern="1200" baseline="0" dirty="0" smtClean="0">
                <a:solidFill>
                  <a:schemeClr val="tx1"/>
                </a:solidFill>
                <a:effectLst/>
                <a:latin typeface="Calibri" pitchFamily="34" charset="0"/>
                <a:ea typeface="ＭＳ Ｐゴシック" pitchFamily="1" charset="-128"/>
                <a:cs typeface="ＭＳ Ｐゴシック"/>
              </a:rPr>
              <a:t> of</a:t>
            </a:r>
            <a:r>
              <a:rPr lang="en-US" sz="1200" kern="1200" dirty="0" smtClean="0">
                <a:solidFill>
                  <a:schemeClr val="tx1"/>
                </a:solidFill>
                <a:effectLst/>
                <a:latin typeface="Calibri" pitchFamily="34" charset="0"/>
                <a:ea typeface="ＭＳ Ｐゴシック" pitchFamily="1" charset="-128"/>
                <a:cs typeface="ＭＳ Ｐゴシック"/>
              </a:rPr>
              <a:t> 2014, Massachusetts Safe and Supportive Schools provisions were signed into law. This groundbreaking legislation lays the foundation for integrating trauma awareness</a:t>
            </a:r>
            <a:r>
              <a:rPr lang="en-US" sz="1200" kern="1200" baseline="0" dirty="0" smtClean="0">
                <a:solidFill>
                  <a:schemeClr val="tx1"/>
                </a:solidFill>
                <a:effectLst/>
                <a:latin typeface="Calibri" pitchFamily="34" charset="0"/>
                <a:ea typeface="ＭＳ Ｐゴシック" pitchFamily="1" charset="-128"/>
                <a:cs typeface="ＭＳ Ｐゴシック"/>
              </a:rPr>
              <a:t> and response </a:t>
            </a:r>
            <a:r>
              <a:rPr lang="en-US" sz="1200" kern="1200" dirty="0" smtClean="0">
                <a:solidFill>
                  <a:schemeClr val="tx1"/>
                </a:solidFill>
                <a:effectLst/>
                <a:latin typeface="Calibri" pitchFamily="34" charset="0"/>
                <a:ea typeface="ＭＳ Ｐゴシック" pitchFamily="1" charset="-128"/>
                <a:cs typeface="ＭＳ Ｐゴシック"/>
              </a:rPr>
              <a:t>into educational settings to benefit all students, particularly children and youth exposed to and impacted by traumatic stress. The legislation defines safe</a:t>
            </a:r>
            <a:r>
              <a:rPr lang="en-US" sz="1200" kern="1200" baseline="0" dirty="0" smtClean="0">
                <a:solidFill>
                  <a:schemeClr val="tx1"/>
                </a:solidFill>
                <a:effectLst/>
                <a:latin typeface="Calibri" pitchFamily="34" charset="0"/>
                <a:ea typeface="ＭＳ Ｐゴシック" pitchFamily="1" charset="-128"/>
                <a:cs typeface="ＭＳ Ｐゴシック"/>
              </a:rPr>
              <a:t> and supportive schools as schools that foster safe, positive, healthy, and inclusive whole-school environments and integrate initiatives that include trauma-sensitivity.</a:t>
            </a:r>
          </a:p>
          <a:p>
            <a:pPr marL="0" marR="0" indent="0" algn="l" defTabSz="457200" rtl="0" eaLnBrk="0" fontAlgn="auto" latinLnBrk="0" hangingPunct="0">
              <a:lnSpc>
                <a:spcPct val="100000"/>
              </a:lnSpc>
              <a:spcBef>
                <a:spcPct val="30000"/>
              </a:spcBef>
              <a:spcAft>
                <a:spcPts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endParaRPr>
          </a:p>
          <a:p>
            <a:pPr marL="0" marR="0" indent="0" algn="l" defTabSz="457200" rtl="0" eaLnBrk="0" fontAlgn="auto" latinLnBrk="0" hangingPunct="0">
              <a:lnSpc>
                <a:spcPct val="100000"/>
              </a:lnSpc>
              <a:spcBef>
                <a:spcPct val="30000"/>
              </a:spcBef>
              <a:spcAft>
                <a:spcPts val="0"/>
              </a:spcAft>
              <a:buClrTx/>
              <a:buSzTx/>
              <a:buFontTx/>
              <a:buNone/>
              <a:tabLst/>
              <a:defRPr/>
            </a:pPr>
            <a:endParaRPr lang="en-US" sz="1200" i="0" kern="1200" baseline="0" dirty="0" smtClean="0">
              <a:solidFill>
                <a:schemeClr val="tx1"/>
              </a:solidFill>
              <a:effectLst/>
              <a:latin typeface="Calibri" pitchFamily="34" charset="0"/>
              <a:ea typeface="ＭＳ Ｐゴシック" pitchFamily="1" charset="-128"/>
              <a:cs typeface="ＭＳ Ｐゴシック"/>
            </a:endParaRPr>
          </a:p>
          <a:p>
            <a:pPr algn="l" fontAlgn="auto">
              <a:spcAft>
                <a:spcPts val="0"/>
              </a:spcAft>
              <a:defRPr/>
            </a:pPr>
            <a:endParaRPr lang="en-US" sz="1200" baseline="0" dirty="0" smtClean="0">
              <a:solidFill>
                <a:srgbClr val="FFFF00"/>
              </a:solidFill>
              <a:latin typeface="Calibri" pitchFamily="34" charset="0"/>
              <a:cs typeface="Calibri" pitchFamily="34" charset="0"/>
            </a:endParaRPr>
          </a:p>
        </p:txBody>
      </p:sp>
      <p:sp>
        <p:nvSpPr>
          <p:cNvPr id="4" name="Slide Number Placeholder 3"/>
          <p:cNvSpPr>
            <a:spLocks noGrp="1"/>
          </p:cNvSpPr>
          <p:nvPr>
            <p:ph type="sldNum" sz="quarter" idx="10"/>
          </p:nvPr>
        </p:nvSpPr>
        <p:spPr/>
        <p:txBody>
          <a:bodyPr/>
          <a:lstStyle/>
          <a:p>
            <a:fld id="{E0E7E886-E7F5-4BA9-B281-BFC78C828A33}" type="slidenum">
              <a:rPr lang="en-US" smtClean="0">
                <a:solidFill>
                  <a:prstClr val="black"/>
                </a:solidFill>
              </a:rPr>
              <a:pPr/>
              <a:t>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6.xml"/><Relationship Id="rId2" Type="http://schemas.openxmlformats.org/officeDocument/2006/relationships/image" Target="../media/image1.jpeg"/></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49.xml"/><Relationship Id="rId2" Type="http://schemas.openxmlformats.org/officeDocument/2006/relationships/image" Target="../media/image1.jpeg"/></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1.xml"/><Relationship Id="rId2" Type="http://schemas.openxmlformats.org/officeDocument/2006/relationships/image" Target="../media/image4.jpeg"/><Relationship Id="rId3" Type="http://schemas.openxmlformats.org/officeDocument/2006/relationships/image" Target="../media/image3.png"/></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1.xml"/><Relationship Id="rId2" Type="http://schemas.openxmlformats.org/officeDocument/2006/relationships/image" Target="../media/image2.jpeg"/></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2.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2.xml"/><Relationship Id="rId2" Type="http://schemas.openxmlformats.org/officeDocument/2006/relationships/image" Target="../media/image2.jpeg"/></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6"/>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1"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6"/>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1079500"/>
            <a:ext cx="1031875" cy="469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1079500"/>
            <a:ext cx="2943225" cy="469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1079500"/>
            <a:ext cx="1031875" cy="469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1079500"/>
            <a:ext cx="2943225" cy="469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12"/>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12"/>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1"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41382605"/>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4231626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969865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06853155"/>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83775464"/>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3239599"/>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1059197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44215743"/>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5831309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3325496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49014386"/>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108497"/>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2657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8408493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6332804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08956424"/>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55178787"/>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0030681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41122384"/>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007095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3339285"/>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6116382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107850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38210748"/>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3868320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82056566"/>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68634242"/>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34362287"/>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37440564"/>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067837"/>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0676810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9109318"/>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219876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7230589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779593"/>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59789660"/>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8677831"/>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01379554"/>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6047048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59027750"/>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95888714"/>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48514543"/>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58600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03747131"/>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23717513"/>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88173853"/>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2387230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22106"/>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81548693"/>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59211604"/>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40062176"/>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61688073"/>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837380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3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60295572"/>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59827074"/>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83056910"/>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2259123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51074007"/>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59565903"/>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6489152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34656753"/>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00276328"/>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928698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99622677"/>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44292865"/>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99149548"/>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73149597"/>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58327201"/>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14599890"/>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0153744"/>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417530170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13874002"/>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990239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79147996"/>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03126665"/>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98211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68321333"/>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2364582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0602662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55485283"/>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89279261"/>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6057302"/>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516195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7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52420717"/>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65368291"/>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37717901"/>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10846253"/>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37343325"/>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56960587"/>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90237532"/>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8416437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76459123"/>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875387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30820468"/>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84930265"/>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07713838"/>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28807630"/>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98140674"/>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54733022"/>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63699143"/>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81223957"/>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37371134"/>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805814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3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6590240"/>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35215643"/>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03130679"/>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12091757"/>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17986541"/>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9852035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52171424"/>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619424469"/>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55912661"/>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63690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4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62549607"/>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37243816"/>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32489622"/>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7889009"/>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08384795"/>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481109"/>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3" name="Picture 18" descr="title_"/>
          <p:cNvPicPr>
            <a:picLocks noChangeAspect="1" noChangeArrowheads="1"/>
          </p:cNvPicPr>
          <p:nvPr userDrawn="1"/>
        </p:nvPicPr>
        <p:blipFill>
          <a:blip r:embed="rId2" cstate="print"/>
          <a:srcRect/>
          <a:stretch>
            <a:fillRect/>
          </a:stretch>
        </p:blipFill>
        <p:spPr bwMode="auto">
          <a:xfrm>
            <a:off x="6" y="5"/>
            <a:ext cx="9145117" cy="6859117"/>
          </a:xfrm>
          <a:prstGeom prst="rect">
            <a:avLst/>
          </a:prstGeom>
          <a:noFill/>
          <a:ln w="9525">
            <a:noFill/>
            <a:miter lim="800000"/>
            <a:headEnd/>
            <a:tailEnd/>
          </a:ln>
        </p:spPr>
      </p:pic>
      <p:sp>
        <p:nvSpPr>
          <p:cNvPr id="4" name="Rectangle 5"/>
          <p:cNvSpPr>
            <a:spLocks noChangeArrowheads="1"/>
          </p:cNvSpPr>
          <p:nvPr/>
        </p:nvSpPr>
        <p:spPr bwMode="auto">
          <a:xfrm>
            <a:off x="2613050" y="1586148"/>
            <a:ext cx="5606727" cy="1189881"/>
          </a:xfrm>
          <a:prstGeom prst="rect">
            <a:avLst/>
          </a:prstGeom>
          <a:noFill/>
          <a:ln w="9525">
            <a:noFill/>
            <a:miter lim="800000"/>
            <a:headEnd/>
            <a:tailEnd/>
          </a:ln>
        </p:spPr>
        <p:txBody>
          <a:bodyPr lIns="91435" tIns="45718" rIns="91435" bIns="45718" anchor="ctr"/>
          <a:lstStyle/>
          <a:p>
            <a:pPr>
              <a:defRPr/>
            </a:pPr>
            <a:endParaRPr lang="en-US" dirty="0">
              <a:solidFill>
                <a:srgbClr val="000000"/>
              </a:solidFill>
              <a:latin typeface="Arial" pitchFamily="34" charset="0"/>
            </a:endParaRPr>
          </a:p>
        </p:txBody>
      </p:sp>
      <p:sp>
        <p:nvSpPr>
          <p:cNvPr id="11272" name="Rectangle 8"/>
          <p:cNvSpPr>
            <a:spLocks noGrp="1" noChangeArrowheads="1"/>
          </p:cNvSpPr>
          <p:nvPr>
            <p:ph type="ctrTitle" sz="quarter"/>
          </p:nvPr>
        </p:nvSpPr>
        <p:spPr>
          <a:xfrm>
            <a:off x="1524000" y="5029200"/>
            <a:ext cx="7086600" cy="1143000"/>
          </a:xfrm>
        </p:spPr>
        <p:txBody>
          <a:bodyPr anchor="t"/>
          <a:lstStyle>
            <a:lvl1pPr>
              <a:defRPr sz="2400" b="1">
                <a:solidFill>
                  <a:schemeClr val="tx1"/>
                </a:solidFill>
              </a:defRPr>
            </a:lvl1pPr>
          </a:lstStyle>
          <a:p>
            <a:r>
              <a:rPr lang="en-US"/>
              <a:t>Click to edit Master title style</a:t>
            </a:r>
          </a:p>
        </p:txBody>
      </p:sp>
      <p:sp>
        <p:nvSpPr>
          <p:cNvPr id="5" name="Footer Placeholder 4"/>
          <p:cNvSpPr>
            <a:spLocks noGrp="1" noChangeArrowheads="1"/>
          </p:cNvSpPr>
          <p:nvPr>
            <p:ph type="ftr" sz="quarter" idx="10"/>
          </p:nvPr>
        </p:nvSpPr>
        <p:spPr>
          <a:xfrm>
            <a:off x="3727035" y="6458397"/>
            <a:ext cx="2896567" cy="234404"/>
          </a:xfrm>
          <a:prstGeom prst="rect">
            <a:avLst/>
          </a:prstGeom>
        </p:spPr>
        <p:txBody>
          <a:bodyPr lIns="91435" tIns="45718" rIns="91435" bIns="45718"/>
          <a:lstStyle>
            <a:lvl1pPr algn="ctr">
              <a:defRPr>
                <a:latin typeface="Gill Sans" pitchFamily="-107" charset="0"/>
                <a:ea typeface="ヒラギノ角ゴ ProN W3" pitchFamily="-107" charset="-128"/>
                <a:cs typeface="ヒラギノ角ゴ ProN W3" pitchFamily="-107" charset="-128"/>
                <a:sym typeface="Gill Sans" pitchFamily="-107" charset="0"/>
              </a:defRPr>
            </a:lvl1pPr>
          </a:lstStyle>
          <a:p>
            <a:pPr>
              <a:defRPr/>
            </a:pPr>
            <a:endParaRPr lang="en-US" dirty="0">
              <a:solidFill>
                <a:srgbClr val="000000"/>
              </a:solidFill>
            </a:endParaRPr>
          </a:p>
        </p:txBody>
      </p:sp>
    </p:spTree>
    <p:extLst>
      <p:ext uri="{BB962C8B-B14F-4D97-AF65-F5344CB8AC3E}">
        <p14:creationId xmlns:p14="http://schemas.microsoft.com/office/powerpoint/2010/main" val="3727786288"/>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4104671883"/>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55538338"/>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528692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69792408"/>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47612048"/>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64258011"/>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35168963"/>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00824290"/>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31874874"/>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69951819"/>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28559689"/>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7604109"/>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758610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901021"/>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3269398602"/>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38027259"/>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38833945"/>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51977893"/>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76328624"/>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44774965"/>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35544617"/>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77857807"/>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782400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68283700"/>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84153399"/>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42967254"/>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16267325"/>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3789157"/>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3520467499"/>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16543905"/>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37322667"/>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91579128"/>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44595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48228256"/>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009993"/>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83050895"/>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50608520"/>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246823"/>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7741150"/>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62740032"/>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0886557"/>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494581"/>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16583863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45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1627532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64800603"/>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37919257"/>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62024802"/>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07079232"/>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65101733"/>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6436216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19972655"/>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20781765"/>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638360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516032246"/>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64028908"/>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539490"/>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1299152286"/>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41465726"/>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68881241"/>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41697104"/>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901510"/>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60417270"/>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949233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56581100"/>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19070823"/>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89155654"/>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9507144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01793895"/>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22453023"/>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18490239"/>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45564818"/>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11979595"/>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203924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82336269"/>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28049013"/>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89035658"/>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73634890"/>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95166230"/>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7283260"/>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0931584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79043179"/>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99055"/>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7360873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9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79827044"/>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57478022"/>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45823059"/>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77383087"/>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88394228"/>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00861207"/>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67440760"/>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83674003"/>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92929598"/>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863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5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8235117"/>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31369517"/>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474808"/>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204575675"/>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86580665"/>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35319555"/>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07212435"/>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35690534"/>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53621010"/>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787945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5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51773806"/>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54862754"/>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23830966"/>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71077109"/>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616429869"/>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25731943"/>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21171909"/>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43563530"/>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30962300"/>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050235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5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46777446"/>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47239332"/>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90441840"/>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82015570"/>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47207970"/>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35300300"/>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37708186"/>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55372390"/>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17182002"/>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639938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5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76299060"/>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32338630"/>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71091172"/>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978359830"/>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18158131"/>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61339895"/>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28076023"/>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77022045"/>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83129322"/>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442875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4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30081999"/>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89552050"/>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56008082"/>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59549407"/>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69229816"/>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93041509"/>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45079439"/>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06475496"/>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88525980"/>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378781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41105279"/>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72007932"/>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53917401"/>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90160936"/>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71207343"/>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21718900"/>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751938615"/>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24384884"/>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70407013"/>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7933891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5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00276555"/>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849378188"/>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00812874"/>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890703038"/>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436304411"/>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07125665"/>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73699163"/>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62120240"/>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16206377"/>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26153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70511160"/>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75104731"/>
      </p:ext>
    </p:extLst>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04754948"/>
      </p:ext>
    </p:extLst>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59207872"/>
      </p:ext>
    </p:extLst>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660826526"/>
      </p:ext>
    </p:extLst>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5557104"/>
      </p:ext>
    </p:extLst>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804616"/>
      </p:ext>
    </p:extLst>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3" name="Picture 18" descr="title_"/>
          <p:cNvPicPr>
            <a:picLocks noChangeAspect="1" noChangeArrowheads="1"/>
          </p:cNvPicPr>
          <p:nvPr userDrawn="1"/>
        </p:nvPicPr>
        <p:blipFill>
          <a:blip r:embed="rId2" cstate="print"/>
          <a:srcRect/>
          <a:stretch>
            <a:fillRect/>
          </a:stretch>
        </p:blipFill>
        <p:spPr bwMode="auto">
          <a:xfrm>
            <a:off x="6" y="5"/>
            <a:ext cx="9145117" cy="6859117"/>
          </a:xfrm>
          <a:prstGeom prst="rect">
            <a:avLst/>
          </a:prstGeom>
          <a:noFill/>
          <a:ln w="9525">
            <a:noFill/>
            <a:miter lim="800000"/>
            <a:headEnd/>
            <a:tailEnd/>
          </a:ln>
        </p:spPr>
      </p:pic>
      <p:sp>
        <p:nvSpPr>
          <p:cNvPr id="4" name="Rectangle 5"/>
          <p:cNvSpPr>
            <a:spLocks noChangeArrowheads="1"/>
          </p:cNvSpPr>
          <p:nvPr/>
        </p:nvSpPr>
        <p:spPr bwMode="auto">
          <a:xfrm>
            <a:off x="2613050" y="1586148"/>
            <a:ext cx="5606727" cy="1189881"/>
          </a:xfrm>
          <a:prstGeom prst="rect">
            <a:avLst/>
          </a:prstGeom>
          <a:noFill/>
          <a:ln w="9525">
            <a:noFill/>
            <a:miter lim="800000"/>
            <a:headEnd/>
            <a:tailEnd/>
          </a:ln>
        </p:spPr>
        <p:txBody>
          <a:bodyPr lIns="91435" tIns="45718" rIns="91435" bIns="45718" anchor="ctr"/>
          <a:lstStyle/>
          <a:p>
            <a:pPr>
              <a:defRPr/>
            </a:pPr>
            <a:endParaRPr lang="en-US" dirty="0">
              <a:solidFill>
                <a:srgbClr val="000000"/>
              </a:solidFill>
              <a:latin typeface="Arial" pitchFamily="34" charset="0"/>
              <a:ea typeface="ＭＳ Ｐゴシック"/>
            </a:endParaRPr>
          </a:p>
        </p:txBody>
      </p:sp>
      <p:sp>
        <p:nvSpPr>
          <p:cNvPr id="11272" name="Rectangle 8"/>
          <p:cNvSpPr>
            <a:spLocks noGrp="1" noChangeArrowheads="1"/>
          </p:cNvSpPr>
          <p:nvPr>
            <p:ph type="ctrTitle" sz="quarter"/>
          </p:nvPr>
        </p:nvSpPr>
        <p:spPr>
          <a:xfrm>
            <a:off x="1524000" y="5029200"/>
            <a:ext cx="7086600" cy="1143000"/>
          </a:xfrm>
        </p:spPr>
        <p:txBody>
          <a:bodyPr anchor="t"/>
          <a:lstStyle>
            <a:lvl1pPr>
              <a:defRPr sz="2400" b="1">
                <a:solidFill>
                  <a:schemeClr val="tx1"/>
                </a:solidFill>
              </a:defRPr>
            </a:lvl1pPr>
          </a:lstStyle>
          <a:p>
            <a:r>
              <a:rPr lang="en-US"/>
              <a:t>Click to edit Master title style</a:t>
            </a:r>
          </a:p>
        </p:txBody>
      </p:sp>
      <p:sp>
        <p:nvSpPr>
          <p:cNvPr id="5" name="Footer Placeholder 4"/>
          <p:cNvSpPr>
            <a:spLocks noGrp="1" noChangeArrowheads="1"/>
          </p:cNvSpPr>
          <p:nvPr>
            <p:ph type="ftr" sz="quarter" idx="10"/>
          </p:nvPr>
        </p:nvSpPr>
        <p:spPr>
          <a:xfrm>
            <a:off x="3727035" y="6458397"/>
            <a:ext cx="2896567" cy="234404"/>
          </a:xfrm>
          <a:prstGeom prst="rect">
            <a:avLst/>
          </a:prstGeom>
        </p:spPr>
        <p:txBody>
          <a:bodyPr lIns="91435" tIns="45718" rIns="91435" bIns="45718"/>
          <a:lstStyle>
            <a:lvl1pPr algn="ctr">
              <a:defRPr>
                <a:latin typeface="Gill Sans" pitchFamily="-107" charset="0"/>
                <a:ea typeface="ヒラギノ角ゴ ProN W3" pitchFamily="-107" charset="-128"/>
                <a:cs typeface="ヒラギノ角ゴ ProN W3" pitchFamily="-107" charset="-128"/>
                <a:sym typeface="Gill Sans" pitchFamily="-107" charset="0"/>
              </a:defRPr>
            </a:lvl1pPr>
          </a:lstStyle>
          <a:p>
            <a:pPr>
              <a:defRPr/>
            </a:pPr>
            <a:endParaRPr lang="en-US" dirty="0">
              <a:solidFill>
                <a:srgbClr val="000000"/>
              </a:solidFill>
            </a:endParaRPr>
          </a:p>
        </p:txBody>
      </p:sp>
    </p:spTree>
    <p:extLst>
      <p:ext uri="{BB962C8B-B14F-4D97-AF65-F5344CB8AC3E}">
        <p14:creationId xmlns:p14="http://schemas.microsoft.com/office/powerpoint/2010/main" val="248618678"/>
      </p:ext>
    </p:extLst>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2712213087"/>
      </p:ext>
    </p:extLst>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dirty="0"/>
          </a:p>
        </p:txBody>
      </p:sp>
      <p:sp>
        <p:nvSpPr>
          <p:cNvPr id="4" name="Rectangle 5"/>
          <p:cNvSpPr>
            <a:spLocks noGrp="1" noChangeArrowheads="1"/>
          </p:cNvSpPr>
          <p:nvPr>
            <p:ph type="ftr" sz="quarter" idx="11"/>
          </p:nvPr>
        </p:nvSpPr>
        <p:spPr/>
        <p:txBody>
          <a:bodyPr/>
          <a:lstStyle>
            <a:lvl1pPr>
              <a:defRPr smtClean="0"/>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0804057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5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49167669"/>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44723631"/>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80003146"/>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2012068"/>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164052780"/>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91910439"/>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66672183"/>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929669823"/>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86646021"/>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432838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968009564"/>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2968637"/>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2743935495"/>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H:\share\SSSTA\01410.088-SSSTA_2012-2016\01410.088-Logos, Flyers\NCSSLE Logo- letterhead.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170613" y="6324600"/>
            <a:ext cx="289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7"/>
          <p:cNvSpPr>
            <a:spLocks noGrp="1" noChangeArrowheads="1"/>
          </p:cNvSpPr>
          <p:nvPr>
            <p:ph type="ctrTitle"/>
          </p:nvPr>
        </p:nvSpPr>
        <p:spPr>
          <a:xfrm>
            <a:off x="863600" y="566116"/>
            <a:ext cx="7485063" cy="960438"/>
          </a:xfrm>
        </p:spPr>
        <p:txBody>
          <a:bodyPr anchor="t"/>
          <a:lstStyle>
            <a:lvl1pPr>
              <a:defRPr sz="3200">
                <a:solidFill>
                  <a:schemeClr val="bg1"/>
                </a:solidFill>
              </a:defRPr>
            </a:lvl1pPr>
          </a:lstStyle>
          <a:p>
            <a:pPr lvl="0"/>
            <a:r>
              <a:rPr lang="de-DE" noProof="0" dirty="0" smtClean="0"/>
              <a:t>Titelmasterformat durch Klicken bearbeiten</a:t>
            </a:r>
          </a:p>
        </p:txBody>
      </p:sp>
      <p:sp>
        <p:nvSpPr>
          <p:cNvPr id="12293" name="Rectangle 12"/>
          <p:cNvSpPr>
            <a:spLocks noGrp="1" noChangeArrowheads="1"/>
          </p:cNvSpPr>
          <p:nvPr>
            <p:ph type="subTitle" idx="1"/>
          </p:nvPr>
        </p:nvSpPr>
        <p:spPr>
          <a:xfrm>
            <a:off x="863600" y="1610691"/>
            <a:ext cx="7510463" cy="565150"/>
          </a:xfrm>
        </p:spPr>
        <p:txBody>
          <a:bodyPr/>
          <a:lstStyle>
            <a:lvl1pPr marL="0" indent="0">
              <a:buFont typeface="Wingdings" charset="0"/>
              <a:buNone/>
              <a:defRPr sz="2200" b="0">
                <a:solidFill>
                  <a:schemeClr val="bg1"/>
                </a:solidFill>
              </a:defRPr>
            </a:lvl1pPr>
          </a:lstStyle>
          <a:p>
            <a:pPr lvl="0"/>
            <a:r>
              <a:rPr lang="de-DE" noProof="0" smtClean="0"/>
              <a:t>Formatvorlage des Untertitelmasters durch Klicken bearbeiten</a:t>
            </a:r>
          </a:p>
        </p:txBody>
      </p:sp>
    </p:spTree>
    <p:extLst>
      <p:ext uri="{BB962C8B-B14F-4D97-AF65-F5344CB8AC3E}">
        <p14:creationId xmlns:p14="http://schemas.microsoft.com/office/powerpoint/2010/main" val="3174828652"/>
      </p:ext>
    </p:extLst>
  </p:cSld>
  <p:clrMapOvr>
    <a:masterClrMapping/>
  </p:clrMapOvr>
  <p:transition xmlns:p14="http://schemas.microsoft.com/office/powerpoint/2010/main" spd="med">
    <p:fade/>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1780611096"/>
      </p:ext>
    </p:extLst>
  </p:cSld>
  <p:clrMapOvr>
    <a:masterClrMapping/>
  </p:clrMapOvr>
  <p:transition xmlns:p14="http://schemas.microsoft.com/office/powerpoint/2010/main" spd="med">
    <p:fad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3950959291"/>
      </p:ext>
    </p:extLst>
  </p:cSld>
  <p:clrMapOvr>
    <a:masterClrMapping/>
  </p:clrMapOvr>
  <p:transition xmlns:p14="http://schemas.microsoft.com/office/powerpoint/2010/main" spd="med">
    <p:fade/>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4089681727"/>
      </p:ext>
    </p:extLst>
  </p:cSld>
  <p:clrMapOvr>
    <a:masterClrMapping/>
  </p:clrMapOvr>
  <p:transition xmlns:p14="http://schemas.microsoft.com/office/powerpoint/2010/main" spd="med">
    <p:fade/>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3992841319"/>
      </p:ext>
    </p:extLst>
  </p:cSld>
  <p:clrMapOvr>
    <a:masterClrMapping/>
  </p:clrMapOvr>
  <p:transition xmlns:p14="http://schemas.microsoft.com/office/powerpoint/2010/main" spd="med">
    <p:fade/>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3340881238"/>
      </p:ext>
    </p:extLst>
  </p:cSld>
  <p:clrMapOvr>
    <a:masterClrMapping/>
  </p:clrMapOvr>
  <p:transition xmlns:p14="http://schemas.microsoft.com/office/powerpoint/2010/main" spd="med">
    <p:fade/>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4064022964"/>
      </p:ext>
    </p:extLst>
  </p:cSld>
  <p:clrMapOvr>
    <a:masterClrMapping/>
  </p:clrMapOvr>
  <p:transition xmlns:p14="http://schemas.microsoft.com/office/powerpoint/2010/mai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2866167769"/>
      </p:ext>
    </p:extLst>
  </p:cSld>
  <p:clrMapOvr>
    <a:masterClrMapping/>
  </p:clrMapOvr>
  <p:transition xmlns:p14="http://schemas.microsoft.com/office/powerpoint/2010/main" spd="med">
    <p:fade/>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3514832461"/>
      </p:ext>
    </p:extLst>
  </p:cSld>
  <p:clrMapOvr>
    <a:masterClrMapping/>
  </p:clrMapOvr>
  <p:transition xmlns:p14="http://schemas.microsoft.com/office/powerpoint/2010/main" spd="med">
    <p:fade/>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1422063763"/>
      </p:ext>
    </p:extLst>
  </p:cSld>
  <p:clrMapOvr>
    <a:masterClrMapping/>
  </p:clrMapOvr>
  <p:transition xmlns:p14="http://schemas.microsoft.com/office/powerpoint/2010/main" spd="med">
    <p:fade/>
  </p:transition>
</p:sldLayout>
</file>

<file path=ppt/slideLayouts/slideLayout6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8775" y="147638"/>
            <a:ext cx="2130425" cy="5857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14325" y="147638"/>
            <a:ext cx="6242050" cy="5857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dirty="0">
              <a:solidFill>
                <a:srgbClr val="000000"/>
              </a:solidFill>
            </a:endParaRPr>
          </a:p>
        </p:txBody>
      </p:sp>
    </p:spTree>
    <p:extLst>
      <p:ext uri="{BB962C8B-B14F-4D97-AF65-F5344CB8AC3E}">
        <p14:creationId xmlns:p14="http://schemas.microsoft.com/office/powerpoint/2010/main" val="1282557792"/>
      </p:ext>
    </p:extLst>
  </p:cSld>
  <p:clrMapOvr>
    <a:masterClrMapping/>
  </p:clrMapOvr>
  <p:transition xmlns:p14="http://schemas.microsoft.com/office/powerpoint/2010/main" spd="med">
    <p:fade/>
  </p:transition>
</p:sldLayout>
</file>

<file path=ppt/slideLayouts/slideLayout604.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7" descr="SSSTA-logo.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00838" y="6173788"/>
            <a:ext cx="21383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7"/>
          <p:cNvSpPr>
            <a:spLocks noGrp="1" noChangeArrowheads="1"/>
          </p:cNvSpPr>
          <p:nvPr>
            <p:ph type="ctrTitle"/>
          </p:nvPr>
        </p:nvSpPr>
        <p:spPr>
          <a:xfrm>
            <a:off x="863600" y="566116"/>
            <a:ext cx="7485063" cy="960438"/>
          </a:xfrm>
        </p:spPr>
        <p:txBody>
          <a:bodyPr anchor="t"/>
          <a:lstStyle>
            <a:lvl1pPr>
              <a:defRPr sz="3200">
                <a:solidFill>
                  <a:schemeClr val="bg1"/>
                </a:solidFill>
              </a:defRPr>
            </a:lvl1pPr>
          </a:lstStyle>
          <a:p>
            <a:pPr lvl="0"/>
            <a:r>
              <a:rPr lang="de-DE" noProof="0" dirty="0" smtClean="0"/>
              <a:t>Titelmasterformat durch Klicken bearbeiten</a:t>
            </a:r>
          </a:p>
        </p:txBody>
      </p:sp>
      <p:sp>
        <p:nvSpPr>
          <p:cNvPr id="12293" name="Rectangle 12"/>
          <p:cNvSpPr>
            <a:spLocks noGrp="1" noChangeArrowheads="1"/>
          </p:cNvSpPr>
          <p:nvPr>
            <p:ph type="subTitle" idx="1"/>
          </p:nvPr>
        </p:nvSpPr>
        <p:spPr>
          <a:xfrm>
            <a:off x="863600" y="1610691"/>
            <a:ext cx="7510463" cy="565150"/>
          </a:xfrm>
        </p:spPr>
        <p:txBody>
          <a:bodyPr/>
          <a:lstStyle>
            <a:lvl1pPr marL="0" indent="0">
              <a:buFont typeface="Wingdings" charset="0"/>
              <a:buNone/>
              <a:defRPr sz="2200" b="0">
                <a:solidFill>
                  <a:schemeClr val="bg1"/>
                </a:solidFill>
              </a:defRPr>
            </a:lvl1pPr>
          </a:lstStyle>
          <a:p>
            <a:pPr lvl="0"/>
            <a:r>
              <a:rPr lang="de-DE" noProof="0" smtClean="0"/>
              <a:t>Formatvorlage des Untertitelmasters durch Klicken bearbeiten</a:t>
            </a:r>
          </a:p>
        </p:txBody>
      </p:sp>
    </p:spTree>
    <p:extLst>
      <p:ext uri="{BB962C8B-B14F-4D97-AF65-F5344CB8AC3E}">
        <p14:creationId xmlns:p14="http://schemas.microsoft.com/office/powerpoint/2010/main" val="1844996361"/>
      </p:ext>
    </p:extLst>
  </p:cSld>
  <p:clrMapOvr>
    <a:masterClrMapping/>
  </p:clrMapOvr>
  <p:transition xmlns:p14="http://schemas.microsoft.com/office/powerpoint/2010/main" spd="med">
    <p:fade/>
  </p:transition>
</p:sldLayout>
</file>

<file path=ppt/slideLayouts/slideLayout60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de-DE" dirty="0"/>
          </a:p>
        </p:txBody>
      </p:sp>
    </p:spTree>
    <p:extLst>
      <p:ext uri="{BB962C8B-B14F-4D97-AF65-F5344CB8AC3E}">
        <p14:creationId xmlns:p14="http://schemas.microsoft.com/office/powerpoint/2010/main" val="1792925772"/>
      </p:ext>
    </p:extLst>
  </p:cSld>
  <p:clrMapOvr>
    <a:masterClrMapping/>
  </p:clrMapOvr>
  <p:transition xmlns:p14="http://schemas.microsoft.com/office/powerpoint/2010/main" spd="med">
    <p:fade/>
  </p:transition>
</p:sldLayout>
</file>

<file path=ppt/slideLayouts/slideLayout6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2522861674"/>
      </p:ext>
    </p:extLst>
  </p:cSld>
  <p:clrMapOvr>
    <a:masterClrMapping/>
  </p:clrMapOvr>
  <p:transition xmlns:p14="http://schemas.microsoft.com/office/powerpoint/2010/main" spd="med">
    <p:fade/>
  </p:transition>
</p:sldLayout>
</file>

<file path=ppt/slideLayouts/slideLayout6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3935061968"/>
      </p:ext>
    </p:extLst>
  </p:cSld>
  <p:clrMapOvr>
    <a:masterClrMapping/>
  </p:clrMapOvr>
  <p:transition xmlns:p14="http://schemas.microsoft.com/office/powerpoint/2010/main" spd="med">
    <p:fade/>
  </p:transition>
</p:sldLayout>
</file>

<file path=ppt/slideLayouts/slideLayout6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3572352335"/>
      </p:ext>
    </p:extLst>
  </p:cSld>
  <p:clrMapOvr>
    <a:masterClrMapping/>
  </p:clrMapOvr>
  <p:transition xmlns:p14="http://schemas.microsoft.com/office/powerpoint/2010/main" spd="med">
    <p:fade/>
  </p:transition>
</p:sldLayout>
</file>

<file path=ppt/slideLayouts/slideLayout6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7376551"/>
      </p:ext>
    </p:extLst>
  </p:cSld>
  <p:clrMapOvr>
    <a:masterClrMapping/>
  </p:clrMapOvr>
  <p:transition xmlns:p14="http://schemas.microsoft.com/office/powerpoint/2010/mai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6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2061860919"/>
      </p:ext>
    </p:extLst>
  </p:cSld>
  <p:clrMapOvr>
    <a:masterClrMapping/>
  </p:clrMapOvr>
  <p:transition xmlns:p14="http://schemas.microsoft.com/office/powerpoint/2010/main" spd="med">
    <p:fade/>
  </p:transition>
</p:sldLayout>
</file>

<file path=ppt/slideLayouts/slideLayout6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2585003473"/>
      </p:ext>
    </p:extLst>
  </p:cSld>
  <p:clrMapOvr>
    <a:masterClrMapping/>
  </p:clrMapOvr>
  <p:transition xmlns:p14="http://schemas.microsoft.com/office/powerpoint/2010/main" spd="med">
    <p:fade/>
  </p:transition>
</p:sldLayout>
</file>

<file path=ppt/slideLayouts/slideLayout6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710308412"/>
      </p:ext>
    </p:extLst>
  </p:cSld>
  <p:clrMapOvr>
    <a:masterClrMapping/>
  </p:clrMapOvr>
  <p:transition xmlns:p14="http://schemas.microsoft.com/office/powerpoint/2010/main" spd="med">
    <p:fade/>
  </p:transition>
</p:sldLayout>
</file>

<file path=ppt/slideLayouts/slideLayout6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4263531120"/>
      </p:ext>
    </p:extLst>
  </p:cSld>
  <p:clrMapOvr>
    <a:masterClrMapping/>
  </p:clrMapOvr>
  <p:transition xmlns:p14="http://schemas.microsoft.com/office/powerpoint/2010/main" spd="med">
    <p:fade/>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8775" y="147638"/>
            <a:ext cx="2130425" cy="5857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14325" y="147638"/>
            <a:ext cx="6242050" cy="5857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dirty="0"/>
          </a:p>
        </p:txBody>
      </p:sp>
    </p:spTree>
    <p:extLst>
      <p:ext uri="{BB962C8B-B14F-4D97-AF65-F5344CB8AC3E}">
        <p14:creationId xmlns:p14="http://schemas.microsoft.com/office/powerpoint/2010/main" val="4108483699"/>
      </p:ext>
    </p:extLst>
  </p:cSld>
  <p:clrMapOvr>
    <a:masterClrMapping/>
  </p:clrMapOvr>
  <p:transition xmlns:p14="http://schemas.microsoft.com/office/powerpoint/2010/mai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12"/>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12"/>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11" Type="http://schemas.openxmlformats.org/officeDocument/2006/relationships/slideLayout" Target="../slideLayouts/slideLayout242.xml"/><Relationship Id="rId12" Type="http://schemas.openxmlformats.org/officeDocument/2006/relationships/theme" Target="../theme/theme22.xml"/><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9" Type="http://schemas.openxmlformats.org/officeDocument/2006/relationships/slideLayout" Target="../slideLayouts/slideLayout240.xml"/><Relationship Id="rId10"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11" Type="http://schemas.openxmlformats.org/officeDocument/2006/relationships/slideLayout" Target="../slideLayouts/slideLayout253.xml"/><Relationship Id="rId12" Type="http://schemas.openxmlformats.org/officeDocument/2006/relationships/theme" Target="../theme/theme23.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9" Type="http://schemas.openxmlformats.org/officeDocument/2006/relationships/slideLayout" Target="../slideLayouts/slideLayout251.xml"/><Relationship Id="rId10"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11" Type="http://schemas.openxmlformats.org/officeDocument/2006/relationships/slideLayout" Target="../slideLayouts/slideLayout264.xml"/><Relationship Id="rId12" Type="http://schemas.openxmlformats.org/officeDocument/2006/relationships/theme" Target="../theme/theme24.xml"/><Relationship Id="rId1" Type="http://schemas.openxmlformats.org/officeDocument/2006/relationships/slideLayout" Target="../slideLayouts/slideLayout254.xml"/><Relationship Id="rId2" Type="http://schemas.openxmlformats.org/officeDocument/2006/relationships/slideLayout" Target="../slideLayouts/slideLayout255.xml"/><Relationship Id="rId3" Type="http://schemas.openxmlformats.org/officeDocument/2006/relationships/slideLayout" Target="../slideLayouts/slideLayout256.xml"/><Relationship Id="rId4" Type="http://schemas.openxmlformats.org/officeDocument/2006/relationships/slideLayout" Target="../slideLayouts/slideLayout257.xml"/><Relationship Id="rId5" Type="http://schemas.openxmlformats.org/officeDocument/2006/relationships/slideLayout" Target="../slideLayouts/slideLayout258.xml"/><Relationship Id="rId6" Type="http://schemas.openxmlformats.org/officeDocument/2006/relationships/slideLayout" Target="../slideLayouts/slideLayout259.xml"/><Relationship Id="rId7" Type="http://schemas.openxmlformats.org/officeDocument/2006/relationships/slideLayout" Target="../slideLayouts/slideLayout260.xml"/><Relationship Id="rId8" Type="http://schemas.openxmlformats.org/officeDocument/2006/relationships/slideLayout" Target="../slideLayouts/slideLayout261.xml"/><Relationship Id="rId9" Type="http://schemas.openxmlformats.org/officeDocument/2006/relationships/slideLayout" Target="../slideLayouts/slideLayout262.xml"/><Relationship Id="rId10"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11" Type="http://schemas.openxmlformats.org/officeDocument/2006/relationships/slideLayout" Target="../slideLayouts/slideLayout275.xml"/><Relationship Id="rId12" Type="http://schemas.openxmlformats.org/officeDocument/2006/relationships/theme" Target="../theme/theme25.xml"/><Relationship Id="rId1" Type="http://schemas.openxmlformats.org/officeDocument/2006/relationships/slideLayout" Target="../slideLayouts/slideLayout265.xml"/><Relationship Id="rId2" Type="http://schemas.openxmlformats.org/officeDocument/2006/relationships/slideLayout" Target="../slideLayouts/slideLayout266.xml"/><Relationship Id="rId3" Type="http://schemas.openxmlformats.org/officeDocument/2006/relationships/slideLayout" Target="../slideLayouts/slideLayout267.xml"/><Relationship Id="rId4" Type="http://schemas.openxmlformats.org/officeDocument/2006/relationships/slideLayout" Target="../slideLayouts/slideLayout268.xml"/><Relationship Id="rId5" Type="http://schemas.openxmlformats.org/officeDocument/2006/relationships/slideLayout" Target="../slideLayouts/slideLayout269.xml"/><Relationship Id="rId6" Type="http://schemas.openxmlformats.org/officeDocument/2006/relationships/slideLayout" Target="../slideLayouts/slideLayout270.xml"/><Relationship Id="rId7" Type="http://schemas.openxmlformats.org/officeDocument/2006/relationships/slideLayout" Target="../slideLayouts/slideLayout271.xml"/><Relationship Id="rId8" Type="http://schemas.openxmlformats.org/officeDocument/2006/relationships/slideLayout" Target="../slideLayouts/slideLayout272.xml"/><Relationship Id="rId9" Type="http://schemas.openxmlformats.org/officeDocument/2006/relationships/slideLayout" Target="../slideLayouts/slideLayout273.xml"/><Relationship Id="rId10"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11" Type="http://schemas.openxmlformats.org/officeDocument/2006/relationships/slideLayout" Target="../slideLayouts/slideLayout286.xml"/><Relationship Id="rId12" Type="http://schemas.openxmlformats.org/officeDocument/2006/relationships/theme" Target="../theme/theme26.xml"/><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9" Type="http://schemas.openxmlformats.org/officeDocument/2006/relationships/slideLayout" Target="../slideLayouts/slideLayout284.xml"/><Relationship Id="rId10"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11" Type="http://schemas.openxmlformats.org/officeDocument/2006/relationships/slideLayout" Target="../slideLayouts/slideLayout297.xml"/><Relationship Id="rId12" Type="http://schemas.openxmlformats.org/officeDocument/2006/relationships/slideLayout" Target="../slideLayouts/slideLayout298.xml"/><Relationship Id="rId13" Type="http://schemas.openxmlformats.org/officeDocument/2006/relationships/theme" Target="../theme/theme27.xml"/><Relationship Id="rId1" Type="http://schemas.openxmlformats.org/officeDocument/2006/relationships/slideLayout" Target="../slideLayouts/slideLayout287.xml"/><Relationship Id="rId2" Type="http://schemas.openxmlformats.org/officeDocument/2006/relationships/slideLayout" Target="../slideLayouts/slideLayout288.xml"/><Relationship Id="rId3" Type="http://schemas.openxmlformats.org/officeDocument/2006/relationships/slideLayout" Target="../slideLayouts/slideLayout289.xml"/><Relationship Id="rId4" Type="http://schemas.openxmlformats.org/officeDocument/2006/relationships/slideLayout" Target="../slideLayouts/slideLayout290.xml"/><Relationship Id="rId5" Type="http://schemas.openxmlformats.org/officeDocument/2006/relationships/slideLayout" Target="../slideLayouts/slideLayout291.xml"/><Relationship Id="rId6" Type="http://schemas.openxmlformats.org/officeDocument/2006/relationships/slideLayout" Target="../slideLayouts/slideLayout292.xml"/><Relationship Id="rId7" Type="http://schemas.openxmlformats.org/officeDocument/2006/relationships/slideLayout" Target="../slideLayouts/slideLayout293.xml"/><Relationship Id="rId8" Type="http://schemas.openxmlformats.org/officeDocument/2006/relationships/slideLayout" Target="../slideLayouts/slideLayout294.xml"/><Relationship Id="rId9" Type="http://schemas.openxmlformats.org/officeDocument/2006/relationships/slideLayout" Target="../slideLayouts/slideLayout295.xml"/><Relationship Id="rId10" Type="http://schemas.openxmlformats.org/officeDocument/2006/relationships/slideLayout" Target="../slideLayouts/slideLayout296.xml"/></Relationships>
</file>

<file path=ppt/slideMasters/_rels/slideMaster28.xml.rels><?xml version="1.0" encoding="UTF-8" standalone="yes"?>
<Relationships xmlns="http://schemas.openxmlformats.org/package/2006/relationships"><Relationship Id="rId11" Type="http://schemas.openxmlformats.org/officeDocument/2006/relationships/slideLayout" Target="../slideLayouts/slideLayout309.xml"/><Relationship Id="rId12" Type="http://schemas.openxmlformats.org/officeDocument/2006/relationships/theme" Target="../theme/theme28.xml"/><Relationship Id="rId1" Type="http://schemas.openxmlformats.org/officeDocument/2006/relationships/slideLayout" Target="../slideLayouts/slideLayout299.xml"/><Relationship Id="rId2" Type="http://schemas.openxmlformats.org/officeDocument/2006/relationships/slideLayout" Target="../slideLayouts/slideLayout300.xml"/><Relationship Id="rId3" Type="http://schemas.openxmlformats.org/officeDocument/2006/relationships/slideLayout" Target="../slideLayouts/slideLayout301.xml"/><Relationship Id="rId4" Type="http://schemas.openxmlformats.org/officeDocument/2006/relationships/slideLayout" Target="../slideLayouts/slideLayout302.xml"/><Relationship Id="rId5" Type="http://schemas.openxmlformats.org/officeDocument/2006/relationships/slideLayout" Target="../slideLayouts/slideLayout303.xml"/><Relationship Id="rId6" Type="http://schemas.openxmlformats.org/officeDocument/2006/relationships/slideLayout" Target="../slideLayouts/slideLayout304.xml"/><Relationship Id="rId7" Type="http://schemas.openxmlformats.org/officeDocument/2006/relationships/slideLayout" Target="../slideLayouts/slideLayout305.xml"/><Relationship Id="rId8" Type="http://schemas.openxmlformats.org/officeDocument/2006/relationships/slideLayout" Target="../slideLayouts/slideLayout306.xml"/><Relationship Id="rId9" Type="http://schemas.openxmlformats.org/officeDocument/2006/relationships/slideLayout" Target="../slideLayouts/slideLayout307.xml"/><Relationship Id="rId10" Type="http://schemas.openxmlformats.org/officeDocument/2006/relationships/slideLayout" Target="../slideLayouts/slideLayout308.xml"/></Relationships>
</file>

<file path=ppt/slideMasters/_rels/slideMaster29.xml.rels><?xml version="1.0" encoding="UTF-8" standalone="yes"?>
<Relationships xmlns="http://schemas.openxmlformats.org/package/2006/relationships"><Relationship Id="rId11" Type="http://schemas.openxmlformats.org/officeDocument/2006/relationships/slideLayout" Target="../slideLayouts/slideLayout320.xml"/><Relationship Id="rId12" Type="http://schemas.openxmlformats.org/officeDocument/2006/relationships/slideLayout" Target="../slideLayouts/slideLayout321.xml"/><Relationship Id="rId13" Type="http://schemas.openxmlformats.org/officeDocument/2006/relationships/theme" Target="../theme/theme29.xml"/><Relationship Id="rId1" Type="http://schemas.openxmlformats.org/officeDocument/2006/relationships/slideLayout" Target="../slideLayouts/slideLayout310.xml"/><Relationship Id="rId2" Type="http://schemas.openxmlformats.org/officeDocument/2006/relationships/slideLayout" Target="../slideLayouts/slideLayout311.xml"/><Relationship Id="rId3" Type="http://schemas.openxmlformats.org/officeDocument/2006/relationships/slideLayout" Target="../slideLayouts/slideLayout312.xml"/><Relationship Id="rId4" Type="http://schemas.openxmlformats.org/officeDocument/2006/relationships/slideLayout" Target="../slideLayouts/slideLayout313.xml"/><Relationship Id="rId5" Type="http://schemas.openxmlformats.org/officeDocument/2006/relationships/slideLayout" Target="../slideLayouts/slideLayout314.xml"/><Relationship Id="rId6" Type="http://schemas.openxmlformats.org/officeDocument/2006/relationships/slideLayout" Target="../slideLayouts/slideLayout315.xml"/><Relationship Id="rId7" Type="http://schemas.openxmlformats.org/officeDocument/2006/relationships/slideLayout" Target="../slideLayouts/slideLayout316.xml"/><Relationship Id="rId8" Type="http://schemas.openxmlformats.org/officeDocument/2006/relationships/slideLayout" Target="../slideLayouts/slideLayout317.xml"/><Relationship Id="rId9" Type="http://schemas.openxmlformats.org/officeDocument/2006/relationships/slideLayout" Target="../slideLayouts/slideLayout318.xml"/><Relationship Id="rId10" Type="http://schemas.openxmlformats.org/officeDocument/2006/relationships/slideLayout" Target="../slideLayouts/slideLayout3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332.xml"/><Relationship Id="rId12" Type="http://schemas.openxmlformats.org/officeDocument/2006/relationships/theme" Target="../theme/theme30.xml"/><Relationship Id="rId1" Type="http://schemas.openxmlformats.org/officeDocument/2006/relationships/slideLayout" Target="../slideLayouts/slideLayout322.xml"/><Relationship Id="rId2" Type="http://schemas.openxmlformats.org/officeDocument/2006/relationships/slideLayout" Target="../slideLayouts/slideLayout323.xml"/><Relationship Id="rId3" Type="http://schemas.openxmlformats.org/officeDocument/2006/relationships/slideLayout" Target="../slideLayouts/slideLayout324.xml"/><Relationship Id="rId4" Type="http://schemas.openxmlformats.org/officeDocument/2006/relationships/slideLayout" Target="../slideLayouts/slideLayout325.xml"/><Relationship Id="rId5" Type="http://schemas.openxmlformats.org/officeDocument/2006/relationships/slideLayout" Target="../slideLayouts/slideLayout326.xml"/><Relationship Id="rId6" Type="http://schemas.openxmlformats.org/officeDocument/2006/relationships/slideLayout" Target="../slideLayouts/slideLayout327.xml"/><Relationship Id="rId7" Type="http://schemas.openxmlformats.org/officeDocument/2006/relationships/slideLayout" Target="../slideLayouts/slideLayout328.xml"/><Relationship Id="rId8" Type="http://schemas.openxmlformats.org/officeDocument/2006/relationships/slideLayout" Target="../slideLayouts/slideLayout329.xml"/><Relationship Id="rId9" Type="http://schemas.openxmlformats.org/officeDocument/2006/relationships/slideLayout" Target="../slideLayouts/slideLayout330.xml"/><Relationship Id="rId10" Type="http://schemas.openxmlformats.org/officeDocument/2006/relationships/slideLayout" Target="../slideLayouts/slideLayout331.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343.xml"/><Relationship Id="rId12" Type="http://schemas.openxmlformats.org/officeDocument/2006/relationships/slideLayout" Target="../slideLayouts/slideLayout344.xml"/><Relationship Id="rId13" Type="http://schemas.openxmlformats.org/officeDocument/2006/relationships/theme" Target="../theme/theme31.xml"/><Relationship Id="rId1" Type="http://schemas.openxmlformats.org/officeDocument/2006/relationships/slideLayout" Target="../slideLayouts/slideLayout333.xml"/><Relationship Id="rId2" Type="http://schemas.openxmlformats.org/officeDocument/2006/relationships/slideLayout" Target="../slideLayouts/slideLayout334.xml"/><Relationship Id="rId3" Type="http://schemas.openxmlformats.org/officeDocument/2006/relationships/slideLayout" Target="../slideLayouts/slideLayout335.xml"/><Relationship Id="rId4" Type="http://schemas.openxmlformats.org/officeDocument/2006/relationships/slideLayout" Target="../slideLayouts/slideLayout336.xml"/><Relationship Id="rId5" Type="http://schemas.openxmlformats.org/officeDocument/2006/relationships/slideLayout" Target="../slideLayouts/slideLayout337.xml"/><Relationship Id="rId6" Type="http://schemas.openxmlformats.org/officeDocument/2006/relationships/slideLayout" Target="../slideLayouts/slideLayout338.xml"/><Relationship Id="rId7" Type="http://schemas.openxmlformats.org/officeDocument/2006/relationships/slideLayout" Target="../slideLayouts/slideLayout339.xml"/><Relationship Id="rId8" Type="http://schemas.openxmlformats.org/officeDocument/2006/relationships/slideLayout" Target="../slideLayouts/slideLayout340.xml"/><Relationship Id="rId9" Type="http://schemas.openxmlformats.org/officeDocument/2006/relationships/slideLayout" Target="../slideLayouts/slideLayout341.xml"/><Relationship Id="rId10" Type="http://schemas.openxmlformats.org/officeDocument/2006/relationships/slideLayout" Target="../slideLayouts/slideLayout342.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355.xml"/><Relationship Id="rId12" Type="http://schemas.openxmlformats.org/officeDocument/2006/relationships/slideLayout" Target="../slideLayouts/slideLayout356.xml"/><Relationship Id="rId13" Type="http://schemas.openxmlformats.org/officeDocument/2006/relationships/slideLayout" Target="../slideLayouts/slideLayout357.xml"/><Relationship Id="rId14" Type="http://schemas.openxmlformats.org/officeDocument/2006/relationships/slideLayout" Target="../slideLayouts/slideLayout358.xml"/><Relationship Id="rId15" Type="http://schemas.openxmlformats.org/officeDocument/2006/relationships/theme" Target="../theme/theme32.xml"/><Relationship Id="rId1" Type="http://schemas.openxmlformats.org/officeDocument/2006/relationships/slideLayout" Target="../slideLayouts/slideLayout345.xml"/><Relationship Id="rId2" Type="http://schemas.openxmlformats.org/officeDocument/2006/relationships/slideLayout" Target="../slideLayouts/slideLayout346.xml"/><Relationship Id="rId3" Type="http://schemas.openxmlformats.org/officeDocument/2006/relationships/slideLayout" Target="../slideLayouts/slideLayout347.xml"/><Relationship Id="rId4" Type="http://schemas.openxmlformats.org/officeDocument/2006/relationships/slideLayout" Target="../slideLayouts/slideLayout348.xml"/><Relationship Id="rId5" Type="http://schemas.openxmlformats.org/officeDocument/2006/relationships/slideLayout" Target="../slideLayouts/slideLayout349.xml"/><Relationship Id="rId6" Type="http://schemas.openxmlformats.org/officeDocument/2006/relationships/slideLayout" Target="../slideLayouts/slideLayout350.xml"/><Relationship Id="rId7" Type="http://schemas.openxmlformats.org/officeDocument/2006/relationships/slideLayout" Target="../slideLayouts/slideLayout351.xml"/><Relationship Id="rId8" Type="http://schemas.openxmlformats.org/officeDocument/2006/relationships/slideLayout" Target="../slideLayouts/slideLayout352.xml"/><Relationship Id="rId9" Type="http://schemas.openxmlformats.org/officeDocument/2006/relationships/slideLayout" Target="../slideLayouts/slideLayout353.xml"/><Relationship Id="rId10" Type="http://schemas.openxmlformats.org/officeDocument/2006/relationships/slideLayout" Target="../slideLayouts/slideLayout354.xml"/></Relationships>
</file>

<file path=ppt/slideMasters/_rels/slideMaster33.xml.rels><?xml version="1.0" encoding="UTF-8" standalone="yes"?>
<Relationships xmlns="http://schemas.openxmlformats.org/package/2006/relationships"><Relationship Id="rId11" Type="http://schemas.openxmlformats.org/officeDocument/2006/relationships/slideLayout" Target="../slideLayouts/slideLayout369.xml"/><Relationship Id="rId12" Type="http://schemas.openxmlformats.org/officeDocument/2006/relationships/slideLayout" Target="../slideLayouts/slideLayout370.xml"/><Relationship Id="rId13" Type="http://schemas.openxmlformats.org/officeDocument/2006/relationships/theme" Target="../theme/theme33.xml"/><Relationship Id="rId1" Type="http://schemas.openxmlformats.org/officeDocument/2006/relationships/slideLayout" Target="../slideLayouts/slideLayout359.xml"/><Relationship Id="rId2" Type="http://schemas.openxmlformats.org/officeDocument/2006/relationships/slideLayout" Target="../slideLayouts/slideLayout360.xml"/><Relationship Id="rId3" Type="http://schemas.openxmlformats.org/officeDocument/2006/relationships/slideLayout" Target="../slideLayouts/slideLayout361.xml"/><Relationship Id="rId4" Type="http://schemas.openxmlformats.org/officeDocument/2006/relationships/slideLayout" Target="../slideLayouts/slideLayout362.xml"/><Relationship Id="rId5" Type="http://schemas.openxmlformats.org/officeDocument/2006/relationships/slideLayout" Target="../slideLayouts/slideLayout363.xml"/><Relationship Id="rId6" Type="http://schemas.openxmlformats.org/officeDocument/2006/relationships/slideLayout" Target="../slideLayouts/slideLayout364.xml"/><Relationship Id="rId7" Type="http://schemas.openxmlformats.org/officeDocument/2006/relationships/slideLayout" Target="../slideLayouts/slideLayout365.xml"/><Relationship Id="rId8" Type="http://schemas.openxmlformats.org/officeDocument/2006/relationships/slideLayout" Target="../slideLayouts/slideLayout366.xml"/><Relationship Id="rId9" Type="http://schemas.openxmlformats.org/officeDocument/2006/relationships/slideLayout" Target="../slideLayouts/slideLayout367.xml"/><Relationship Id="rId10" Type="http://schemas.openxmlformats.org/officeDocument/2006/relationships/slideLayout" Target="../slideLayouts/slideLayout368.xml"/></Relationships>
</file>

<file path=ppt/slideMasters/_rels/slideMaster34.xml.rels><?xml version="1.0" encoding="UTF-8" standalone="yes"?>
<Relationships xmlns="http://schemas.openxmlformats.org/package/2006/relationships"><Relationship Id="rId11" Type="http://schemas.openxmlformats.org/officeDocument/2006/relationships/slideLayout" Target="../slideLayouts/slideLayout381.xml"/><Relationship Id="rId12" Type="http://schemas.openxmlformats.org/officeDocument/2006/relationships/slideLayout" Target="../slideLayouts/slideLayout382.xml"/><Relationship Id="rId13" Type="http://schemas.openxmlformats.org/officeDocument/2006/relationships/theme" Target="../theme/theme34.xml"/><Relationship Id="rId1" Type="http://schemas.openxmlformats.org/officeDocument/2006/relationships/slideLayout" Target="../slideLayouts/slideLayout371.xml"/><Relationship Id="rId2" Type="http://schemas.openxmlformats.org/officeDocument/2006/relationships/slideLayout" Target="../slideLayouts/slideLayout372.xml"/><Relationship Id="rId3" Type="http://schemas.openxmlformats.org/officeDocument/2006/relationships/slideLayout" Target="../slideLayouts/slideLayout373.xml"/><Relationship Id="rId4" Type="http://schemas.openxmlformats.org/officeDocument/2006/relationships/slideLayout" Target="../slideLayouts/slideLayout374.xml"/><Relationship Id="rId5" Type="http://schemas.openxmlformats.org/officeDocument/2006/relationships/slideLayout" Target="../slideLayouts/slideLayout375.xml"/><Relationship Id="rId6" Type="http://schemas.openxmlformats.org/officeDocument/2006/relationships/slideLayout" Target="../slideLayouts/slideLayout376.xml"/><Relationship Id="rId7" Type="http://schemas.openxmlformats.org/officeDocument/2006/relationships/slideLayout" Target="../slideLayouts/slideLayout377.xml"/><Relationship Id="rId8" Type="http://schemas.openxmlformats.org/officeDocument/2006/relationships/slideLayout" Target="../slideLayouts/slideLayout378.xml"/><Relationship Id="rId9" Type="http://schemas.openxmlformats.org/officeDocument/2006/relationships/slideLayout" Target="../slideLayouts/slideLayout379.xml"/><Relationship Id="rId10" Type="http://schemas.openxmlformats.org/officeDocument/2006/relationships/slideLayout" Target="../slideLayouts/slideLayout380.xml"/></Relationships>
</file>

<file path=ppt/slideMasters/_rels/slideMaster35.xml.rels><?xml version="1.0" encoding="UTF-8" standalone="yes"?>
<Relationships xmlns="http://schemas.openxmlformats.org/package/2006/relationships"><Relationship Id="rId11" Type="http://schemas.openxmlformats.org/officeDocument/2006/relationships/slideLayout" Target="../slideLayouts/slideLayout393.xml"/><Relationship Id="rId12" Type="http://schemas.openxmlformats.org/officeDocument/2006/relationships/theme" Target="../theme/theme35.xml"/><Relationship Id="rId1" Type="http://schemas.openxmlformats.org/officeDocument/2006/relationships/slideLayout" Target="../slideLayouts/slideLayout383.xml"/><Relationship Id="rId2" Type="http://schemas.openxmlformats.org/officeDocument/2006/relationships/slideLayout" Target="../slideLayouts/slideLayout384.xml"/><Relationship Id="rId3" Type="http://schemas.openxmlformats.org/officeDocument/2006/relationships/slideLayout" Target="../slideLayouts/slideLayout385.xml"/><Relationship Id="rId4" Type="http://schemas.openxmlformats.org/officeDocument/2006/relationships/slideLayout" Target="../slideLayouts/slideLayout386.xml"/><Relationship Id="rId5" Type="http://schemas.openxmlformats.org/officeDocument/2006/relationships/slideLayout" Target="../slideLayouts/slideLayout387.xml"/><Relationship Id="rId6" Type="http://schemas.openxmlformats.org/officeDocument/2006/relationships/slideLayout" Target="../slideLayouts/slideLayout388.xml"/><Relationship Id="rId7" Type="http://schemas.openxmlformats.org/officeDocument/2006/relationships/slideLayout" Target="../slideLayouts/slideLayout389.xml"/><Relationship Id="rId8" Type="http://schemas.openxmlformats.org/officeDocument/2006/relationships/slideLayout" Target="../slideLayouts/slideLayout390.xml"/><Relationship Id="rId9" Type="http://schemas.openxmlformats.org/officeDocument/2006/relationships/slideLayout" Target="../slideLayouts/slideLayout391.xml"/><Relationship Id="rId10" Type="http://schemas.openxmlformats.org/officeDocument/2006/relationships/slideLayout" Target="../slideLayouts/slideLayout392.xml"/></Relationships>
</file>

<file path=ppt/slideMasters/_rels/slideMaster36.xml.rels><?xml version="1.0" encoding="UTF-8" standalone="yes"?>
<Relationships xmlns="http://schemas.openxmlformats.org/package/2006/relationships"><Relationship Id="rId11" Type="http://schemas.openxmlformats.org/officeDocument/2006/relationships/slideLayout" Target="../slideLayouts/slideLayout404.xml"/><Relationship Id="rId12" Type="http://schemas.openxmlformats.org/officeDocument/2006/relationships/slideLayout" Target="../slideLayouts/slideLayout405.xml"/><Relationship Id="rId13" Type="http://schemas.openxmlformats.org/officeDocument/2006/relationships/slideLayout" Target="../slideLayouts/slideLayout406.xml"/><Relationship Id="rId14" Type="http://schemas.openxmlformats.org/officeDocument/2006/relationships/slideLayout" Target="../slideLayouts/slideLayout407.xml"/><Relationship Id="rId15" Type="http://schemas.openxmlformats.org/officeDocument/2006/relationships/slideLayout" Target="../slideLayouts/slideLayout408.xml"/><Relationship Id="rId16" Type="http://schemas.openxmlformats.org/officeDocument/2006/relationships/theme" Target="../theme/theme36.xml"/><Relationship Id="rId1" Type="http://schemas.openxmlformats.org/officeDocument/2006/relationships/slideLayout" Target="../slideLayouts/slideLayout394.xml"/><Relationship Id="rId2" Type="http://schemas.openxmlformats.org/officeDocument/2006/relationships/slideLayout" Target="../slideLayouts/slideLayout395.xml"/><Relationship Id="rId3" Type="http://schemas.openxmlformats.org/officeDocument/2006/relationships/slideLayout" Target="../slideLayouts/slideLayout396.xml"/><Relationship Id="rId4" Type="http://schemas.openxmlformats.org/officeDocument/2006/relationships/slideLayout" Target="../slideLayouts/slideLayout397.xml"/><Relationship Id="rId5" Type="http://schemas.openxmlformats.org/officeDocument/2006/relationships/slideLayout" Target="../slideLayouts/slideLayout398.xml"/><Relationship Id="rId6" Type="http://schemas.openxmlformats.org/officeDocument/2006/relationships/slideLayout" Target="../slideLayouts/slideLayout399.xml"/><Relationship Id="rId7" Type="http://schemas.openxmlformats.org/officeDocument/2006/relationships/slideLayout" Target="../slideLayouts/slideLayout400.xml"/><Relationship Id="rId8" Type="http://schemas.openxmlformats.org/officeDocument/2006/relationships/slideLayout" Target="../slideLayouts/slideLayout401.xml"/><Relationship Id="rId9" Type="http://schemas.openxmlformats.org/officeDocument/2006/relationships/slideLayout" Target="../slideLayouts/slideLayout402.xml"/><Relationship Id="rId10" Type="http://schemas.openxmlformats.org/officeDocument/2006/relationships/slideLayout" Target="../slideLayouts/slideLayout403.xml"/></Relationships>
</file>

<file path=ppt/slideMasters/_rels/slideMaster37.xml.rels><?xml version="1.0" encoding="UTF-8" standalone="yes"?>
<Relationships xmlns="http://schemas.openxmlformats.org/package/2006/relationships"><Relationship Id="rId11" Type="http://schemas.openxmlformats.org/officeDocument/2006/relationships/slideLayout" Target="../slideLayouts/slideLayout419.xml"/><Relationship Id="rId12" Type="http://schemas.openxmlformats.org/officeDocument/2006/relationships/slideLayout" Target="../slideLayouts/slideLayout420.xml"/><Relationship Id="rId13" Type="http://schemas.openxmlformats.org/officeDocument/2006/relationships/slideLayout" Target="../slideLayouts/slideLayout421.xml"/><Relationship Id="rId14" Type="http://schemas.openxmlformats.org/officeDocument/2006/relationships/slideLayout" Target="../slideLayouts/slideLayout422.xml"/><Relationship Id="rId15" Type="http://schemas.openxmlformats.org/officeDocument/2006/relationships/theme" Target="../theme/theme37.xml"/><Relationship Id="rId1" Type="http://schemas.openxmlformats.org/officeDocument/2006/relationships/slideLayout" Target="../slideLayouts/slideLayout409.xml"/><Relationship Id="rId2" Type="http://schemas.openxmlformats.org/officeDocument/2006/relationships/slideLayout" Target="../slideLayouts/slideLayout410.xml"/><Relationship Id="rId3" Type="http://schemas.openxmlformats.org/officeDocument/2006/relationships/slideLayout" Target="../slideLayouts/slideLayout411.xml"/><Relationship Id="rId4" Type="http://schemas.openxmlformats.org/officeDocument/2006/relationships/slideLayout" Target="../slideLayouts/slideLayout412.xml"/><Relationship Id="rId5" Type="http://schemas.openxmlformats.org/officeDocument/2006/relationships/slideLayout" Target="../slideLayouts/slideLayout413.xml"/><Relationship Id="rId6" Type="http://schemas.openxmlformats.org/officeDocument/2006/relationships/slideLayout" Target="../slideLayouts/slideLayout414.xml"/><Relationship Id="rId7" Type="http://schemas.openxmlformats.org/officeDocument/2006/relationships/slideLayout" Target="../slideLayouts/slideLayout415.xml"/><Relationship Id="rId8" Type="http://schemas.openxmlformats.org/officeDocument/2006/relationships/slideLayout" Target="../slideLayouts/slideLayout416.xml"/><Relationship Id="rId9" Type="http://schemas.openxmlformats.org/officeDocument/2006/relationships/slideLayout" Target="../slideLayouts/slideLayout417.xml"/><Relationship Id="rId10" Type="http://schemas.openxmlformats.org/officeDocument/2006/relationships/slideLayout" Target="../slideLayouts/slideLayout418.xml"/></Relationships>
</file>

<file path=ppt/slideMasters/_rels/slideMaster38.xml.rels><?xml version="1.0" encoding="UTF-8" standalone="yes"?>
<Relationships xmlns="http://schemas.openxmlformats.org/package/2006/relationships"><Relationship Id="rId11" Type="http://schemas.openxmlformats.org/officeDocument/2006/relationships/slideLayout" Target="../slideLayouts/slideLayout433.xml"/><Relationship Id="rId12" Type="http://schemas.openxmlformats.org/officeDocument/2006/relationships/slideLayout" Target="../slideLayouts/slideLayout434.xml"/><Relationship Id="rId13" Type="http://schemas.openxmlformats.org/officeDocument/2006/relationships/slideLayout" Target="../slideLayouts/slideLayout435.xml"/><Relationship Id="rId14" Type="http://schemas.openxmlformats.org/officeDocument/2006/relationships/slideLayout" Target="../slideLayouts/slideLayout436.xml"/><Relationship Id="rId15" Type="http://schemas.openxmlformats.org/officeDocument/2006/relationships/theme" Target="../theme/theme38.xml"/><Relationship Id="rId1" Type="http://schemas.openxmlformats.org/officeDocument/2006/relationships/slideLayout" Target="../slideLayouts/slideLayout423.xml"/><Relationship Id="rId2" Type="http://schemas.openxmlformats.org/officeDocument/2006/relationships/slideLayout" Target="../slideLayouts/slideLayout424.xml"/><Relationship Id="rId3" Type="http://schemas.openxmlformats.org/officeDocument/2006/relationships/slideLayout" Target="../slideLayouts/slideLayout425.xml"/><Relationship Id="rId4" Type="http://schemas.openxmlformats.org/officeDocument/2006/relationships/slideLayout" Target="../slideLayouts/slideLayout426.xml"/><Relationship Id="rId5" Type="http://schemas.openxmlformats.org/officeDocument/2006/relationships/slideLayout" Target="../slideLayouts/slideLayout427.xml"/><Relationship Id="rId6" Type="http://schemas.openxmlformats.org/officeDocument/2006/relationships/slideLayout" Target="../slideLayouts/slideLayout428.xml"/><Relationship Id="rId7" Type="http://schemas.openxmlformats.org/officeDocument/2006/relationships/slideLayout" Target="../slideLayouts/slideLayout429.xml"/><Relationship Id="rId8" Type="http://schemas.openxmlformats.org/officeDocument/2006/relationships/slideLayout" Target="../slideLayouts/slideLayout430.xml"/><Relationship Id="rId9" Type="http://schemas.openxmlformats.org/officeDocument/2006/relationships/slideLayout" Target="../slideLayouts/slideLayout431.xml"/><Relationship Id="rId10" Type="http://schemas.openxmlformats.org/officeDocument/2006/relationships/slideLayout" Target="../slideLayouts/slideLayout432.xml"/></Relationships>
</file>

<file path=ppt/slideMasters/_rels/slideMaster39.xml.rels><?xml version="1.0" encoding="UTF-8" standalone="yes"?>
<Relationships xmlns="http://schemas.openxmlformats.org/package/2006/relationships"><Relationship Id="rId11" Type="http://schemas.openxmlformats.org/officeDocument/2006/relationships/slideLayout" Target="../slideLayouts/slideLayout447.xml"/><Relationship Id="rId12" Type="http://schemas.openxmlformats.org/officeDocument/2006/relationships/slideLayout" Target="../slideLayouts/slideLayout448.xml"/><Relationship Id="rId13" Type="http://schemas.openxmlformats.org/officeDocument/2006/relationships/slideLayout" Target="../slideLayouts/slideLayout449.xml"/><Relationship Id="rId14" Type="http://schemas.openxmlformats.org/officeDocument/2006/relationships/slideLayout" Target="../slideLayouts/slideLayout450.xml"/><Relationship Id="rId15" Type="http://schemas.openxmlformats.org/officeDocument/2006/relationships/theme" Target="../theme/theme39.xml"/><Relationship Id="rId1" Type="http://schemas.openxmlformats.org/officeDocument/2006/relationships/slideLayout" Target="../slideLayouts/slideLayout437.xml"/><Relationship Id="rId2" Type="http://schemas.openxmlformats.org/officeDocument/2006/relationships/slideLayout" Target="../slideLayouts/slideLayout438.xml"/><Relationship Id="rId3" Type="http://schemas.openxmlformats.org/officeDocument/2006/relationships/slideLayout" Target="../slideLayouts/slideLayout439.xml"/><Relationship Id="rId4" Type="http://schemas.openxmlformats.org/officeDocument/2006/relationships/slideLayout" Target="../slideLayouts/slideLayout440.xml"/><Relationship Id="rId5" Type="http://schemas.openxmlformats.org/officeDocument/2006/relationships/slideLayout" Target="../slideLayouts/slideLayout441.xml"/><Relationship Id="rId6" Type="http://schemas.openxmlformats.org/officeDocument/2006/relationships/slideLayout" Target="../slideLayouts/slideLayout442.xml"/><Relationship Id="rId7" Type="http://schemas.openxmlformats.org/officeDocument/2006/relationships/slideLayout" Target="../slideLayouts/slideLayout443.xml"/><Relationship Id="rId8" Type="http://schemas.openxmlformats.org/officeDocument/2006/relationships/slideLayout" Target="../slideLayouts/slideLayout444.xml"/><Relationship Id="rId9" Type="http://schemas.openxmlformats.org/officeDocument/2006/relationships/slideLayout" Target="../slideLayouts/slideLayout445.xml"/><Relationship Id="rId10" Type="http://schemas.openxmlformats.org/officeDocument/2006/relationships/slideLayout" Target="../slideLayouts/slideLayout44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40.xml.rels><?xml version="1.0" encoding="UTF-8" standalone="yes"?>
<Relationships xmlns="http://schemas.openxmlformats.org/package/2006/relationships"><Relationship Id="rId11" Type="http://schemas.openxmlformats.org/officeDocument/2006/relationships/slideLayout" Target="../slideLayouts/slideLayout461.xml"/><Relationship Id="rId12" Type="http://schemas.openxmlformats.org/officeDocument/2006/relationships/slideLayout" Target="../slideLayouts/slideLayout462.xml"/><Relationship Id="rId13" Type="http://schemas.openxmlformats.org/officeDocument/2006/relationships/slideLayout" Target="../slideLayouts/slideLayout463.xml"/><Relationship Id="rId14" Type="http://schemas.openxmlformats.org/officeDocument/2006/relationships/slideLayout" Target="../slideLayouts/slideLayout464.xml"/><Relationship Id="rId15" Type="http://schemas.openxmlformats.org/officeDocument/2006/relationships/theme" Target="../theme/theme40.xml"/><Relationship Id="rId1" Type="http://schemas.openxmlformats.org/officeDocument/2006/relationships/slideLayout" Target="../slideLayouts/slideLayout451.xml"/><Relationship Id="rId2" Type="http://schemas.openxmlformats.org/officeDocument/2006/relationships/slideLayout" Target="../slideLayouts/slideLayout452.xml"/><Relationship Id="rId3" Type="http://schemas.openxmlformats.org/officeDocument/2006/relationships/slideLayout" Target="../slideLayouts/slideLayout453.xml"/><Relationship Id="rId4" Type="http://schemas.openxmlformats.org/officeDocument/2006/relationships/slideLayout" Target="../slideLayouts/slideLayout454.xml"/><Relationship Id="rId5" Type="http://schemas.openxmlformats.org/officeDocument/2006/relationships/slideLayout" Target="../slideLayouts/slideLayout455.xml"/><Relationship Id="rId6" Type="http://schemas.openxmlformats.org/officeDocument/2006/relationships/slideLayout" Target="../slideLayouts/slideLayout456.xml"/><Relationship Id="rId7" Type="http://schemas.openxmlformats.org/officeDocument/2006/relationships/slideLayout" Target="../slideLayouts/slideLayout457.xml"/><Relationship Id="rId8" Type="http://schemas.openxmlformats.org/officeDocument/2006/relationships/slideLayout" Target="../slideLayouts/slideLayout458.xml"/><Relationship Id="rId9" Type="http://schemas.openxmlformats.org/officeDocument/2006/relationships/slideLayout" Target="../slideLayouts/slideLayout459.xml"/><Relationship Id="rId10" Type="http://schemas.openxmlformats.org/officeDocument/2006/relationships/slideLayout" Target="../slideLayouts/slideLayout460.xml"/></Relationships>
</file>

<file path=ppt/slideMasters/_rels/slideMaster41.xml.rels><?xml version="1.0" encoding="UTF-8" standalone="yes"?>
<Relationships xmlns="http://schemas.openxmlformats.org/package/2006/relationships"><Relationship Id="rId11" Type="http://schemas.openxmlformats.org/officeDocument/2006/relationships/slideLayout" Target="../slideLayouts/slideLayout475.xml"/><Relationship Id="rId12" Type="http://schemas.openxmlformats.org/officeDocument/2006/relationships/slideLayout" Target="../slideLayouts/slideLayout476.xml"/><Relationship Id="rId13" Type="http://schemas.openxmlformats.org/officeDocument/2006/relationships/theme" Target="../theme/theme41.xml"/><Relationship Id="rId1" Type="http://schemas.openxmlformats.org/officeDocument/2006/relationships/slideLayout" Target="../slideLayouts/slideLayout465.xml"/><Relationship Id="rId2" Type="http://schemas.openxmlformats.org/officeDocument/2006/relationships/slideLayout" Target="../slideLayouts/slideLayout466.xml"/><Relationship Id="rId3" Type="http://schemas.openxmlformats.org/officeDocument/2006/relationships/slideLayout" Target="../slideLayouts/slideLayout467.xml"/><Relationship Id="rId4" Type="http://schemas.openxmlformats.org/officeDocument/2006/relationships/slideLayout" Target="../slideLayouts/slideLayout468.xml"/><Relationship Id="rId5" Type="http://schemas.openxmlformats.org/officeDocument/2006/relationships/slideLayout" Target="../slideLayouts/slideLayout469.xml"/><Relationship Id="rId6" Type="http://schemas.openxmlformats.org/officeDocument/2006/relationships/slideLayout" Target="../slideLayouts/slideLayout470.xml"/><Relationship Id="rId7" Type="http://schemas.openxmlformats.org/officeDocument/2006/relationships/slideLayout" Target="../slideLayouts/slideLayout471.xml"/><Relationship Id="rId8" Type="http://schemas.openxmlformats.org/officeDocument/2006/relationships/slideLayout" Target="../slideLayouts/slideLayout472.xml"/><Relationship Id="rId9" Type="http://schemas.openxmlformats.org/officeDocument/2006/relationships/slideLayout" Target="../slideLayouts/slideLayout473.xml"/><Relationship Id="rId10" Type="http://schemas.openxmlformats.org/officeDocument/2006/relationships/slideLayout" Target="../slideLayouts/slideLayout474.xml"/></Relationships>
</file>

<file path=ppt/slideMasters/_rels/slideMaster42.xml.rels><?xml version="1.0" encoding="UTF-8" standalone="yes"?>
<Relationships xmlns="http://schemas.openxmlformats.org/package/2006/relationships"><Relationship Id="rId11" Type="http://schemas.openxmlformats.org/officeDocument/2006/relationships/slideLayout" Target="../slideLayouts/slideLayout487.xml"/><Relationship Id="rId12" Type="http://schemas.openxmlformats.org/officeDocument/2006/relationships/slideLayout" Target="../slideLayouts/slideLayout488.xml"/><Relationship Id="rId13" Type="http://schemas.openxmlformats.org/officeDocument/2006/relationships/slideLayout" Target="../slideLayouts/slideLayout489.xml"/><Relationship Id="rId14" Type="http://schemas.openxmlformats.org/officeDocument/2006/relationships/slideLayout" Target="../slideLayouts/slideLayout490.xml"/><Relationship Id="rId15" Type="http://schemas.openxmlformats.org/officeDocument/2006/relationships/theme" Target="../theme/theme42.xml"/><Relationship Id="rId1" Type="http://schemas.openxmlformats.org/officeDocument/2006/relationships/slideLayout" Target="../slideLayouts/slideLayout477.xml"/><Relationship Id="rId2" Type="http://schemas.openxmlformats.org/officeDocument/2006/relationships/slideLayout" Target="../slideLayouts/slideLayout478.xml"/><Relationship Id="rId3" Type="http://schemas.openxmlformats.org/officeDocument/2006/relationships/slideLayout" Target="../slideLayouts/slideLayout479.xml"/><Relationship Id="rId4" Type="http://schemas.openxmlformats.org/officeDocument/2006/relationships/slideLayout" Target="../slideLayouts/slideLayout480.xml"/><Relationship Id="rId5" Type="http://schemas.openxmlformats.org/officeDocument/2006/relationships/slideLayout" Target="../slideLayouts/slideLayout481.xml"/><Relationship Id="rId6" Type="http://schemas.openxmlformats.org/officeDocument/2006/relationships/slideLayout" Target="../slideLayouts/slideLayout482.xml"/><Relationship Id="rId7" Type="http://schemas.openxmlformats.org/officeDocument/2006/relationships/slideLayout" Target="../slideLayouts/slideLayout483.xml"/><Relationship Id="rId8" Type="http://schemas.openxmlformats.org/officeDocument/2006/relationships/slideLayout" Target="../slideLayouts/slideLayout484.xml"/><Relationship Id="rId9" Type="http://schemas.openxmlformats.org/officeDocument/2006/relationships/slideLayout" Target="../slideLayouts/slideLayout485.xml"/><Relationship Id="rId10" Type="http://schemas.openxmlformats.org/officeDocument/2006/relationships/slideLayout" Target="../slideLayouts/slideLayout486.xml"/></Relationships>
</file>

<file path=ppt/slideMasters/_rels/slideMaster43.xml.rels><?xml version="1.0" encoding="UTF-8" standalone="yes"?>
<Relationships xmlns="http://schemas.openxmlformats.org/package/2006/relationships"><Relationship Id="rId11" Type="http://schemas.openxmlformats.org/officeDocument/2006/relationships/slideLayout" Target="../slideLayouts/slideLayout501.xml"/><Relationship Id="rId12" Type="http://schemas.openxmlformats.org/officeDocument/2006/relationships/slideLayout" Target="../slideLayouts/slideLayout502.xml"/><Relationship Id="rId13" Type="http://schemas.openxmlformats.org/officeDocument/2006/relationships/slideLayout" Target="../slideLayouts/slideLayout503.xml"/><Relationship Id="rId14" Type="http://schemas.openxmlformats.org/officeDocument/2006/relationships/slideLayout" Target="../slideLayouts/slideLayout504.xml"/><Relationship Id="rId15" Type="http://schemas.openxmlformats.org/officeDocument/2006/relationships/theme" Target="../theme/theme43.xml"/><Relationship Id="rId1" Type="http://schemas.openxmlformats.org/officeDocument/2006/relationships/slideLayout" Target="../slideLayouts/slideLayout491.xml"/><Relationship Id="rId2" Type="http://schemas.openxmlformats.org/officeDocument/2006/relationships/slideLayout" Target="../slideLayouts/slideLayout492.xml"/><Relationship Id="rId3" Type="http://schemas.openxmlformats.org/officeDocument/2006/relationships/slideLayout" Target="../slideLayouts/slideLayout493.xml"/><Relationship Id="rId4" Type="http://schemas.openxmlformats.org/officeDocument/2006/relationships/slideLayout" Target="../slideLayouts/slideLayout494.xml"/><Relationship Id="rId5" Type="http://schemas.openxmlformats.org/officeDocument/2006/relationships/slideLayout" Target="../slideLayouts/slideLayout495.xml"/><Relationship Id="rId6" Type="http://schemas.openxmlformats.org/officeDocument/2006/relationships/slideLayout" Target="../slideLayouts/slideLayout496.xml"/><Relationship Id="rId7" Type="http://schemas.openxmlformats.org/officeDocument/2006/relationships/slideLayout" Target="../slideLayouts/slideLayout497.xml"/><Relationship Id="rId8" Type="http://schemas.openxmlformats.org/officeDocument/2006/relationships/slideLayout" Target="../slideLayouts/slideLayout498.xml"/><Relationship Id="rId9" Type="http://schemas.openxmlformats.org/officeDocument/2006/relationships/slideLayout" Target="../slideLayouts/slideLayout499.xml"/><Relationship Id="rId10" Type="http://schemas.openxmlformats.org/officeDocument/2006/relationships/slideLayout" Target="../slideLayouts/slideLayout500.xml"/></Relationships>
</file>

<file path=ppt/slideMasters/_rels/slideMaster44.xml.rels><?xml version="1.0" encoding="UTF-8" standalone="yes"?>
<Relationships xmlns="http://schemas.openxmlformats.org/package/2006/relationships"><Relationship Id="rId11" Type="http://schemas.openxmlformats.org/officeDocument/2006/relationships/slideLayout" Target="../slideLayouts/slideLayout515.xml"/><Relationship Id="rId12" Type="http://schemas.openxmlformats.org/officeDocument/2006/relationships/slideLayout" Target="../slideLayouts/slideLayout516.xml"/><Relationship Id="rId13" Type="http://schemas.openxmlformats.org/officeDocument/2006/relationships/theme" Target="../theme/theme44.xml"/><Relationship Id="rId1" Type="http://schemas.openxmlformats.org/officeDocument/2006/relationships/slideLayout" Target="../slideLayouts/slideLayout505.xml"/><Relationship Id="rId2" Type="http://schemas.openxmlformats.org/officeDocument/2006/relationships/slideLayout" Target="../slideLayouts/slideLayout506.xml"/><Relationship Id="rId3" Type="http://schemas.openxmlformats.org/officeDocument/2006/relationships/slideLayout" Target="../slideLayouts/slideLayout507.xml"/><Relationship Id="rId4" Type="http://schemas.openxmlformats.org/officeDocument/2006/relationships/slideLayout" Target="../slideLayouts/slideLayout508.xml"/><Relationship Id="rId5" Type="http://schemas.openxmlformats.org/officeDocument/2006/relationships/slideLayout" Target="../slideLayouts/slideLayout509.xml"/><Relationship Id="rId6" Type="http://schemas.openxmlformats.org/officeDocument/2006/relationships/slideLayout" Target="../slideLayouts/slideLayout510.xml"/><Relationship Id="rId7" Type="http://schemas.openxmlformats.org/officeDocument/2006/relationships/slideLayout" Target="../slideLayouts/slideLayout511.xml"/><Relationship Id="rId8" Type="http://schemas.openxmlformats.org/officeDocument/2006/relationships/slideLayout" Target="../slideLayouts/slideLayout512.xml"/><Relationship Id="rId9" Type="http://schemas.openxmlformats.org/officeDocument/2006/relationships/slideLayout" Target="../slideLayouts/slideLayout513.xml"/><Relationship Id="rId10" Type="http://schemas.openxmlformats.org/officeDocument/2006/relationships/slideLayout" Target="../slideLayouts/slideLayout514.xml"/></Relationships>
</file>

<file path=ppt/slideMasters/_rels/slideMaster45.xml.rels><?xml version="1.0" encoding="UTF-8" standalone="yes"?>
<Relationships xmlns="http://schemas.openxmlformats.org/package/2006/relationships"><Relationship Id="rId11" Type="http://schemas.openxmlformats.org/officeDocument/2006/relationships/slideLayout" Target="../slideLayouts/slideLayout527.xml"/><Relationship Id="rId12" Type="http://schemas.openxmlformats.org/officeDocument/2006/relationships/slideLayout" Target="../slideLayouts/slideLayout528.xml"/><Relationship Id="rId13" Type="http://schemas.openxmlformats.org/officeDocument/2006/relationships/theme" Target="../theme/theme45.xml"/><Relationship Id="rId1" Type="http://schemas.openxmlformats.org/officeDocument/2006/relationships/slideLayout" Target="../slideLayouts/slideLayout517.xml"/><Relationship Id="rId2" Type="http://schemas.openxmlformats.org/officeDocument/2006/relationships/slideLayout" Target="../slideLayouts/slideLayout518.xml"/><Relationship Id="rId3" Type="http://schemas.openxmlformats.org/officeDocument/2006/relationships/slideLayout" Target="../slideLayouts/slideLayout519.xml"/><Relationship Id="rId4" Type="http://schemas.openxmlformats.org/officeDocument/2006/relationships/slideLayout" Target="../slideLayouts/slideLayout520.xml"/><Relationship Id="rId5" Type="http://schemas.openxmlformats.org/officeDocument/2006/relationships/slideLayout" Target="../slideLayouts/slideLayout521.xml"/><Relationship Id="rId6" Type="http://schemas.openxmlformats.org/officeDocument/2006/relationships/slideLayout" Target="../slideLayouts/slideLayout522.xml"/><Relationship Id="rId7" Type="http://schemas.openxmlformats.org/officeDocument/2006/relationships/slideLayout" Target="../slideLayouts/slideLayout523.xml"/><Relationship Id="rId8" Type="http://schemas.openxmlformats.org/officeDocument/2006/relationships/slideLayout" Target="../slideLayouts/slideLayout524.xml"/><Relationship Id="rId9" Type="http://schemas.openxmlformats.org/officeDocument/2006/relationships/slideLayout" Target="../slideLayouts/slideLayout525.xml"/><Relationship Id="rId10" Type="http://schemas.openxmlformats.org/officeDocument/2006/relationships/slideLayout" Target="../slideLayouts/slideLayout526.xml"/></Relationships>
</file>

<file path=ppt/slideMasters/_rels/slideMaster46.xml.rels><?xml version="1.0" encoding="UTF-8" standalone="yes"?>
<Relationships xmlns="http://schemas.openxmlformats.org/package/2006/relationships"><Relationship Id="rId11" Type="http://schemas.openxmlformats.org/officeDocument/2006/relationships/slideLayout" Target="../slideLayouts/slideLayout539.xml"/><Relationship Id="rId12" Type="http://schemas.openxmlformats.org/officeDocument/2006/relationships/slideLayout" Target="../slideLayouts/slideLayout540.xml"/><Relationship Id="rId13" Type="http://schemas.openxmlformats.org/officeDocument/2006/relationships/theme" Target="../theme/theme46.xml"/><Relationship Id="rId1" Type="http://schemas.openxmlformats.org/officeDocument/2006/relationships/slideLayout" Target="../slideLayouts/slideLayout529.xml"/><Relationship Id="rId2" Type="http://schemas.openxmlformats.org/officeDocument/2006/relationships/slideLayout" Target="../slideLayouts/slideLayout530.xml"/><Relationship Id="rId3" Type="http://schemas.openxmlformats.org/officeDocument/2006/relationships/slideLayout" Target="../slideLayouts/slideLayout531.xml"/><Relationship Id="rId4" Type="http://schemas.openxmlformats.org/officeDocument/2006/relationships/slideLayout" Target="../slideLayouts/slideLayout532.xml"/><Relationship Id="rId5" Type="http://schemas.openxmlformats.org/officeDocument/2006/relationships/slideLayout" Target="../slideLayouts/slideLayout533.xml"/><Relationship Id="rId6" Type="http://schemas.openxmlformats.org/officeDocument/2006/relationships/slideLayout" Target="../slideLayouts/slideLayout534.xml"/><Relationship Id="rId7" Type="http://schemas.openxmlformats.org/officeDocument/2006/relationships/slideLayout" Target="../slideLayouts/slideLayout535.xml"/><Relationship Id="rId8" Type="http://schemas.openxmlformats.org/officeDocument/2006/relationships/slideLayout" Target="../slideLayouts/slideLayout536.xml"/><Relationship Id="rId9" Type="http://schemas.openxmlformats.org/officeDocument/2006/relationships/slideLayout" Target="../slideLayouts/slideLayout537.xml"/><Relationship Id="rId10" Type="http://schemas.openxmlformats.org/officeDocument/2006/relationships/slideLayout" Target="../slideLayouts/slideLayout538.xml"/></Relationships>
</file>

<file path=ppt/slideMasters/_rels/slideMaster47.xml.rels><?xml version="1.0" encoding="UTF-8" standalone="yes"?>
<Relationships xmlns="http://schemas.openxmlformats.org/package/2006/relationships"><Relationship Id="rId11" Type="http://schemas.openxmlformats.org/officeDocument/2006/relationships/slideLayout" Target="../slideLayouts/slideLayout551.xml"/><Relationship Id="rId12" Type="http://schemas.openxmlformats.org/officeDocument/2006/relationships/slideLayout" Target="../slideLayouts/slideLayout552.xml"/><Relationship Id="rId13" Type="http://schemas.openxmlformats.org/officeDocument/2006/relationships/theme" Target="../theme/theme47.xml"/><Relationship Id="rId1" Type="http://schemas.openxmlformats.org/officeDocument/2006/relationships/slideLayout" Target="../slideLayouts/slideLayout541.xml"/><Relationship Id="rId2" Type="http://schemas.openxmlformats.org/officeDocument/2006/relationships/slideLayout" Target="../slideLayouts/slideLayout542.xml"/><Relationship Id="rId3" Type="http://schemas.openxmlformats.org/officeDocument/2006/relationships/slideLayout" Target="../slideLayouts/slideLayout543.xml"/><Relationship Id="rId4" Type="http://schemas.openxmlformats.org/officeDocument/2006/relationships/slideLayout" Target="../slideLayouts/slideLayout544.xml"/><Relationship Id="rId5" Type="http://schemas.openxmlformats.org/officeDocument/2006/relationships/slideLayout" Target="../slideLayouts/slideLayout545.xml"/><Relationship Id="rId6" Type="http://schemas.openxmlformats.org/officeDocument/2006/relationships/slideLayout" Target="../slideLayouts/slideLayout546.xml"/><Relationship Id="rId7" Type="http://schemas.openxmlformats.org/officeDocument/2006/relationships/slideLayout" Target="../slideLayouts/slideLayout547.xml"/><Relationship Id="rId8" Type="http://schemas.openxmlformats.org/officeDocument/2006/relationships/slideLayout" Target="../slideLayouts/slideLayout548.xml"/><Relationship Id="rId9" Type="http://schemas.openxmlformats.org/officeDocument/2006/relationships/slideLayout" Target="../slideLayouts/slideLayout549.xml"/><Relationship Id="rId10" Type="http://schemas.openxmlformats.org/officeDocument/2006/relationships/slideLayout" Target="../slideLayouts/slideLayout550.xml"/></Relationships>
</file>

<file path=ppt/slideMasters/_rels/slideMaster48.xml.rels><?xml version="1.0" encoding="UTF-8" standalone="yes"?>
<Relationships xmlns="http://schemas.openxmlformats.org/package/2006/relationships"><Relationship Id="rId11" Type="http://schemas.openxmlformats.org/officeDocument/2006/relationships/slideLayout" Target="../slideLayouts/slideLayout563.xml"/><Relationship Id="rId12" Type="http://schemas.openxmlformats.org/officeDocument/2006/relationships/slideLayout" Target="../slideLayouts/slideLayout564.xml"/><Relationship Id="rId13" Type="http://schemas.openxmlformats.org/officeDocument/2006/relationships/theme" Target="../theme/theme48.xml"/><Relationship Id="rId1" Type="http://schemas.openxmlformats.org/officeDocument/2006/relationships/slideLayout" Target="../slideLayouts/slideLayout553.xml"/><Relationship Id="rId2" Type="http://schemas.openxmlformats.org/officeDocument/2006/relationships/slideLayout" Target="../slideLayouts/slideLayout554.xml"/><Relationship Id="rId3" Type="http://schemas.openxmlformats.org/officeDocument/2006/relationships/slideLayout" Target="../slideLayouts/slideLayout555.xml"/><Relationship Id="rId4" Type="http://schemas.openxmlformats.org/officeDocument/2006/relationships/slideLayout" Target="../slideLayouts/slideLayout556.xml"/><Relationship Id="rId5" Type="http://schemas.openxmlformats.org/officeDocument/2006/relationships/slideLayout" Target="../slideLayouts/slideLayout557.xml"/><Relationship Id="rId6" Type="http://schemas.openxmlformats.org/officeDocument/2006/relationships/slideLayout" Target="../slideLayouts/slideLayout558.xml"/><Relationship Id="rId7" Type="http://schemas.openxmlformats.org/officeDocument/2006/relationships/slideLayout" Target="../slideLayouts/slideLayout559.xml"/><Relationship Id="rId8" Type="http://schemas.openxmlformats.org/officeDocument/2006/relationships/slideLayout" Target="../slideLayouts/slideLayout560.xml"/><Relationship Id="rId9" Type="http://schemas.openxmlformats.org/officeDocument/2006/relationships/slideLayout" Target="../slideLayouts/slideLayout561.xml"/><Relationship Id="rId10" Type="http://schemas.openxmlformats.org/officeDocument/2006/relationships/slideLayout" Target="../slideLayouts/slideLayout562.xml"/></Relationships>
</file>

<file path=ppt/slideMasters/_rels/slideMaster49.xml.rels><?xml version="1.0" encoding="UTF-8" standalone="yes"?>
<Relationships xmlns="http://schemas.openxmlformats.org/package/2006/relationships"><Relationship Id="rId11" Type="http://schemas.openxmlformats.org/officeDocument/2006/relationships/slideLayout" Target="../slideLayouts/slideLayout575.xml"/><Relationship Id="rId12" Type="http://schemas.openxmlformats.org/officeDocument/2006/relationships/slideLayout" Target="../slideLayouts/slideLayout576.xml"/><Relationship Id="rId13" Type="http://schemas.openxmlformats.org/officeDocument/2006/relationships/slideLayout" Target="../slideLayouts/slideLayout577.xml"/><Relationship Id="rId14" Type="http://schemas.openxmlformats.org/officeDocument/2006/relationships/slideLayout" Target="../slideLayouts/slideLayout578.xml"/><Relationship Id="rId15" Type="http://schemas.openxmlformats.org/officeDocument/2006/relationships/slideLayout" Target="../slideLayouts/slideLayout579.xml"/><Relationship Id="rId16" Type="http://schemas.openxmlformats.org/officeDocument/2006/relationships/theme" Target="../theme/theme49.xml"/><Relationship Id="rId1" Type="http://schemas.openxmlformats.org/officeDocument/2006/relationships/slideLayout" Target="../slideLayouts/slideLayout565.xml"/><Relationship Id="rId2" Type="http://schemas.openxmlformats.org/officeDocument/2006/relationships/slideLayout" Target="../slideLayouts/slideLayout566.xml"/><Relationship Id="rId3" Type="http://schemas.openxmlformats.org/officeDocument/2006/relationships/slideLayout" Target="../slideLayouts/slideLayout567.xml"/><Relationship Id="rId4" Type="http://schemas.openxmlformats.org/officeDocument/2006/relationships/slideLayout" Target="../slideLayouts/slideLayout568.xml"/><Relationship Id="rId5" Type="http://schemas.openxmlformats.org/officeDocument/2006/relationships/slideLayout" Target="../slideLayouts/slideLayout569.xml"/><Relationship Id="rId6" Type="http://schemas.openxmlformats.org/officeDocument/2006/relationships/slideLayout" Target="../slideLayouts/slideLayout570.xml"/><Relationship Id="rId7" Type="http://schemas.openxmlformats.org/officeDocument/2006/relationships/slideLayout" Target="../slideLayouts/slideLayout571.xml"/><Relationship Id="rId8" Type="http://schemas.openxmlformats.org/officeDocument/2006/relationships/slideLayout" Target="../slideLayouts/slideLayout572.xml"/><Relationship Id="rId9" Type="http://schemas.openxmlformats.org/officeDocument/2006/relationships/slideLayout" Target="../slideLayouts/slideLayout573.xml"/><Relationship Id="rId10" Type="http://schemas.openxmlformats.org/officeDocument/2006/relationships/slideLayout" Target="../slideLayouts/slideLayout57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50.xml.rels><?xml version="1.0" encoding="UTF-8" standalone="yes"?>
<Relationships xmlns="http://schemas.openxmlformats.org/package/2006/relationships"><Relationship Id="rId11" Type="http://schemas.openxmlformats.org/officeDocument/2006/relationships/slideLayout" Target="../slideLayouts/slideLayout590.xml"/><Relationship Id="rId12" Type="http://schemas.openxmlformats.org/officeDocument/2006/relationships/slideLayout" Target="../slideLayouts/slideLayout591.xml"/><Relationship Id="rId13" Type="http://schemas.openxmlformats.org/officeDocument/2006/relationships/slideLayout" Target="../slideLayouts/slideLayout592.xml"/><Relationship Id="rId14" Type="http://schemas.openxmlformats.org/officeDocument/2006/relationships/theme" Target="../theme/theme50.xml"/><Relationship Id="rId1" Type="http://schemas.openxmlformats.org/officeDocument/2006/relationships/slideLayout" Target="../slideLayouts/slideLayout580.xml"/><Relationship Id="rId2" Type="http://schemas.openxmlformats.org/officeDocument/2006/relationships/slideLayout" Target="../slideLayouts/slideLayout581.xml"/><Relationship Id="rId3" Type="http://schemas.openxmlformats.org/officeDocument/2006/relationships/slideLayout" Target="../slideLayouts/slideLayout582.xml"/><Relationship Id="rId4" Type="http://schemas.openxmlformats.org/officeDocument/2006/relationships/slideLayout" Target="../slideLayouts/slideLayout583.xml"/><Relationship Id="rId5" Type="http://schemas.openxmlformats.org/officeDocument/2006/relationships/slideLayout" Target="../slideLayouts/slideLayout584.xml"/><Relationship Id="rId6" Type="http://schemas.openxmlformats.org/officeDocument/2006/relationships/slideLayout" Target="../slideLayouts/slideLayout585.xml"/><Relationship Id="rId7" Type="http://schemas.openxmlformats.org/officeDocument/2006/relationships/slideLayout" Target="../slideLayouts/slideLayout586.xml"/><Relationship Id="rId8" Type="http://schemas.openxmlformats.org/officeDocument/2006/relationships/slideLayout" Target="../slideLayouts/slideLayout587.xml"/><Relationship Id="rId9" Type="http://schemas.openxmlformats.org/officeDocument/2006/relationships/slideLayout" Target="../slideLayouts/slideLayout588.xml"/><Relationship Id="rId10" Type="http://schemas.openxmlformats.org/officeDocument/2006/relationships/slideLayout" Target="../slideLayouts/slideLayout589.xml"/></Relationships>
</file>

<file path=ppt/slideMasters/_rels/slideMaster51.xml.rels><?xml version="1.0" encoding="UTF-8" standalone="yes"?>
<Relationships xmlns="http://schemas.openxmlformats.org/package/2006/relationships"><Relationship Id="rId11" Type="http://schemas.openxmlformats.org/officeDocument/2006/relationships/slideLayout" Target="../slideLayouts/slideLayout603.xml"/><Relationship Id="rId12" Type="http://schemas.openxmlformats.org/officeDocument/2006/relationships/theme" Target="../theme/theme51.xml"/><Relationship Id="rId13" Type="http://schemas.openxmlformats.org/officeDocument/2006/relationships/image" Target="../media/image2.jpeg"/><Relationship Id="rId14" Type="http://schemas.openxmlformats.org/officeDocument/2006/relationships/image" Target="../media/image3.png"/><Relationship Id="rId1" Type="http://schemas.openxmlformats.org/officeDocument/2006/relationships/slideLayout" Target="../slideLayouts/slideLayout593.xml"/><Relationship Id="rId2" Type="http://schemas.openxmlformats.org/officeDocument/2006/relationships/slideLayout" Target="../slideLayouts/slideLayout594.xml"/><Relationship Id="rId3" Type="http://schemas.openxmlformats.org/officeDocument/2006/relationships/slideLayout" Target="../slideLayouts/slideLayout595.xml"/><Relationship Id="rId4" Type="http://schemas.openxmlformats.org/officeDocument/2006/relationships/slideLayout" Target="../slideLayouts/slideLayout596.xml"/><Relationship Id="rId5" Type="http://schemas.openxmlformats.org/officeDocument/2006/relationships/slideLayout" Target="../slideLayouts/slideLayout597.xml"/><Relationship Id="rId6" Type="http://schemas.openxmlformats.org/officeDocument/2006/relationships/slideLayout" Target="../slideLayouts/slideLayout598.xml"/><Relationship Id="rId7" Type="http://schemas.openxmlformats.org/officeDocument/2006/relationships/slideLayout" Target="../slideLayouts/slideLayout599.xml"/><Relationship Id="rId8" Type="http://schemas.openxmlformats.org/officeDocument/2006/relationships/slideLayout" Target="../slideLayouts/slideLayout600.xml"/><Relationship Id="rId9" Type="http://schemas.openxmlformats.org/officeDocument/2006/relationships/slideLayout" Target="../slideLayouts/slideLayout601.xml"/><Relationship Id="rId10" Type="http://schemas.openxmlformats.org/officeDocument/2006/relationships/slideLayout" Target="../slideLayouts/slideLayout602.xml"/></Relationships>
</file>

<file path=ppt/slideMasters/_rels/slideMaster52.xml.rels><?xml version="1.0" encoding="UTF-8" standalone="yes"?>
<Relationships xmlns="http://schemas.openxmlformats.org/package/2006/relationships"><Relationship Id="rId11" Type="http://schemas.openxmlformats.org/officeDocument/2006/relationships/slideLayout" Target="../slideLayouts/slideLayout614.xml"/><Relationship Id="rId12" Type="http://schemas.openxmlformats.org/officeDocument/2006/relationships/theme" Target="../theme/theme52.xml"/><Relationship Id="rId13" Type="http://schemas.openxmlformats.org/officeDocument/2006/relationships/image" Target="../media/image2.jpeg"/><Relationship Id="rId14" Type="http://schemas.openxmlformats.org/officeDocument/2006/relationships/image" Target="../media/image5.png"/><Relationship Id="rId1" Type="http://schemas.openxmlformats.org/officeDocument/2006/relationships/slideLayout" Target="../slideLayouts/slideLayout604.xml"/><Relationship Id="rId2" Type="http://schemas.openxmlformats.org/officeDocument/2006/relationships/slideLayout" Target="../slideLayouts/slideLayout605.xml"/><Relationship Id="rId3" Type="http://schemas.openxmlformats.org/officeDocument/2006/relationships/slideLayout" Target="../slideLayouts/slideLayout606.xml"/><Relationship Id="rId4" Type="http://schemas.openxmlformats.org/officeDocument/2006/relationships/slideLayout" Target="../slideLayouts/slideLayout607.xml"/><Relationship Id="rId5" Type="http://schemas.openxmlformats.org/officeDocument/2006/relationships/slideLayout" Target="../slideLayouts/slideLayout608.xml"/><Relationship Id="rId6" Type="http://schemas.openxmlformats.org/officeDocument/2006/relationships/slideLayout" Target="../slideLayouts/slideLayout609.xml"/><Relationship Id="rId7" Type="http://schemas.openxmlformats.org/officeDocument/2006/relationships/slideLayout" Target="../slideLayouts/slideLayout610.xml"/><Relationship Id="rId8" Type="http://schemas.openxmlformats.org/officeDocument/2006/relationships/slideLayout" Target="../slideLayouts/slideLayout611.xml"/><Relationship Id="rId9" Type="http://schemas.openxmlformats.org/officeDocument/2006/relationships/slideLayout" Target="../slideLayouts/slideLayout612.xml"/><Relationship Id="rId10" Type="http://schemas.openxmlformats.org/officeDocument/2006/relationships/slideLayout" Target="../slideLayouts/slideLayout613.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bwMode="auto">
          <a:xfrm>
            <a:off x="889002" y="2095500"/>
            <a:ext cx="7366000" cy="26797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36195"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48483" name="Rectangle 2"/>
          <p:cNvSpPr>
            <a:spLocks noGrp="1" noChangeArrowheads="1"/>
          </p:cNvSpPr>
          <p:nvPr>
            <p:ph type="body" idx="1"/>
          </p:nvPr>
        </p:nvSpPr>
        <p:spPr bwMode="auto">
          <a:xfrm>
            <a:off x="5461002" y="1943100"/>
            <a:ext cx="2794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0770"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60771"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73059"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60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03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462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01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447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019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591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163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8735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346"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85347"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60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03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462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01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447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019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591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163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8735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7634" name="Rectangle 1"/>
          <p:cNvSpPr>
            <a:spLocks noGrp="1" noChangeArrowheads="1"/>
          </p:cNvSpPr>
          <p:nvPr>
            <p:ph type="title"/>
          </p:nvPr>
        </p:nvSpPr>
        <p:spPr bwMode="auto">
          <a:xfrm>
            <a:off x="889002" y="2095500"/>
            <a:ext cx="7366000" cy="26797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Rectangle 1"/>
          <p:cNvSpPr>
            <a:spLocks noGrp="1" noChangeArrowheads="1"/>
          </p:cNvSpPr>
          <p:nvPr>
            <p:ph type="title"/>
          </p:nvPr>
        </p:nvSpPr>
        <p:spPr bwMode="auto">
          <a:xfrm>
            <a:off x="889002" y="1155700"/>
            <a:ext cx="73660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
        <p:nvSpPr>
          <p:cNvPr id="209923" name="Rectangle 2"/>
          <p:cNvSpPr>
            <a:spLocks noGrp="1" noChangeArrowheads="1"/>
          </p:cNvSpPr>
          <p:nvPr>
            <p:ph type="body" idx="1"/>
          </p:nvPr>
        </p:nvSpPr>
        <p:spPr bwMode="auto">
          <a:xfrm>
            <a:off x="889002" y="3530600"/>
            <a:ext cx="7366000" cy="800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2210"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498"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6786" name="Rectangle 1"/>
          <p:cNvSpPr>
            <a:spLocks noGrp="1" noChangeArrowheads="1"/>
          </p:cNvSpPr>
          <p:nvPr>
            <p:ph type="body" idx="1"/>
          </p:nvPr>
        </p:nvSpPr>
        <p:spPr bwMode="auto">
          <a:xfrm>
            <a:off x="444501" y="34544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246787" name="Rectangle 2"/>
          <p:cNvSpPr>
            <a:spLocks noGrp="1" noChangeArrowheads="1"/>
          </p:cNvSpPr>
          <p:nvPr>
            <p:ph type="title"/>
          </p:nvPr>
        </p:nvSpPr>
        <p:spPr bwMode="auto">
          <a:xfrm>
            <a:off x="444501" y="10795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1"/>
          <p:cNvSpPr>
            <a:spLocks noGrp="1" noChangeArrowheads="1"/>
          </p:cNvSpPr>
          <p:nvPr>
            <p:ph type="body" idx="1"/>
          </p:nvPr>
        </p:nvSpPr>
        <p:spPr bwMode="auto">
          <a:xfrm>
            <a:off x="889002" y="3530600"/>
            <a:ext cx="7366000" cy="800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37891" name="Rectangle 2"/>
          <p:cNvSpPr>
            <a:spLocks noGrp="1" noChangeArrowheads="1"/>
          </p:cNvSpPr>
          <p:nvPr>
            <p:ph type="title"/>
          </p:nvPr>
        </p:nvSpPr>
        <p:spPr bwMode="auto">
          <a:xfrm>
            <a:off x="889002" y="1155700"/>
            <a:ext cx="73660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9074" name="Rectangle 1"/>
          <p:cNvSpPr>
            <a:spLocks noGrp="1" noChangeArrowheads="1"/>
          </p:cNvSpPr>
          <p:nvPr>
            <p:ph type="body" idx="1"/>
          </p:nvPr>
        </p:nvSpPr>
        <p:spPr bwMode="auto">
          <a:xfrm>
            <a:off x="444501" y="34544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259075" name="Rectangle 2"/>
          <p:cNvSpPr>
            <a:spLocks noGrp="1" noChangeArrowheads="1"/>
          </p:cNvSpPr>
          <p:nvPr>
            <p:ph type="title"/>
          </p:nvPr>
        </p:nvSpPr>
        <p:spPr bwMode="auto">
          <a:xfrm>
            <a:off x="444501" y="10795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1362"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5938"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295939"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226"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308227"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320515" name="Rectangle 2"/>
          <p:cNvSpPr>
            <a:spLocks noGrp="1" noChangeArrowheads="1"/>
          </p:cNvSpPr>
          <p:nvPr>
            <p:ph type="body" idx="1"/>
          </p:nvPr>
        </p:nvSpPr>
        <p:spPr bwMode="auto">
          <a:xfrm>
            <a:off x="5461002" y="1943100"/>
            <a:ext cx="2794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2802" name="Rectangle 1"/>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332803" name="Rectangle 2"/>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369135582"/>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39377715"/>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892758329"/>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373094571"/>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493002588"/>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33070560"/>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 id="2147484271" r:id="rId12"/>
    <p:sldLayoutId id="2147484272" r:id="rId13"/>
    <p:sldLayoutId id="2147484273"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390663284"/>
      </p:ext>
    </p:extLst>
  </p:cSld>
  <p:clrMap bg1="lt1" tx1="dk1" bg2="lt2" tx2="dk2" accent1="accent1" accent2="accent2" accent3="accent3" accent4="accent4" accent5="accent5" accent6="accent6" hlink="hlink" folHlink="folHlink"/>
  <p:sldLayoutIdLst>
    <p:sldLayoutId id="2147484275" r:id="rId1"/>
    <p:sldLayoutId id="2147484276" r:id="rId2"/>
    <p:sldLayoutId id="2147484277" r:id="rId3"/>
    <p:sldLayoutId id="2147484278" r:id="rId4"/>
    <p:sldLayoutId id="2147484279" r:id="rId5"/>
    <p:sldLayoutId id="2147484280" r:id="rId6"/>
    <p:sldLayoutId id="2147484281" r:id="rId7"/>
    <p:sldLayoutId id="2147484282" r:id="rId8"/>
    <p:sldLayoutId id="2147484283" r:id="rId9"/>
    <p:sldLayoutId id="2147484284" r:id="rId10"/>
    <p:sldLayoutId id="2147484285" r:id="rId11"/>
    <p:sldLayoutId id="2147484286"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138058145"/>
      </p:ext>
    </p:extLst>
  </p:cSld>
  <p:clrMap bg1="lt1" tx1="dk1" bg2="lt2" tx2="dk2" accent1="accent1" accent2="accent2" accent3="accent3" accent4="accent4" accent5="accent5" accent6="accent6" hlink="hlink" folHlink="folHlink"/>
  <p:sldLayoutIdLst>
    <p:sldLayoutId id="2147484288" r:id="rId1"/>
    <p:sldLayoutId id="2147484289" r:id="rId2"/>
    <p:sldLayoutId id="2147484290" r:id="rId3"/>
    <p:sldLayoutId id="2147484291" r:id="rId4"/>
    <p:sldLayoutId id="2147484292" r:id="rId5"/>
    <p:sldLayoutId id="2147484293" r:id="rId6"/>
    <p:sldLayoutId id="2147484294" r:id="rId7"/>
    <p:sldLayoutId id="2147484295" r:id="rId8"/>
    <p:sldLayoutId id="2147484296" r:id="rId9"/>
    <p:sldLayoutId id="2147484297" r:id="rId10"/>
    <p:sldLayoutId id="2147484298" r:id="rId11"/>
    <p:sldLayoutId id="2147484299"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27466732"/>
      </p:ext>
    </p:extLst>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81488676"/>
      </p:ext>
    </p:extLst>
  </p:cSld>
  <p:clrMap bg1="lt1" tx1="dk1" bg2="lt2" tx2="dk2" accent1="accent1" accent2="accent2" accent3="accent3" accent4="accent4" accent5="accent5" accent6="accent6" hlink="hlink" folHlink="folHlink"/>
  <p:sldLayoutIdLst>
    <p:sldLayoutId id="2147484314" r:id="rId1"/>
    <p:sldLayoutId id="2147484315" r:id="rId2"/>
    <p:sldLayoutId id="2147484316" r:id="rId3"/>
    <p:sldLayoutId id="2147484317" r:id="rId4"/>
    <p:sldLayoutId id="2147484318" r:id="rId5"/>
    <p:sldLayoutId id="2147484319" r:id="rId6"/>
    <p:sldLayoutId id="2147484320" r:id="rId7"/>
    <p:sldLayoutId id="2147484321" r:id="rId8"/>
    <p:sldLayoutId id="2147484322" r:id="rId9"/>
    <p:sldLayoutId id="2147484323" r:id="rId10"/>
    <p:sldLayoutId id="2147484324" r:id="rId11"/>
    <p:sldLayoutId id="2147484325" r:id="rId12"/>
    <p:sldLayoutId id="2147484326" r:id="rId13"/>
    <p:sldLayoutId id="2147484327" r:id="rId14"/>
    <p:sldLayoutId id="2147484328" r:id="rId15"/>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50718486"/>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 id="2147484341" r:id="rId12"/>
    <p:sldLayoutId id="2147484342" r:id="rId13"/>
    <p:sldLayoutId id="2147484343"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89807438"/>
      </p:ext>
    </p:extLst>
  </p:cSld>
  <p:clrMap bg1="lt1" tx1="dk1" bg2="lt2" tx2="dk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 id="2147484356" r:id="rId12"/>
    <p:sldLayoutId id="2147484357" r:id="rId13"/>
    <p:sldLayoutId id="2147484358"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42991817"/>
      </p:ext>
    </p:extLst>
  </p:cSld>
  <p:clrMap bg1="lt1" tx1="dk1" bg2="lt2" tx2="dk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 id="2147484373"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4254725108"/>
      </p:ext>
    </p:extLst>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 id="2147484385" r:id="rId11"/>
    <p:sldLayoutId id="2147484386" r:id="rId12"/>
    <p:sldLayoutId id="2147484387" r:id="rId13"/>
    <p:sldLayoutId id="2147484388"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98828427"/>
      </p:ext>
    </p:extLst>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 id="2147484401"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14532441"/>
      </p:ext>
    </p:extLst>
  </p:cSld>
  <p:clrMap bg1="lt1" tx1="dk1" bg2="lt2" tx2="dk2" accent1="accent1" accent2="accent2" accent3="accent3" accent4="accent4" accent5="accent5" accent6="accent6" hlink="hlink" folHlink="folHlink"/>
  <p:sldLayoutIdLst>
    <p:sldLayoutId id="2147484403" r:id="rId1"/>
    <p:sldLayoutId id="2147484404" r:id="rId2"/>
    <p:sldLayoutId id="2147484405" r:id="rId3"/>
    <p:sldLayoutId id="2147484406" r:id="rId4"/>
    <p:sldLayoutId id="2147484407" r:id="rId5"/>
    <p:sldLayoutId id="2147484408" r:id="rId6"/>
    <p:sldLayoutId id="2147484409" r:id="rId7"/>
    <p:sldLayoutId id="2147484410" r:id="rId8"/>
    <p:sldLayoutId id="2147484411" r:id="rId9"/>
    <p:sldLayoutId id="2147484412" r:id="rId10"/>
    <p:sldLayoutId id="2147484413" r:id="rId11"/>
    <p:sldLayoutId id="2147484414" r:id="rId12"/>
    <p:sldLayoutId id="2147484415" r:id="rId13"/>
    <p:sldLayoutId id="2147484416"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545953401"/>
      </p:ext>
    </p:extLst>
  </p:cSld>
  <p:clrMap bg1="lt1" tx1="dk1" bg2="lt2" tx2="dk2" accent1="accent1" accent2="accent2" accent3="accent3" accent4="accent4" accent5="accent5" accent6="accent6" hlink="hlink" folHlink="folHlink"/>
  <p:sldLayoutIdLst>
    <p:sldLayoutId id="2147484418" r:id="rId1"/>
    <p:sldLayoutId id="2147484419" r:id="rId2"/>
    <p:sldLayoutId id="2147484420" r:id="rId3"/>
    <p:sldLayoutId id="2147484421" r:id="rId4"/>
    <p:sldLayoutId id="2147484422" r:id="rId5"/>
    <p:sldLayoutId id="2147484423" r:id="rId6"/>
    <p:sldLayoutId id="2147484424" r:id="rId7"/>
    <p:sldLayoutId id="2147484425" r:id="rId8"/>
    <p:sldLayoutId id="2147484426" r:id="rId9"/>
    <p:sldLayoutId id="2147484427" r:id="rId10"/>
    <p:sldLayoutId id="2147484428" r:id="rId11"/>
    <p:sldLayoutId id="2147484429" r:id="rId12"/>
    <p:sldLayoutId id="2147484430" r:id="rId13"/>
    <p:sldLayoutId id="2147484431"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879825985"/>
      </p:ext>
    </p:extLst>
  </p:cSld>
  <p:clrMap bg1="lt1" tx1="dk1" bg2="lt2" tx2="dk2" accent1="accent1" accent2="accent2" accent3="accent3" accent4="accent4" accent5="accent5" accent6="accent6" hlink="hlink" folHlink="folHlink"/>
  <p:sldLayoutIdLst>
    <p:sldLayoutId id="2147484433" r:id="rId1"/>
    <p:sldLayoutId id="2147484434" r:id="rId2"/>
    <p:sldLayoutId id="2147484435" r:id="rId3"/>
    <p:sldLayoutId id="2147484436" r:id="rId4"/>
    <p:sldLayoutId id="2147484437" r:id="rId5"/>
    <p:sldLayoutId id="2147484438" r:id="rId6"/>
    <p:sldLayoutId id="2147484439" r:id="rId7"/>
    <p:sldLayoutId id="2147484440" r:id="rId8"/>
    <p:sldLayoutId id="2147484441" r:id="rId9"/>
    <p:sldLayoutId id="2147484442" r:id="rId10"/>
    <p:sldLayoutId id="2147484443" r:id="rId11"/>
    <p:sldLayoutId id="2147484444"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439574417"/>
      </p:ext>
    </p:extLst>
  </p:cSld>
  <p:clrMap bg1="lt1" tx1="dk1" bg2="lt2" tx2="dk2" accent1="accent1" accent2="accent2" accent3="accent3" accent4="accent4" accent5="accent5" accent6="accent6" hlink="hlink" folHlink="folHlink"/>
  <p:sldLayoutIdLst>
    <p:sldLayoutId id="2147484446" r:id="rId1"/>
    <p:sldLayoutId id="2147484447" r:id="rId2"/>
    <p:sldLayoutId id="2147484448" r:id="rId3"/>
    <p:sldLayoutId id="2147484449" r:id="rId4"/>
    <p:sldLayoutId id="2147484450" r:id="rId5"/>
    <p:sldLayoutId id="2147484451" r:id="rId6"/>
    <p:sldLayoutId id="2147484452" r:id="rId7"/>
    <p:sldLayoutId id="2147484453" r:id="rId8"/>
    <p:sldLayoutId id="2147484454" r:id="rId9"/>
    <p:sldLayoutId id="2147484455" r:id="rId10"/>
    <p:sldLayoutId id="2147484456" r:id="rId11"/>
    <p:sldLayoutId id="2147484457"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461005711"/>
      </p:ext>
    </p:extLst>
  </p:cSld>
  <p:clrMap bg1="lt1" tx1="dk1" bg2="lt2" tx2="dk2" accent1="accent1" accent2="accent2" accent3="accent3" accent4="accent4" accent5="accent5" accent6="accent6" hlink="hlink" folHlink="folHlink"/>
  <p:sldLayoutIdLst>
    <p:sldLayoutId id="2147484459" r:id="rId1"/>
    <p:sldLayoutId id="2147484460" r:id="rId2"/>
    <p:sldLayoutId id="2147484461" r:id="rId3"/>
    <p:sldLayoutId id="2147484462" r:id="rId4"/>
    <p:sldLayoutId id="2147484463" r:id="rId5"/>
    <p:sldLayoutId id="2147484464" r:id="rId6"/>
    <p:sldLayoutId id="2147484465" r:id="rId7"/>
    <p:sldLayoutId id="2147484466" r:id="rId8"/>
    <p:sldLayoutId id="2147484467" r:id="rId9"/>
    <p:sldLayoutId id="2147484468" r:id="rId10"/>
    <p:sldLayoutId id="2147484469" r:id="rId11"/>
    <p:sldLayoutId id="2147484470"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296553747"/>
      </p:ext>
    </p:extLst>
  </p:cSld>
  <p:clrMap bg1="lt1" tx1="dk1" bg2="lt2" tx2="dk2" accent1="accent1" accent2="accent2" accent3="accent3" accent4="accent4" accent5="accent5" accent6="accent6" hlink="hlink" folHlink="folHlink"/>
  <p:sldLayoutIdLst>
    <p:sldLayoutId id="2147484472" r:id="rId1"/>
    <p:sldLayoutId id="2147484473" r:id="rId2"/>
    <p:sldLayoutId id="2147484474" r:id="rId3"/>
    <p:sldLayoutId id="2147484475" r:id="rId4"/>
    <p:sldLayoutId id="2147484476" r:id="rId5"/>
    <p:sldLayoutId id="2147484477" r:id="rId6"/>
    <p:sldLayoutId id="2147484478" r:id="rId7"/>
    <p:sldLayoutId id="2147484479" r:id="rId8"/>
    <p:sldLayoutId id="2147484480" r:id="rId9"/>
    <p:sldLayoutId id="2147484481" r:id="rId10"/>
    <p:sldLayoutId id="2147484482" r:id="rId11"/>
    <p:sldLayoutId id="2147484483"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15044179"/>
      </p:ext>
    </p:extLst>
  </p:cSld>
  <p:clrMap bg1="lt1" tx1="dk1" bg2="lt2" tx2="dk2" accent1="accent1" accent2="accent2" accent3="accent3" accent4="accent4" accent5="accent5" accent6="accent6" hlink="hlink" folHlink="folHlink"/>
  <p:sldLayoutIdLst>
    <p:sldLayoutId id="2147484485" r:id="rId1"/>
    <p:sldLayoutId id="2147484486" r:id="rId2"/>
    <p:sldLayoutId id="2147484487" r:id="rId3"/>
    <p:sldLayoutId id="2147484488" r:id="rId4"/>
    <p:sldLayoutId id="2147484489" r:id="rId5"/>
    <p:sldLayoutId id="2147484490" r:id="rId6"/>
    <p:sldLayoutId id="2147484491" r:id="rId7"/>
    <p:sldLayoutId id="2147484492" r:id="rId8"/>
    <p:sldLayoutId id="2147484493" r:id="rId9"/>
    <p:sldLayoutId id="2147484494" r:id="rId10"/>
    <p:sldLayoutId id="2147484495" r:id="rId11"/>
    <p:sldLayoutId id="2147484497"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535207875"/>
      </p:ext>
    </p:extLst>
  </p:cSld>
  <p:clrMap bg1="lt1" tx1="dk1" bg2="lt2" tx2="dk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1"/>
          <p:cNvSpPr>
            <a:spLocks noGrp="1" noChangeArrowheads="1"/>
          </p:cNvSpPr>
          <p:nvPr>
            <p:ph type="body" idx="1"/>
          </p:nvPr>
        </p:nvSpPr>
        <p:spPr bwMode="auto">
          <a:xfrm>
            <a:off x="444501" y="33782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74755" name="Rectangle 2"/>
          <p:cNvSpPr>
            <a:spLocks noGrp="1" noChangeArrowheads="1"/>
          </p:cNvSpPr>
          <p:nvPr>
            <p:ph type="title"/>
          </p:nvPr>
        </p:nvSpPr>
        <p:spPr bwMode="auto">
          <a:xfrm>
            <a:off x="444501" y="9906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786851888"/>
      </p:ext>
    </p:extLst>
  </p:cSld>
  <p:clrMap bg1="lt1" tx1="dk1" bg2="lt2" tx2="dk2" accent1="accent1" accent2="accent2" accent3="accent3" accent4="accent4" accent5="accent5" accent6="accent6" hlink="hlink" folHlink="folHlink"/>
  <p:sldLayoutIdLst>
    <p:sldLayoutId id="2147484516"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 id="2147484527" r:id="rId12"/>
    <p:sldLayoutId id="2147484528" r:id="rId13"/>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defRPr/>
            </a:pPr>
            <a:endParaRPr lang="en-US" altLang="en-US" sz="1000" dirty="0" smtClean="0">
              <a:solidFill>
                <a:srgbClr val="000000"/>
              </a:solidFill>
              <a:cs typeface="+mn-cs"/>
            </a:endParaRPr>
          </a:p>
        </p:txBody>
      </p:sp>
      <p:sp>
        <p:nvSpPr>
          <p:cNvPr id="1027" name="Rectangle 7"/>
          <p:cNvSpPr>
            <a:spLocks noGrp="1" noChangeArrowheads="1"/>
          </p:cNvSpPr>
          <p:nvPr>
            <p:ph type="title"/>
          </p:nvPr>
        </p:nvSpPr>
        <p:spPr bwMode="gray">
          <a:xfrm>
            <a:off x="314325" y="147638"/>
            <a:ext cx="55356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de-DE" altLang="en-US" smtClean="0"/>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sz="1000">
                <a:ea typeface="ＭＳ Ｐゴシック" charset="-128"/>
              </a:defRPr>
            </a:lvl1pPr>
          </a:lstStyle>
          <a:p>
            <a:pPr>
              <a:defRPr/>
            </a:pPr>
            <a:endParaRPr lang="de-DE" dirty="0">
              <a:solidFill>
                <a:srgbClr val="000000"/>
              </a:solidFill>
              <a:cs typeface="+mn-cs"/>
            </a:endParaRPr>
          </a:p>
        </p:txBody>
      </p:sp>
      <p:sp>
        <p:nvSpPr>
          <p:cNvPr id="1029"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de-DE" altLang="en-US" smtClean="0"/>
              <a:t>Klicken Sie, um die Formate des Vorlagentextes zu bearbeiten</a:t>
            </a:r>
          </a:p>
          <a:p>
            <a:pPr lvl="1"/>
            <a:r>
              <a:rPr lang="de-DE" altLang="en-US" smtClean="0"/>
              <a:t>Zweite Ebene</a:t>
            </a:r>
          </a:p>
          <a:p>
            <a:pPr lvl="2"/>
            <a:r>
              <a:rPr lang="de-DE" altLang="en-US" smtClean="0"/>
              <a:t>Dritte Ebene</a:t>
            </a:r>
          </a:p>
          <a:p>
            <a:pPr lvl="3"/>
            <a:r>
              <a:rPr lang="de-DE" altLang="en-US" smtClean="0"/>
              <a:t>Vierte Ebene</a:t>
            </a:r>
          </a:p>
        </p:txBody>
      </p:sp>
      <p:pic>
        <p:nvPicPr>
          <p:cNvPr id="1030" name="Picture 2" descr="H:\share\SSSTA\01410.088-SSSTA_2012-2016\01410.088-Logos, Flyers\NCSSLE Logo- letterhead.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096000" y="63246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44" r:id="rId1"/>
    <p:sldLayoutId id="2147484545" r:id="rId2"/>
    <p:sldLayoutId id="2147484546" r:id="rId3"/>
    <p:sldLayoutId id="2147484547" r:id="rId4"/>
    <p:sldLayoutId id="2147484548" r:id="rId5"/>
    <p:sldLayoutId id="2147484549" r:id="rId6"/>
    <p:sldLayoutId id="2147484550" r:id="rId7"/>
    <p:sldLayoutId id="2147484551" r:id="rId8"/>
    <p:sldLayoutId id="2147484552" r:id="rId9"/>
    <p:sldLayoutId id="2147484553" r:id="rId10"/>
    <p:sldLayoutId id="2147484554" r:id="rId11"/>
  </p:sldLayoutIdLst>
  <p:transition xmlns:p14="http://schemas.microsoft.com/office/powerpoint/2010/main" spd="med">
    <p:fade/>
  </p:transition>
  <p:hf hdr="0" ft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mj-cs"/>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6pPr>
      <a:lvl7pPr marL="9144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7pPr>
      <a:lvl8pPr marL="13716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8pPr>
      <a:lvl9pPr marL="18288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9pPr>
    </p:titleStyle>
    <p:bodyStyle>
      <a:lvl1pPr marL="190500" indent="-190500" algn="l" rtl="0" eaLnBrk="0" fontAlgn="base" hangingPunct="0">
        <a:spcBef>
          <a:spcPct val="60000"/>
        </a:spcBef>
        <a:spcAft>
          <a:spcPct val="0"/>
        </a:spcAft>
        <a:buClr>
          <a:schemeClr val="accent1"/>
        </a:buClr>
        <a:buFont typeface="Wingdings" pitchFamily="2" charset="2"/>
        <a:buChar char="§"/>
        <a:defRPr sz="2000" b="1">
          <a:solidFill>
            <a:schemeClr val="tx1"/>
          </a:solidFill>
          <a:latin typeface="+mn-lt"/>
          <a:ea typeface="+mn-ea"/>
          <a:cs typeface="+mn-cs"/>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mn-ea"/>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mn-ea"/>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mn-ea"/>
        </a:defRPr>
      </a:lvl4pPr>
      <a:lvl5pPr marL="1050925" indent="-168275"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ea typeface="+mn-ea"/>
        </a:defRPr>
      </a:lvl5pPr>
      <a:lvl6pPr marL="15081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6pPr>
      <a:lvl7pPr marL="19653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7pPr>
      <a:lvl8pPr marL="24225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8pPr>
      <a:lvl9pPr marL="28797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defRPr/>
            </a:pPr>
            <a:endParaRPr lang="en-US" altLang="en-US" sz="1000" dirty="0" smtClean="0">
              <a:solidFill>
                <a:srgbClr val="000000"/>
              </a:solidFill>
              <a:cs typeface="+mn-cs"/>
            </a:endParaRPr>
          </a:p>
        </p:txBody>
      </p:sp>
      <p:sp>
        <p:nvSpPr>
          <p:cNvPr id="2051" name="Rectangle 7"/>
          <p:cNvSpPr>
            <a:spLocks noGrp="1" noChangeArrowheads="1"/>
          </p:cNvSpPr>
          <p:nvPr>
            <p:ph type="title"/>
          </p:nvPr>
        </p:nvSpPr>
        <p:spPr bwMode="gray">
          <a:xfrm>
            <a:off x="314325" y="147638"/>
            <a:ext cx="55356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de-DE" altLang="en-US" smtClean="0"/>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sz="1000">
                <a:solidFill>
                  <a:srgbClr val="000000"/>
                </a:solidFill>
                <a:ea typeface="ＭＳ Ｐゴシック" charset="-128"/>
              </a:defRPr>
            </a:lvl1pPr>
          </a:lstStyle>
          <a:p>
            <a:pPr>
              <a:defRPr/>
            </a:pPr>
            <a:endParaRPr lang="de-DE" dirty="0">
              <a:cs typeface="+mn-cs"/>
            </a:endParaRPr>
          </a:p>
        </p:txBody>
      </p:sp>
      <p:sp>
        <p:nvSpPr>
          <p:cNvPr id="2053"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de-DE" altLang="en-US" smtClean="0"/>
              <a:t>Klicken Sie, um die Formate des Vorlagentextes zu bearbeiten</a:t>
            </a:r>
          </a:p>
          <a:p>
            <a:pPr lvl="1"/>
            <a:r>
              <a:rPr lang="de-DE" altLang="en-US" smtClean="0"/>
              <a:t>Zweite Ebene</a:t>
            </a:r>
          </a:p>
          <a:p>
            <a:pPr lvl="2"/>
            <a:r>
              <a:rPr lang="de-DE" altLang="en-US" smtClean="0"/>
              <a:t>Dritte Ebene</a:t>
            </a:r>
          </a:p>
          <a:p>
            <a:pPr lvl="3"/>
            <a:r>
              <a:rPr lang="de-DE" altLang="en-US" smtClean="0"/>
              <a:t>Vierte Ebene</a:t>
            </a:r>
          </a:p>
        </p:txBody>
      </p:sp>
      <p:pic>
        <p:nvPicPr>
          <p:cNvPr id="2054" name="Picture 6" descr="SSSTA-logo.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700838" y="6173788"/>
            <a:ext cx="21383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6" r:id="rId1"/>
    <p:sldLayoutId id="2147484557" r:id="rId2"/>
    <p:sldLayoutId id="2147484558" r:id="rId3"/>
    <p:sldLayoutId id="2147484559" r:id="rId4"/>
    <p:sldLayoutId id="2147484560" r:id="rId5"/>
    <p:sldLayoutId id="2147484561" r:id="rId6"/>
    <p:sldLayoutId id="2147484562" r:id="rId7"/>
    <p:sldLayoutId id="2147484563" r:id="rId8"/>
    <p:sldLayoutId id="2147484564" r:id="rId9"/>
    <p:sldLayoutId id="2147484565" r:id="rId10"/>
    <p:sldLayoutId id="2147484566" r:id="rId11"/>
  </p:sldLayoutIdLst>
  <p:transition xmlns:p14="http://schemas.microsoft.com/office/powerpoint/2010/main" spd="med">
    <p:fade/>
  </p:transition>
  <p:hf hdr="0" ft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mj-cs"/>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6pPr>
      <a:lvl7pPr marL="9144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7pPr>
      <a:lvl8pPr marL="13716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8pPr>
      <a:lvl9pPr marL="18288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9pPr>
    </p:titleStyle>
    <p:bodyStyle>
      <a:lvl1pPr marL="190500" indent="-190500" algn="l" rtl="0" eaLnBrk="0" fontAlgn="base" hangingPunct="0">
        <a:spcBef>
          <a:spcPct val="60000"/>
        </a:spcBef>
        <a:spcAft>
          <a:spcPct val="0"/>
        </a:spcAft>
        <a:buClr>
          <a:schemeClr val="accent1"/>
        </a:buClr>
        <a:buFont typeface="Wingdings" pitchFamily="2" charset="2"/>
        <a:buChar char="§"/>
        <a:defRPr sz="2000" b="1">
          <a:solidFill>
            <a:schemeClr val="tx1"/>
          </a:solidFill>
          <a:latin typeface="+mn-lt"/>
          <a:ea typeface="+mn-ea"/>
          <a:cs typeface="+mn-cs"/>
        </a:defRPr>
      </a:lvl1pPr>
      <a:lvl2pPr marL="381000" indent="-188913" algn="l" rtl="0" eaLnBrk="0" fontAlgn="base" hangingPunct="0">
        <a:spcBef>
          <a:spcPct val="30000"/>
        </a:spcBef>
        <a:spcAft>
          <a:spcPct val="0"/>
        </a:spcAft>
        <a:buClr>
          <a:schemeClr val="accent1"/>
        </a:buClr>
        <a:buChar char="-"/>
        <a:defRPr sz="2800">
          <a:solidFill>
            <a:schemeClr val="tx1"/>
          </a:solidFill>
          <a:latin typeface="+mn-lt"/>
          <a:ea typeface="+mn-ea"/>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mn-ea"/>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mn-ea"/>
        </a:defRPr>
      </a:lvl4pPr>
      <a:lvl5pPr marL="1050925" indent="-168275"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ea typeface="+mn-ea"/>
        </a:defRPr>
      </a:lvl5pPr>
      <a:lvl6pPr marL="15081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6pPr>
      <a:lvl7pPr marL="19653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7pPr>
      <a:lvl8pPr marL="24225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8pPr>
      <a:lvl9pPr marL="28797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1"/>
          <p:cNvSpPr>
            <a:spLocks noGrp="1" noChangeArrowheads="1"/>
          </p:cNvSpPr>
          <p:nvPr>
            <p:ph type="body" idx="1"/>
          </p:nvPr>
        </p:nvSpPr>
        <p:spPr bwMode="auto">
          <a:xfrm>
            <a:off x="444501" y="33782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87043" name="Rectangle 2"/>
          <p:cNvSpPr>
            <a:spLocks noGrp="1" noChangeArrowheads="1"/>
          </p:cNvSpPr>
          <p:nvPr>
            <p:ph type="title"/>
          </p:nvPr>
        </p:nvSpPr>
        <p:spPr bwMode="auto">
          <a:xfrm>
            <a:off x="444501" y="9906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23907"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59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5.wdp"/><Relationship Id="rId1" Type="http://schemas.openxmlformats.org/officeDocument/2006/relationships/slideLayout" Target="../slideLayouts/slideLayout3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6.wdp"/><Relationship Id="rId1" Type="http://schemas.openxmlformats.org/officeDocument/2006/relationships/slideLayout" Target="../slideLayouts/slideLayout31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7.wdp"/><Relationship Id="rId1" Type="http://schemas.openxmlformats.org/officeDocument/2006/relationships/slideLayout" Target="../slideLayouts/slideLayout3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99.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59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2.wdp"/><Relationship Id="rId1" Type="http://schemas.openxmlformats.org/officeDocument/2006/relationships/slideLayout" Target="../slideLayouts/slideLayout599.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7.wdp"/><Relationship Id="rId1" Type="http://schemas.openxmlformats.org/officeDocument/2006/relationships/slideLayout" Target="../slideLayouts/slideLayout31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25.xml"/><Relationship Id="rId3"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2.wdp"/><Relationship Id="rId1" Type="http://schemas.openxmlformats.org/officeDocument/2006/relationships/slideLayout" Target="../slideLayouts/slideLayout31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4" Type="http://schemas.microsoft.com/office/2007/relationships/hdphoto" Target="../media/hdphoto9.wdp"/><Relationship Id="rId1" Type="http://schemas.openxmlformats.org/officeDocument/2006/relationships/slideLayout" Target="../slideLayouts/slideLayout31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28.xml"/><Relationship Id="rId3"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2.wdp"/><Relationship Id="rId1" Type="http://schemas.openxmlformats.org/officeDocument/2006/relationships/slideLayout" Target="../slideLayouts/slideLayout599.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1.xml"/><Relationship Id="rId3" Type="http://schemas.openxmlformats.org/officeDocument/2006/relationships/image" Target="../media/image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2.xml"/><Relationship Id="rId3"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5.xml"/><Relationship Id="rId3"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6.xml"/><Relationship Id="rId3" Type="http://schemas.openxmlformats.org/officeDocument/2006/relationships/image" Target="../media/image1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7.xml"/><Relationship Id="rId3"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4" Type="http://schemas.microsoft.com/office/2007/relationships/hdphoto" Target="../media/hdphoto11.wdp"/><Relationship Id="rId1" Type="http://schemas.openxmlformats.org/officeDocument/2006/relationships/slideLayout" Target="../slideLayouts/slideLayout31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4" Type="http://schemas.microsoft.com/office/2007/relationships/hdphoto" Target="../media/hdphoto12.wdp"/><Relationship Id="rId1" Type="http://schemas.openxmlformats.org/officeDocument/2006/relationships/slideLayout" Target="../slideLayouts/slideLayout316.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40.xml"/><Relationship Id="rId3"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0.wdp"/><Relationship Id="rId1" Type="http://schemas.openxmlformats.org/officeDocument/2006/relationships/slideLayout" Target="../slideLayouts/slideLayout3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45.xml"/><Relationship Id="rId3" Type="http://schemas.openxmlformats.org/officeDocument/2006/relationships/image" Target="../media/image11.png"/></Relationships>
</file>

<file path=ppt/slides/_rels/slide46.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4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microsoft.com/office/2007/relationships/hdphoto" Target="../media/hdphoto3.wdp"/><Relationship Id="rId1" Type="http://schemas.openxmlformats.org/officeDocument/2006/relationships/slideLayout" Target="../slideLayouts/slideLayout31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microsoft.com/office/2007/relationships/hdphoto" Target="../media/hdphoto4.wdp"/><Relationship Id="rId1" Type="http://schemas.openxmlformats.org/officeDocument/2006/relationships/slideLayout" Target="../slideLayouts/slideLayout31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76200" y="0"/>
            <a:ext cx="10269139" cy="7302500"/>
          </a:xfrm>
          <a:prstGeom prst="rect">
            <a:avLst/>
          </a:prstGeom>
        </p:spPr>
      </p:pic>
      <p:sp>
        <p:nvSpPr>
          <p:cNvPr id="20" name="Rectangle 2"/>
          <p:cNvSpPr>
            <a:spLocks/>
          </p:cNvSpPr>
          <p:nvPr/>
        </p:nvSpPr>
        <p:spPr bwMode="auto">
          <a:xfrm>
            <a:off x="-76200" y="1752600"/>
            <a:ext cx="10352964" cy="4419600"/>
          </a:xfrm>
          <a:prstGeom prst="rect">
            <a:avLst/>
          </a:prstGeom>
          <a:solidFill>
            <a:srgbClr val="000000">
              <a:alpha val="7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21" name="Rectangle 3"/>
          <p:cNvSpPr>
            <a:spLocks/>
          </p:cNvSpPr>
          <p:nvPr/>
        </p:nvSpPr>
        <p:spPr bwMode="auto">
          <a:xfrm>
            <a:off x="304800" y="304800"/>
            <a:ext cx="9906000" cy="1143000"/>
          </a:xfrm>
          <a:prstGeom prst="rect">
            <a:avLst/>
          </a:prstGeom>
          <a:noFill/>
          <a:ln>
            <a:noFill/>
          </a:ln>
          <a:extLst/>
        </p:spPr>
        <p:txBody>
          <a:bodyPr lIns="0" tIns="0" rIns="40628" bIns="0"/>
          <a:lstStyle/>
          <a:p>
            <a:pPr marL="39688">
              <a:defRPr/>
            </a:pPr>
            <a:r>
              <a:rPr lang="en-US" sz="4800" dirty="0" smtClean="0">
                <a:solidFill>
                  <a:schemeClr val="bg1"/>
                </a:solidFill>
                <a:latin typeface="Calibri" pitchFamily="34" charset="0"/>
                <a:cs typeface="Calibri" pitchFamily="34" charset="0"/>
                <a:sym typeface="Arial" charset="0"/>
              </a:rPr>
              <a:t>Building Trauma-Sensitive Schools</a:t>
            </a:r>
          </a:p>
        </p:txBody>
      </p:sp>
      <p:sp>
        <p:nvSpPr>
          <p:cNvPr id="22" name="Rectangle 3"/>
          <p:cNvSpPr>
            <a:spLocks/>
          </p:cNvSpPr>
          <p:nvPr/>
        </p:nvSpPr>
        <p:spPr bwMode="auto">
          <a:xfrm>
            <a:off x="342900" y="1981200"/>
            <a:ext cx="8839200" cy="1447800"/>
          </a:xfrm>
          <a:prstGeom prst="rect">
            <a:avLst/>
          </a:prstGeom>
          <a:noFill/>
          <a:ln>
            <a:noFill/>
          </a:ln>
          <a:extLst/>
        </p:spPr>
        <p:txBody>
          <a:bodyPr lIns="0" tIns="0" rIns="40628" bIns="0"/>
          <a:lstStyle/>
          <a:p>
            <a:pPr marL="39688">
              <a:defRPr/>
            </a:pPr>
            <a:r>
              <a:rPr lang="en-US" sz="3200" dirty="0">
                <a:solidFill>
                  <a:schemeClr val="bg1"/>
                </a:solidFill>
                <a:latin typeface="Calibri" pitchFamily="34" charset="0"/>
                <a:cs typeface="Calibri" pitchFamily="34" charset="0"/>
              </a:rPr>
              <a:t>MODULE ONE</a:t>
            </a:r>
          </a:p>
          <a:p>
            <a:pPr marL="39688">
              <a:defRPr/>
            </a:pPr>
            <a:r>
              <a:rPr lang="en-US" sz="3200" dirty="0">
                <a:solidFill>
                  <a:schemeClr val="bg1"/>
                </a:solidFill>
                <a:latin typeface="Calibri" pitchFamily="34" charset="0"/>
                <a:cs typeface="Calibri" pitchFamily="34" charset="0"/>
              </a:rPr>
              <a:t>Understanding Trauma and Its Impact</a:t>
            </a:r>
          </a:p>
          <a:p>
            <a:pPr marL="39688">
              <a:defRPr/>
            </a:pPr>
            <a:endParaRPr lang="en-US" sz="3200" dirty="0">
              <a:solidFill>
                <a:schemeClr val="bg1"/>
              </a:solidFill>
              <a:latin typeface="Calibri" pitchFamily="34" charset="0"/>
              <a:cs typeface="Calibri" pitchFamily="34" charset="0"/>
            </a:endParaRPr>
          </a:p>
          <a:p>
            <a:pPr marL="39688">
              <a:defRPr/>
            </a:pPr>
            <a:r>
              <a:rPr lang="en-US" sz="3200" dirty="0" smtClean="0">
                <a:solidFill>
                  <a:srgbClr val="FFFF00"/>
                </a:solidFill>
                <a:latin typeface="Calibri" pitchFamily="34" charset="0"/>
                <a:cs typeface="Calibri" pitchFamily="34" charset="0"/>
              </a:rPr>
              <a:t>MODULE TWO</a:t>
            </a:r>
          </a:p>
          <a:p>
            <a:pPr marL="39688">
              <a:defRPr/>
            </a:pPr>
            <a:r>
              <a:rPr lang="en-US" sz="3200" dirty="0" smtClean="0">
                <a:solidFill>
                  <a:srgbClr val="FFFF00"/>
                </a:solidFill>
                <a:latin typeface="Calibri" pitchFamily="34" charset="0"/>
                <a:cs typeface="Calibri" pitchFamily="34" charset="0"/>
                <a:sym typeface="Arial" charset="0"/>
              </a:rPr>
              <a:t>Trauma-Sensitive Schools: What, Why, &amp; How</a:t>
            </a:r>
          </a:p>
          <a:p>
            <a:pPr marL="39688">
              <a:defRPr/>
            </a:pPr>
            <a:endParaRPr lang="en-US" sz="3200" dirty="0" smtClean="0">
              <a:solidFill>
                <a:srgbClr val="FFFF00"/>
              </a:solidFill>
              <a:latin typeface="Calibri" pitchFamily="34" charset="0"/>
              <a:cs typeface="Calibri" pitchFamily="34" charset="0"/>
            </a:endParaRPr>
          </a:p>
          <a:p>
            <a:pPr marL="39688">
              <a:defRPr/>
            </a:pPr>
            <a:r>
              <a:rPr lang="en-US" sz="3200" dirty="0" smtClean="0">
                <a:latin typeface="Calibri" pitchFamily="34" charset="0"/>
                <a:cs typeface="Calibri" pitchFamily="34" charset="0"/>
              </a:rPr>
              <a:t>MODULE THREE</a:t>
            </a:r>
            <a:endParaRPr lang="en-US" sz="3200" dirty="0">
              <a:latin typeface="Calibri" pitchFamily="34" charset="0"/>
              <a:cs typeface="Calibri" pitchFamily="34" charset="0"/>
            </a:endParaRPr>
          </a:p>
          <a:p>
            <a:pPr marL="39688">
              <a:defRPr/>
            </a:pPr>
            <a:r>
              <a:rPr lang="en-US" sz="3200" dirty="0" smtClean="0">
                <a:latin typeface="Calibri" pitchFamily="34" charset="0"/>
                <a:cs typeface="Calibri" pitchFamily="34" charset="0"/>
              </a:rPr>
              <a:t>A Roadmap for Leaders</a:t>
            </a:r>
            <a:endParaRPr lang="en-US" sz="3200" dirty="0">
              <a:latin typeface="Calibri" pitchFamily="34" charset="0"/>
              <a:cs typeface="Calibri" pitchFamily="34" charset="0"/>
            </a:endParaRPr>
          </a:p>
          <a:p>
            <a:pPr marL="39688">
              <a:defRPr/>
            </a:pPr>
            <a:endParaRPr lang="en-US" sz="3200" dirty="0" smtClean="0">
              <a:solidFill>
                <a:srgbClr val="FFFF00"/>
              </a:solidFill>
              <a:latin typeface="Calibri" pitchFamily="34" charset="0"/>
              <a:cs typeface="Calibri" pitchFamily="34" charset="0"/>
              <a:sym typeface="Arial" charset="0"/>
            </a:endParaRPr>
          </a:p>
        </p:txBody>
      </p:sp>
    </p:spTree>
    <p:extLst>
      <p:ext uri="{BB962C8B-B14F-4D97-AF65-F5344CB8AC3E}">
        <p14:creationId xmlns:p14="http://schemas.microsoft.com/office/powerpoint/2010/main" val="3857610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10672658" cy="7565729"/>
          </a:xfrm>
          <a:prstGeom prst="rect">
            <a:avLst/>
          </a:prstGeom>
        </p:spPr>
      </p:pic>
      <p:sp>
        <p:nvSpPr>
          <p:cNvPr id="8" name="Rectangle 2"/>
          <p:cNvSpPr>
            <a:spLocks/>
          </p:cNvSpPr>
          <p:nvPr/>
        </p:nvSpPr>
        <p:spPr bwMode="auto">
          <a:xfrm>
            <a:off x="0" y="2819400"/>
            <a:ext cx="10820400" cy="19050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9" name="Rectangle 8"/>
          <p:cNvSpPr/>
          <p:nvPr/>
        </p:nvSpPr>
        <p:spPr>
          <a:xfrm>
            <a:off x="609600" y="3276600"/>
            <a:ext cx="8915400" cy="954107"/>
          </a:xfrm>
          <a:prstGeom prst="rect">
            <a:avLst/>
          </a:prstGeom>
        </p:spPr>
        <p:txBody>
          <a:bodyPr wrap="square">
            <a:spAutoFit/>
          </a:bodyPr>
          <a:lstStyle/>
          <a:p>
            <a:r>
              <a:rPr lang="en-US" sz="2800" dirty="0" smtClean="0">
                <a:solidFill>
                  <a:srgbClr val="FFFF00"/>
                </a:solidFill>
                <a:latin typeface="Calibri"/>
                <a:cs typeface="Calibri"/>
              </a:rPr>
              <a:t>Trauma-Sensitive School: </a:t>
            </a:r>
            <a:r>
              <a:rPr lang="en-US" sz="2800" dirty="0" smtClean="0">
                <a:latin typeface="Calibri"/>
                <a:cs typeface="Calibri"/>
              </a:rPr>
              <a:t>A school where all feel supported and addressing trauma is central to its mission.</a:t>
            </a:r>
            <a:endParaRPr lang="en-US" sz="2800" dirty="0">
              <a:latin typeface="Calibri"/>
              <a:cs typeface="Calibri"/>
            </a:endParaRPr>
          </a:p>
        </p:txBody>
      </p:sp>
    </p:spTree>
    <p:extLst>
      <p:ext uri="{BB962C8B-B14F-4D97-AF65-F5344CB8AC3E}">
        <p14:creationId xmlns:p14="http://schemas.microsoft.com/office/powerpoint/2010/main" val="348794983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AutoShape 3"/>
          <p:cNvSpPr>
            <a:spLocks noChangeArrowheads="1"/>
          </p:cNvSpPr>
          <p:nvPr/>
        </p:nvSpPr>
        <p:spPr bwMode="auto">
          <a:xfrm>
            <a:off x="1447800" y="1295400"/>
            <a:ext cx="5029200" cy="4648200"/>
          </a:xfrm>
          <a:prstGeom prst="triangle">
            <a:avLst>
              <a:gd name="adj" fmla="val 50000"/>
            </a:avLst>
          </a:prstGeom>
          <a:solidFill>
            <a:schemeClr val="accent1"/>
          </a:solidFill>
          <a:ln w="9525">
            <a:solidFill>
              <a:srgbClr val="0061B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dirty="0"/>
          </a:p>
        </p:txBody>
      </p:sp>
      <p:sp>
        <p:nvSpPr>
          <p:cNvPr id="7" name="Text Box 7"/>
          <p:cNvSpPr txBox="1">
            <a:spLocks noChangeArrowheads="1"/>
          </p:cNvSpPr>
          <p:nvPr/>
        </p:nvSpPr>
        <p:spPr bwMode="auto">
          <a:xfrm>
            <a:off x="5562600" y="3810000"/>
            <a:ext cx="350520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pPr>
            <a:r>
              <a:rPr lang="en-US" sz="2000" dirty="0" smtClean="0">
                <a:solidFill>
                  <a:schemeClr val="tx1"/>
                </a:solidFill>
                <a:latin typeface="Calibri"/>
                <a:cs typeface="Calibri"/>
              </a:rPr>
              <a:t>Tier 1: Universal Interventions</a:t>
            </a:r>
            <a:endParaRPr lang="en-US" dirty="0" smtClean="0">
              <a:solidFill>
                <a:schemeClr val="tx1"/>
              </a:solidFill>
              <a:latin typeface="Calibri"/>
              <a:cs typeface="Calibri"/>
            </a:endParaRPr>
          </a:p>
          <a:p>
            <a:pPr>
              <a:spcBef>
                <a:spcPts val="0"/>
              </a:spcBef>
            </a:pPr>
            <a:r>
              <a:rPr lang="en-US" dirty="0">
                <a:solidFill>
                  <a:schemeClr val="tx1"/>
                </a:solidFill>
                <a:latin typeface="Calibri"/>
                <a:cs typeface="Calibri"/>
              </a:rPr>
              <a:t>	</a:t>
            </a:r>
            <a:r>
              <a:rPr lang="en-US" dirty="0" smtClean="0">
                <a:solidFill>
                  <a:schemeClr val="tx1"/>
                </a:solidFill>
                <a:latin typeface="Calibri"/>
                <a:cs typeface="Calibri"/>
              </a:rPr>
              <a:t>For all students </a:t>
            </a:r>
          </a:p>
          <a:p>
            <a:pPr>
              <a:spcBef>
                <a:spcPts val="0"/>
              </a:spcBef>
            </a:pPr>
            <a:r>
              <a:rPr lang="en-US" dirty="0" smtClean="0">
                <a:solidFill>
                  <a:schemeClr val="tx1"/>
                </a:solidFill>
                <a:latin typeface="Calibri"/>
                <a:cs typeface="Calibri"/>
              </a:rPr>
              <a:t>	Preventive, proactive</a:t>
            </a:r>
            <a:endParaRPr lang="en-US" sz="2000" dirty="0" smtClean="0">
              <a:solidFill>
                <a:schemeClr val="tx1"/>
              </a:solidFill>
              <a:latin typeface="Calibri"/>
              <a:cs typeface="Calibri"/>
            </a:endParaRPr>
          </a:p>
        </p:txBody>
      </p:sp>
      <p:sp>
        <p:nvSpPr>
          <p:cNvPr id="12" name="Text Box 5"/>
          <p:cNvSpPr txBox="1">
            <a:spLocks noChangeArrowheads="1"/>
          </p:cNvSpPr>
          <p:nvPr/>
        </p:nvSpPr>
        <p:spPr bwMode="auto">
          <a:xfrm>
            <a:off x="2286000" y="4724400"/>
            <a:ext cx="32766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000" dirty="0" smtClean="0">
                <a:solidFill>
                  <a:srgbClr val="000000"/>
                </a:solidFill>
                <a:latin typeface="Calibri"/>
                <a:cs typeface="Calibri"/>
              </a:rPr>
              <a:t>School-wide strategies for addressing trauma and building resilience.</a:t>
            </a:r>
            <a:endParaRPr lang="en-US" sz="2000" dirty="0">
              <a:solidFill>
                <a:srgbClr val="000000"/>
              </a:solidFill>
              <a:latin typeface="Calibri"/>
              <a:cs typeface="Calibri"/>
            </a:endParaRPr>
          </a:p>
        </p:txBody>
      </p:sp>
      <p:sp>
        <p:nvSpPr>
          <p:cNvPr id="14" name="Rectangle 2"/>
          <p:cNvSpPr txBox="1">
            <a:spLocks noChangeArrowheads="1"/>
          </p:cNvSpPr>
          <p:nvPr/>
        </p:nvSpPr>
        <p:spPr>
          <a:xfrm>
            <a:off x="228600" y="304800"/>
            <a:ext cx="7772400" cy="977900"/>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sz="3200" b="1" dirty="0" smtClean="0">
                <a:solidFill>
                  <a:schemeClr val="tx1"/>
                </a:solidFill>
                <a:latin typeface="Calibri" charset="0"/>
              </a:rPr>
              <a:t>Trauma-Sensitive Schools</a:t>
            </a:r>
            <a:endParaRPr lang="en-US" sz="3200" b="1" dirty="0">
              <a:solidFill>
                <a:schemeClr val="tx1"/>
              </a:solidFill>
              <a:latin typeface="Calibri" charset="0"/>
            </a:endParaRPr>
          </a:p>
        </p:txBody>
      </p:sp>
      <p:sp>
        <p:nvSpPr>
          <p:cNvPr id="9" name="Text Box 7"/>
          <p:cNvSpPr txBox="1">
            <a:spLocks noChangeArrowheads="1"/>
          </p:cNvSpPr>
          <p:nvPr/>
        </p:nvSpPr>
        <p:spPr bwMode="auto">
          <a:xfrm>
            <a:off x="4724400" y="2590800"/>
            <a:ext cx="4038600"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000" dirty="0" smtClean="0">
                <a:solidFill>
                  <a:schemeClr val="tx1"/>
                </a:solidFill>
                <a:latin typeface="Calibri"/>
                <a:cs typeface="Calibri"/>
              </a:rPr>
              <a:t>Tier 2: Secondary Interventions</a:t>
            </a:r>
          </a:p>
          <a:p>
            <a:pPr>
              <a:spcBef>
                <a:spcPts val="0"/>
              </a:spcBef>
            </a:pPr>
            <a:r>
              <a:rPr lang="en-US" sz="2000" dirty="0" smtClean="0">
                <a:solidFill>
                  <a:schemeClr val="tx1"/>
                </a:solidFill>
                <a:latin typeface="Calibri"/>
                <a:cs typeface="Calibri"/>
              </a:rPr>
              <a:t>	</a:t>
            </a:r>
            <a:r>
              <a:rPr lang="en-US" dirty="0" smtClean="0">
                <a:solidFill>
                  <a:schemeClr val="tx1"/>
                </a:solidFill>
                <a:latin typeface="Calibri"/>
                <a:cs typeface="Calibri"/>
              </a:rPr>
              <a:t>For some students exposed/at risk</a:t>
            </a:r>
          </a:p>
          <a:p>
            <a:pPr>
              <a:spcBef>
                <a:spcPts val="0"/>
              </a:spcBef>
            </a:pPr>
            <a:r>
              <a:rPr lang="en-US" dirty="0">
                <a:solidFill>
                  <a:schemeClr val="tx1"/>
                </a:solidFill>
                <a:latin typeface="Calibri"/>
                <a:cs typeface="Calibri"/>
              </a:rPr>
              <a:t>	</a:t>
            </a:r>
            <a:r>
              <a:rPr lang="en-US" dirty="0" smtClean="0">
                <a:solidFill>
                  <a:schemeClr val="tx1"/>
                </a:solidFill>
                <a:latin typeface="Calibri"/>
                <a:cs typeface="Calibri"/>
              </a:rPr>
              <a:t>Group interventions</a:t>
            </a:r>
          </a:p>
          <a:p>
            <a:pPr>
              <a:spcBef>
                <a:spcPct val="50000"/>
              </a:spcBef>
            </a:pPr>
            <a:endParaRPr lang="en-US" sz="2000" dirty="0" smtClean="0">
              <a:solidFill>
                <a:schemeClr val="tx1"/>
              </a:solidFill>
              <a:latin typeface="Calibri"/>
              <a:cs typeface="Calibri"/>
            </a:endParaRPr>
          </a:p>
        </p:txBody>
      </p:sp>
      <p:sp>
        <p:nvSpPr>
          <p:cNvPr id="10" name="Text Box 7"/>
          <p:cNvSpPr txBox="1">
            <a:spLocks noChangeArrowheads="1"/>
          </p:cNvSpPr>
          <p:nvPr/>
        </p:nvSpPr>
        <p:spPr bwMode="auto">
          <a:xfrm>
            <a:off x="3505200" y="1295400"/>
            <a:ext cx="46482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pPr>
            <a:r>
              <a:rPr lang="en-US" sz="2000" dirty="0" smtClean="0">
                <a:solidFill>
                  <a:schemeClr val="tx1"/>
                </a:solidFill>
                <a:latin typeface="Calibri"/>
                <a:cs typeface="Calibri"/>
              </a:rPr>
              <a:t>Tier 3: Tertiary Interventions</a:t>
            </a:r>
          </a:p>
          <a:p>
            <a:pPr>
              <a:spcBef>
                <a:spcPts val="0"/>
              </a:spcBef>
            </a:pPr>
            <a:r>
              <a:rPr lang="en-US" dirty="0" smtClean="0">
                <a:solidFill>
                  <a:schemeClr val="tx1"/>
                </a:solidFill>
                <a:latin typeface="Calibri"/>
                <a:cs typeface="Calibri"/>
              </a:rPr>
              <a:t>	         Individualized</a:t>
            </a:r>
          </a:p>
          <a:p>
            <a:pPr>
              <a:spcBef>
                <a:spcPts val="0"/>
              </a:spcBef>
            </a:pPr>
            <a:r>
              <a:rPr lang="en-US" dirty="0" smtClean="0">
                <a:solidFill>
                  <a:schemeClr val="tx1"/>
                </a:solidFill>
                <a:latin typeface="Calibri"/>
                <a:cs typeface="Calibri"/>
              </a:rPr>
              <a:t>	         Specific trauma interventions</a:t>
            </a:r>
            <a:endParaRPr lang="en-US" dirty="0">
              <a:solidFill>
                <a:schemeClr val="tx1"/>
              </a:solidFill>
              <a:latin typeface="Calibri"/>
              <a:cs typeface="Calibri"/>
            </a:endParaRPr>
          </a:p>
        </p:txBody>
      </p:sp>
      <p:cxnSp>
        <p:nvCxnSpPr>
          <p:cNvPr id="4" name="Straight Connector 3"/>
          <p:cNvCxnSpPr/>
          <p:nvPr/>
        </p:nvCxnSpPr>
        <p:spPr>
          <a:xfrm>
            <a:off x="3429000" y="2362200"/>
            <a:ext cx="10668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5" idx="1"/>
            <a:endCxn id="5" idx="5"/>
          </p:cNvCxnSpPr>
          <p:nvPr/>
        </p:nvCxnSpPr>
        <p:spPr>
          <a:xfrm>
            <a:off x="2705100" y="3619500"/>
            <a:ext cx="2514600" cy="0"/>
          </a:xfrm>
          <a:prstGeom prst="line">
            <a:avLst/>
          </a:prstGeom>
        </p:spPr>
        <p:style>
          <a:lnRef idx="2">
            <a:schemeClr val="accent1"/>
          </a:lnRef>
          <a:fillRef idx="0">
            <a:schemeClr val="accent1"/>
          </a:fillRef>
          <a:effectRef idx="1">
            <a:schemeClr val="accent1"/>
          </a:effectRef>
          <a:fontRef idx="minor">
            <a:schemeClr val="tx1"/>
          </a:fontRef>
        </p:style>
      </p:cxnSp>
      <p:sp>
        <p:nvSpPr>
          <p:cNvPr id="22" name="Text Box 5"/>
          <p:cNvSpPr txBox="1">
            <a:spLocks noChangeArrowheads="1"/>
          </p:cNvSpPr>
          <p:nvPr/>
        </p:nvSpPr>
        <p:spPr bwMode="auto">
          <a:xfrm>
            <a:off x="914400" y="2362200"/>
            <a:ext cx="18288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pPr>
            <a:r>
              <a:rPr lang="en-US" sz="2000" dirty="0" smtClean="0">
                <a:solidFill>
                  <a:srgbClr val="000000"/>
                </a:solidFill>
                <a:latin typeface="Calibri"/>
                <a:cs typeface="Calibri"/>
              </a:rPr>
              <a:t>Intensity of need and response</a:t>
            </a:r>
            <a:endParaRPr lang="en-US" sz="2000" dirty="0">
              <a:solidFill>
                <a:srgbClr val="000000"/>
              </a:solidFill>
              <a:latin typeface="Calibri"/>
              <a:cs typeface="Calibri"/>
            </a:endParaRPr>
          </a:p>
        </p:txBody>
      </p:sp>
      <p:sp>
        <p:nvSpPr>
          <p:cNvPr id="2" name="Up Arrow 1"/>
          <p:cNvSpPr/>
          <p:nvPr/>
        </p:nvSpPr>
        <p:spPr>
          <a:xfrm>
            <a:off x="381000" y="1219200"/>
            <a:ext cx="484632" cy="4419600"/>
          </a:xfrm>
          <a:prstGeom prst="upArrow">
            <a:avLst/>
          </a:prstGeom>
          <a:solidFill>
            <a:schemeClr val="tx2">
              <a:alpha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3291686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8600" y="0"/>
            <a:ext cx="10287000" cy="7315200"/>
          </a:xfrm>
          <a:prstGeom prst="rect">
            <a:avLst/>
          </a:prstGeom>
        </p:spPr>
      </p:pic>
      <p:sp>
        <p:nvSpPr>
          <p:cNvPr id="5" name="Text Box 3"/>
          <p:cNvSpPr txBox="1">
            <a:spLocks noChangeArrowheads="1"/>
          </p:cNvSpPr>
          <p:nvPr/>
        </p:nvSpPr>
        <p:spPr bwMode="auto">
          <a:xfrm>
            <a:off x="381000" y="533400"/>
            <a:ext cx="6934200" cy="830997"/>
          </a:xfrm>
          <a:prstGeom prst="rect">
            <a:avLst/>
          </a:prstGeom>
          <a:noFill/>
          <a:ln w="9525">
            <a:noFill/>
            <a:miter lim="800000"/>
            <a:headEnd/>
            <a:tailEnd/>
          </a:ln>
        </p:spPr>
        <p:txBody>
          <a:bodyPr wrap="square">
            <a:spAutoFit/>
          </a:bodyPr>
          <a:lstStyle/>
          <a:p>
            <a:r>
              <a:rPr lang="en-US" sz="4800" dirty="0" smtClean="0">
                <a:solidFill>
                  <a:srgbClr val="FFFF00"/>
                </a:solidFill>
                <a:latin typeface="Calibri" pitchFamily="34" charset="0"/>
                <a:ea typeface="ＭＳ Ｐゴシック" charset="-128"/>
                <a:cs typeface="Calibri" pitchFamily="34" charset="0"/>
              </a:rPr>
              <a:t>SUMMARY: PART ONE</a:t>
            </a:r>
            <a:endParaRPr lang="en-US" sz="4800" dirty="0">
              <a:solidFill>
                <a:srgbClr val="FFFF00"/>
              </a:solidFill>
              <a:latin typeface="Calibri" pitchFamily="34" charset="0"/>
            </a:endParaRPr>
          </a:p>
        </p:txBody>
      </p:sp>
      <p:sp>
        <p:nvSpPr>
          <p:cNvPr id="6" name="Text Box 3"/>
          <p:cNvSpPr txBox="1">
            <a:spLocks noChangeArrowheads="1"/>
          </p:cNvSpPr>
          <p:nvPr/>
        </p:nvSpPr>
        <p:spPr bwMode="auto">
          <a:xfrm>
            <a:off x="228600" y="2286000"/>
            <a:ext cx="9296400" cy="2554545"/>
          </a:xfrm>
          <a:prstGeom prst="rect">
            <a:avLst/>
          </a:prstGeom>
          <a:noFill/>
          <a:ln w="9525">
            <a:noFill/>
            <a:miter lim="800000"/>
            <a:headEnd/>
            <a:tailEnd/>
          </a:ln>
        </p:spPr>
        <p:txBody>
          <a:bodyPr wrap="square">
            <a:spAutoFit/>
          </a:bodyPr>
          <a:lstStyle/>
          <a:p>
            <a:pPr marL="571500" indent="-571500">
              <a:buFont typeface="Arial"/>
              <a:buChar char="•"/>
            </a:pPr>
            <a:r>
              <a:rPr lang="en-US" sz="2800" dirty="0" smtClean="0">
                <a:latin typeface="Calibri" pitchFamily="34" charset="0"/>
                <a:ea typeface="ＭＳ Ｐゴシック" charset="-128"/>
                <a:cs typeface="Calibri" pitchFamily="34" charset="0"/>
              </a:rPr>
              <a:t>Trauma-informed care grew from social service systems.</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Schools across the U.S. have adapted this approach.</a:t>
            </a:r>
          </a:p>
          <a:p>
            <a:pPr marL="571500" indent="-571500">
              <a:buFont typeface="Arial"/>
              <a:buChar char="•"/>
            </a:pPr>
            <a:endParaRPr lang="en-US" sz="1200" dirty="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Trauma-sensitive schools integrate universal strategies.  </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Individual supports exist within this universal approach.</a:t>
            </a:r>
          </a:p>
          <a:p>
            <a:endParaRPr lang="en-US" sz="1200" dirty="0" smtClean="0">
              <a:latin typeface="Calibri" pitchFamily="34" charset="0"/>
              <a:ea typeface="ＭＳ Ｐゴシック" charset="-128"/>
              <a:cs typeface="Calibri" pitchFamily="34" charset="0"/>
            </a:endParaRPr>
          </a:p>
        </p:txBody>
      </p:sp>
    </p:spTree>
    <p:extLst>
      <p:ext uri="{BB962C8B-B14F-4D97-AF65-F5344CB8AC3E}">
        <p14:creationId xmlns:p14="http://schemas.microsoft.com/office/powerpoint/2010/main" val="344475450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0"/>
            <a:ext cx="10269139" cy="7302500"/>
          </a:xfrm>
          <a:prstGeom prst="rect">
            <a:avLst/>
          </a:prstGeom>
        </p:spPr>
      </p:pic>
      <p:sp>
        <p:nvSpPr>
          <p:cNvPr id="9" name="Rectangle 2"/>
          <p:cNvSpPr>
            <a:spLocks/>
          </p:cNvSpPr>
          <p:nvPr/>
        </p:nvSpPr>
        <p:spPr bwMode="auto">
          <a:xfrm>
            <a:off x="0" y="4419600"/>
            <a:ext cx="10488431" cy="12954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0" name="Rectangle 3"/>
          <p:cNvSpPr>
            <a:spLocks/>
          </p:cNvSpPr>
          <p:nvPr/>
        </p:nvSpPr>
        <p:spPr bwMode="auto">
          <a:xfrm>
            <a:off x="304800" y="4419600"/>
            <a:ext cx="10138833" cy="1447800"/>
          </a:xfrm>
          <a:prstGeom prst="rect">
            <a:avLst/>
          </a:prstGeom>
          <a:noFill/>
          <a:ln>
            <a:noFill/>
          </a:ln>
          <a:extLst/>
        </p:spPr>
        <p:txBody>
          <a:bodyPr lIns="0" tIns="0" rIns="40628" bIns="0"/>
          <a:lstStyle/>
          <a:p>
            <a:pPr marL="39688">
              <a:defRPr/>
            </a:pPr>
            <a:r>
              <a:rPr lang="en-US" sz="3600" dirty="0" smtClean="0">
                <a:latin typeface="Calibri" pitchFamily="34" charset="0"/>
                <a:cs typeface="Calibri" pitchFamily="34" charset="0"/>
                <a:sym typeface="Arial" charset="0"/>
              </a:rPr>
              <a:t>Part Two: </a:t>
            </a:r>
          </a:p>
          <a:p>
            <a:pPr marL="39688">
              <a:defRPr/>
            </a:pPr>
            <a:r>
              <a:rPr lang="en-US" sz="3600" dirty="0" smtClean="0">
                <a:latin typeface="Calibri" pitchFamily="34" charset="0"/>
                <a:cs typeface="Calibri" pitchFamily="34" charset="0"/>
                <a:sym typeface="Arial" charset="0"/>
              </a:rPr>
              <a:t>Why is a universal approach needed?</a:t>
            </a: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2923606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16933" y="0"/>
            <a:ext cx="10822782" cy="7696200"/>
          </a:xfrm>
          <a:prstGeom prst="rect">
            <a:avLst/>
          </a:prstGeom>
        </p:spPr>
      </p:pic>
      <p:sp>
        <p:nvSpPr>
          <p:cNvPr id="13" name="Rectangle 3"/>
          <p:cNvSpPr>
            <a:spLocks/>
          </p:cNvSpPr>
          <p:nvPr/>
        </p:nvSpPr>
        <p:spPr bwMode="auto">
          <a:xfrm>
            <a:off x="381000" y="304800"/>
            <a:ext cx="10138833" cy="1447800"/>
          </a:xfrm>
          <a:prstGeom prst="rect">
            <a:avLst/>
          </a:prstGeom>
          <a:noFill/>
          <a:ln>
            <a:noFill/>
          </a:ln>
          <a:extLst/>
        </p:spPr>
        <p:txBody>
          <a:bodyPr lIns="0" tIns="0" rIns="40628" bIns="0"/>
          <a:lstStyle/>
          <a:p>
            <a:pPr marL="39688">
              <a:defRPr/>
            </a:pPr>
            <a:endParaRPr lang="en-US" sz="2400" dirty="0">
              <a:latin typeface="Calibri" pitchFamily="34" charset="0"/>
              <a:cs typeface="Calibri" pitchFamily="34" charset="0"/>
            </a:endParaRPr>
          </a:p>
          <a:p>
            <a:pPr marL="39688">
              <a:defRPr/>
            </a:pPr>
            <a:r>
              <a:rPr lang="en-US" sz="4000" dirty="0" smtClean="0">
                <a:solidFill>
                  <a:schemeClr val="bg1"/>
                </a:solidFill>
                <a:latin typeface="Calibri" pitchFamily="34" charset="0"/>
                <a:cs typeface="Calibri" pitchFamily="34" charset="0"/>
                <a:sym typeface="Arial" charset="0"/>
              </a:rPr>
              <a:t>Why is a universal approach needed?</a:t>
            </a:r>
          </a:p>
          <a:p>
            <a:pPr marL="39688">
              <a:defRPr/>
            </a:pPr>
            <a:endParaRPr lang="en-US" sz="2800" dirty="0">
              <a:solidFill>
                <a:srgbClr val="FFFF00"/>
              </a:solidFill>
              <a:latin typeface="Calibri" pitchFamily="34" charset="0"/>
              <a:cs typeface="Calibri" pitchFamily="34" charset="0"/>
            </a:endParaRPr>
          </a:p>
        </p:txBody>
      </p:sp>
      <p:sp>
        <p:nvSpPr>
          <p:cNvPr id="14" name="Rectangle 2"/>
          <p:cNvSpPr>
            <a:spLocks/>
          </p:cNvSpPr>
          <p:nvPr/>
        </p:nvSpPr>
        <p:spPr bwMode="auto">
          <a:xfrm>
            <a:off x="21167" y="1828800"/>
            <a:ext cx="10820400" cy="48006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5" name="Rectangle 3"/>
          <p:cNvSpPr>
            <a:spLocks noChangeArrowheads="1"/>
          </p:cNvSpPr>
          <p:nvPr/>
        </p:nvSpPr>
        <p:spPr bwMode="auto">
          <a:xfrm>
            <a:off x="762000" y="2133600"/>
            <a:ext cx="8763000" cy="3810000"/>
          </a:xfrm>
          <a:prstGeom prst="rect">
            <a:avLst/>
          </a:prstGeom>
          <a:noFill/>
          <a:ln w="9525">
            <a:noFill/>
            <a:miter lim="800000"/>
            <a:headEnd/>
            <a:tailEnd/>
          </a:ln>
        </p:spPr>
        <p:txBody>
          <a:bodyPr lIns="82296" tIns="41148" rIns="82296" bIns="41148" anchor="ctr"/>
          <a:lstStyle/>
          <a:p>
            <a:pPr defTabSz="822325" eaLnBrk="0" hangingPunct="0"/>
            <a:r>
              <a:rPr lang="en-US" sz="2800" dirty="0" smtClean="0">
                <a:solidFill>
                  <a:schemeClr val="bg1"/>
                </a:solidFill>
                <a:latin typeface="Calibri" pitchFamily="34" charset="0"/>
              </a:rPr>
              <a:t>1. </a:t>
            </a:r>
            <a:r>
              <a:rPr lang="en-US" sz="2800" dirty="0" smtClean="0">
                <a:solidFill>
                  <a:srgbClr val="FFFFFF"/>
                </a:solidFill>
                <a:latin typeface="Calibri" pitchFamily="34" charset="0"/>
              </a:rPr>
              <a:t>Rates of childhood trauma are high and impact on 	learning and behavior </a:t>
            </a:r>
            <a:r>
              <a:rPr lang="en-US" sz="2800" dirty="0" smtClean="0">
                <a:latin typeface="Calibri" pitchFamily="34" charset="0"/>
              </a:rPr>
              <a:t>can be</a:t>
            </a:r>
            <a:r>
              <a:rPr lang="en-US" sz="2800" dirty="0" smtClean="0">
                <a:solidFill>
                  <a:srgbClr val="FFFFFF"/>
                </a:solidFill>
                <a:latin typeface="Calibri" pitchFamily="34" charset="0"/>
              </a:rPr>
              <a:t> significant.</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latin typeface="Calibri" pitchFamily="34" charset="0"/>
              </a:rPr>
              <a:t>2. There is increased risk of doing harm when trauma 	responses are overlooked.</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latin typeface="Calibri" pitchFamily="34" charset="0"/>
              </a:rPr>
              <a:t>3. The environment plays a critical role in recovery and 	resilience.</a:t>
            </a:r>
          </a:p>
          <a:p>
            <a:pPr defTabSz="822325" eaLnBrk="0" hangingPunct="0"/>
            <a:endParaRPr lang="en-US" sz="1200" dirty="0" smtClean="0">
              <a:latin typeface="Calibri" pitchFamily="34" charset="0"/>
            </a:endParaRPr>
          </a:p>
          <a:p>
            <a:pPr defTabSz="822325" eaLnBrk="0" hangingPunct="0"/>
            <a:r>
              <a:rPr lang="en-US" sz="2800" dirty="0" smtClean="0">
                <a:latin typeface="Calibri" pitchFamily="34" charset="0"/>
              </a:rPr>
              <a:t>4. </a:t>
            </a:r>
            <a:r>
              <a:rPr lang="en-US" sz="2800" dirty="0">
                <a:latin typeface="Calibri" pitchFamily="34" charset="0"/>
              </a:rPr>
              <a:t>A</a:t>
            </a:r>
            <a:r>
              <a:rPr lang="en-US" sz="2800" dirty="0" smtClean="0">
                <a:latin typeface="Calibri" pitchFamily="34" charset="0"/>
              </a:rPr>
              <a:t>dopting a universal response to trauma has a positive 	impact on students and schools. </a:t>
            </a:r>
            <a:endParaRPr lang="en-US" sz="2800" dirty="0" smtClean="0">
              <a:solidFill>
                <a:srgbClr val="FFFF00"/>
              </a:solidFill>
              <a:latin typeface="Calibri" pitchFamily="34" charset="0"/>
            </a:endParaRPr>
          </a:p>
        </p:txBody>
      </p:sp>
    </p:spTree>
    <p:extLst>
      <p:ext uri="{BB962C8B-B14F-4D97-AF65-F5344CB8AC3E}">
        <p14:creationId xmlns:p14="http://schemas.microsoft.com/office/powerpoint/2010/main" val="28527807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0" y="0"/>
            <a:ext cx="11201400" cy="7696200"/>
          </a:xfrm>
          <a:prstGeom prst="rect">
            <a:avLst/>
          </a:prstGeom>
        </p:spPr>
      </p:pic>
      <p:sp>
        <p:nvSpPr>
          <p:cNvPr id="8" name="Rectangle 3"/>
          <p:cNvSpPr>
            <a:spLocks/>
          </p:cNvSpPr>
          <p:nvPr/>
        </p:nvSpPr>
        <p:spPr bwMode="auto">
          <a:xfrm>
            <a:off x="304800" y="152400"/>
            <a:ext cx="10138833" cy="1447800"/>
          </a:xfrm>
          <a:prstGeom prst="rect">
            <a:avLst/>
          </a:prstGeom>
          <a:noFill/>
          <a:ln>
            <a:noFill/>
          </a:ln>
          <a:extLst/>
        </p:spPr>
        <p:txBody>
          <a:bodyPr lIns="0" tIns="0" rIns="40628" bIns="0"/>
          <a:lstStyle/>
          <a:p>
            <a:pPr marL="39688">
              <a:defRPr/>
            </a:pPr>
            <a:endParaRPr lang="en-US" sz="2400" dirty="0">
              <a:latin typeface="Calibri" pitchFamily="34" charset="0"/>
              <a:cs typeface="Calibri" pitchFamily="34" charset="0"/>
            </a:endParaRPr>
          </a:p>
          <a:p>
            <a:pPr marL="39688">
              <a:defRPr/>
            </a:pPr>
            <a:r>
              <a:rPr lang="en-US" sz="4000" dirty="0" smtClean="0">
                <a:latin typeface="Calibri" pitchFamily="34" charset="0"/>
                <a:cs typeface="Calibri" pitchFamily="34" charset="0"/>
                <a:sym typeface="Arial" charset="0"/>
              </a:rPr>
              <a:t>Why is a universal approach needed?</a:t>
            </a:r>
          </a:p>
          <a:p>
            <a:pPr marL="39688">
              <a:defRPr/>
            </a:pPr>
            <a:endParaRPr lang="en-US" sz="2800" dirty="0">
              <a:solidFill>
                <a:srgbClr val="FFFF00"/>
              </a:solidFill>
              <a:latin typeface="Calibri" pitchFamily="34" charset="0"/>
              <a:cs typeface="Calibri" pitchFamily="34" charset="0"/>
            </a:endParaRPr>
          </a:p>
        </p:txBody>
      </p:sp>
      <p:sp>
        <p:nvSpPr>
          <p:cNvPr id="11" name="Rectangle 2"/>
          <p:cNvSpPr>
            <a:spLocks/>
          </p:cNvSpPr>
          <p:nvPr/>
        </p:nvSpPr>
        <p:spPr bwMode="auto">
          <a:xfrm>
            <a:off x="0" y="1905000"/>
            <a:ext cx="10820400" cy="48006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2" name="Rectangle 3"/>
          <p:cNvSpPr>
            <a:spLocks noChangeArrowheads="1"/>
          </p:cNvSpPr>
          <p:nvPr/>
        </p:nvSpPr>
        <p:spPr bwMode="auto">
          <a:xfrm>
            <a:off x="609600" y="2209800"/>
            <a:ext cx="8763000" cy="3810000"/>
          </a:xfrm>
          <a:prstGeom prst="rect">
            <a:avLst/>
          </a:prstGeom>
          <a:noFill/>
          <a:ln w="9525">
            <a:noFill/>
            <a:miter lim="800000"/>
            <a:headEnd/>
            <a:tailEnd/>
          </a:ln>
        </p:spPr>
        <p:txBody>
          <a:bodyPr lIns="82296" tIns="41148" rIns="82296" bIns="41148" anchor="ctr"/>
          <a:lstStyle/>
          <a:p>
            <a:pPr defTabSz="822325" eaLnBrk="0" hangingPunct="0"/>
            <a:r>
              <a:rPr lang="en-US" sz="2800" dirty="0" smtClean="0">
                <a:solidFill>
                  <a:srgbClr val="FFFF00"/>
                </a:solidFill>
                <a:latin typeface="Calibri" pitchFamily="34" charset="0"/>
              </a:rPr>
              <a:t>1. Rates of childhood trauma are high and impact on 	learning and behavior is significant.</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latin typeface="Calibri" pitchFamily="34" charset="0"/>
              </a:rPr>
              <a:t>2. There is increased risk of doing harm when trauma 	responses are overlooked.</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latin typeface="Calibri" pitchFamily="34" charset="0"/>
              </a:rPr>
              <a:t>3. The environment plays a role in resilience and recovery 	from trauma. </a:t>
            </a:r>
          </a:p>
          <a:p>
            <a:pPr defTabSz="822325" eaLnBrk="0" hangingPunct="0"/>
            <a:r>
              <a:rPr lang="en-US" sz="2800" dirty="0" smtClean="0">
                <a:latin typeface="Calibri" pitchFamily="34" charset="0"/>
              </a:rPr>
              <a:t>4. </a:t>
            </a:r>
            <a:r>
              <a:rPr lang="en-US" sz="2800" dirty="0">
                <a:latin typeface="Calibri" pitchFamily="34" charset="0"/>
              </a:rPr>
              <a:t>A</a:t>
            </a:r>
            <a:r>
              <a:rPr lang="en-US" sz="2800" dirty="0" smtClean="0">
                <a:latin typeface="Calibri" pitchFamily="34" charset="0"/>
              </a:rPr>
              <a:t>dopting a universal response to trauma has a positive 	impact on students and schools. </a:t>
            </a:r>
            <a:endParaRPr lang="en-US" sz="2800" dirty="0" smtClean="0">
              <a:solidFill>
                <a:srgbClr val="FFFF00"/>
              </a:solidFill>
              <a:latin typeface="Calibri" pitchFamily="34" charset="0"/>
            </a:endParaRPr>
          </a:p>
        </p:txBody>
      </p:sp>
    </p:spTree>
    <p:extLst>
      <p:ext uri="{BB962C8B-B14F-4D97-AF65-F5344CB8AC3E}">
        <p14:creationId xmlns:p14="http://schemas.microsoft.com/office/powerpoint/2010/main" val="139936956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3"/>
          <a:srcRect/>
          <a:stretch>
            <a:fillRect/>
          </a:stretch>
        </p:blipFill>
        <p:spPr bwMode="auto">
          <a:xfrm>
            <a:off x="0" y="0"/>
            <a:ext cx="9246742" cy="6858000"/>
          </a:xfrm>
          <a:prstGeom prst="rect">
            <a:avLst/>
          </a:prstGeom>
          <a:noFill/>
          <a:ln w="9525">
            <a:noFill/>
            <a:miter lim="800000"/>
            <a:headEnd/>
            <a:tailEnd/>
          </a:ln>
        </p:spPr>
      </p:pic>
      <p:sp>
        <p:nvSpPr>
          <p:cNvPr id="6" name="Rectangle 3"/>
          <p:cNvSpPr txBox="1">
            <a:spLocks noChangeArrowheads="1"/>
          </p:cNvSpPr>
          <p:nvPr/>
        </p:nvSpPr>
        <p:spPr bwMode="auto">
          <a:xfrm>
            <a:off x="21167" y="457200"/>
            <a:ext cx="5659192"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2800" dirty="0" smtClean="0">
                <a:solidFill>
                  <a:srgbClr val="FFFF00"/>
                </a:solidFill>
                <a:latin typeface="Calibri" pitchFamily="34" charset="0"/>
                <a:ea typeface="ＭＳ Ｐゴシック"/>
                <a:cs typeface="ＭＳ Ｐゴシック"/>
              </a:rPr>
              <a:t>	REVIEW: MODULE ONE</a:t>
            </a:r>
          </a:p>
        </p:txBody>
      </p:sp>
      <p:sp>
        <p:nvSpPr>
          <p:cNvPr id="7" name="Rectangle 2"/>
          <p:cNvSpPr>
            <a:spLocks/>
          </p:cNvSpPr>
          <p:nvPr/>
        </p:nvSpPr>
        <p:spPr bwMode="auto">
          <a:xfrm>
            <a:off x="-914400" y="1600200"/>
            <a:ext cx="10927268" cy="3810000"/>
          </a:xfrm>
          <a:prstGeom prst="rect">
            <a:avLst/>
          </a:prstGeom>
          <a:solidFill>
            <a:srgbClr val="000000">
              <a:alpha val="48000"/>
            </a:srgbClr>
          </a:solidFill>
          <a:ln w="25400">
            <a:solidFill>
              <a:srgbClr val="000000">
                <a:alpha val="70195"/>
              </a:srgbClr>
            </a:solidFill>
            <a:miter lim="800000"/>
            <a:headEnd/>
            <a:tailEnd/>
          </a:ln>
        </p:spPr>
        <p:txBody>
          <a:bodyPr lIns="0" tIns="0" rIns="0" bIns="0"/>
          <a:lstStyle/>
          <a:p>
            <a:endParaRPr lang="en-US" sz="4100" dirty="0">
              <a:solidFill>
                <a:srgbClr val="000000"/>
              </a:solidFill>
              <a:latin typeface="Gill Sans" charset="0"/>
              <a:ea typeface="ヒラギノ角ゴ ProN W3"/>
              <a:cs typeface="ヒラギノ角ゴ ProN W3"/>
              <a:sym typeface="Gill Sans" charset="0"/>
            </a:endParaRPr>
          </a:p>
        </p:txBody>
      </p:sp>
      <p:sp>
        <p:nvSpPr>
          <p:cNvPr id="9" name="Rectangle 3"/>
          <p:cNvSpPr txBox="1">
            <a:spLocks noChangeArrowheads="1"/>
          </p:cNvSpPr>
          <p:nvPr/>
        </p:nvSpPr>
        <p:spPr bwMode="auto">
          <a:xfrm>
            <a:off x="685800" y="1600200"/>
            <a:ext cx="7315200" cy="3429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60400"/>
            <a:r>
              <a:rPr lang="en-US" sz="2400" dirty="0" smtClean="0">
                <a:solidFill>
                  <a:srgbClr val="FFFFFF"/>
                </a:solidFill>
                <a:latin typeface="Calibri" pitchFamily="34" charset="0"/>
                <a:ea typeface="ＭＳ Ｐゴシック"/>
                <a:cs typeface="ＭＳ Ｐゴシック"/>
              </a:rPr>
              <a:t>Exposure to childhood trauma is common.</a:t>
            </a:r>
          </a:p>
          <a:p>
            <a:pPr marL="660400"/>
            <a:r>
              <a:rPr lang="en-US" sz="2400" dirty="0" smtClean="0">
                <a:solidFill>
                  <a:srgbClr val="FFFFFF"/>
                </a:solidFill>
                <a:latin typeface="Calibri" pitchFamily="34" charset="0"/>
                <a:ea typeface="ＭＳ Ｐゴシック"/>
                <a:cs typeface="ＭＳ Ｐゴシック"/>
              </a:rPr>
              <a:t>Complex trauma that begins early and continues over time is particularly impactful.</a:t>
            </a:r>
            <a:endParaRPr lang="en-US" sz="2400" dirty="0">
              <a:solidFill>
                <a:srgbClr val="FFFFFF"/>
              </a:solidFill>
              <a:latin typeface="Calibri" pitchFamily="34" charset="0"/>
              <a:ea typeface="ＭＳ Ｐゴシック"/>
              <a:cs typeface="ＭＳ Ｐゴシック"/>
            </a:endParaRPr>
          </a:p>
          <a:p>
            <a:pPr marL="660400"/>
            <a:r>
              <a:rPr lang="en-US" sz="2400" dirty="0" smtClean="0">
                <a:solidFill>
                  <a:srgbClr val="FFFFFF"/>
                </a:solidFill>
                <a:latin typeface="Calibri" pitchFamily="34" charset="0"/>
                <a:ea typeface="ＭＳ Ｐゴシック"/>
                <a:cs typeface="ＭＳ Ｐゴシック"/>
              </a:rPr>
              <a:t>Neurobiological changes impact behavior and learning.</a:t>
            </a:r>
          </a:p>
          <a:p>
            <a:pPr marL="660400"/>
            <a:r>
              <a:rPr lang="en-US" sz="2400" dirty="0" smtClean="0">
                <a:solidFill>
                  <a:srgbClr val="FFFFFF"/>
                </a:solidFill>
                <a:latin typeface="Calibri" pitchFamily="34" charset="0"/>
                <a:ea typeface="ＭＳ Ｐゴシック"/>
                <a:cs typeface="ＭＳ Ｐゴシック"/>
              </a:rPr>
              <a:t>School staff may struggle with trauma responses.</a:t>
            </a:r>
          </a:p>
          <a:p>
            <a:pPr marL="660400"/>
            <a:r>
              <a:rPr lang="en-US" sz="2400" dirty="0" smtClean="0">
                <a:solidFill>
                  <a:srgbClr val="FFFFFF"/>
                </a:solidFill>
                <a:latin typeface="Calibri" pitchFamily="34" charset="0"/>
                <a:ea typeface="ＭＳ Ｐゴシック"/>
                <a:cs typeface="ＭＳ Ｐゴシック"/>
              </a:rPr>
              <a:t>Without intervention, the impact of childhood trauma on individuals and society is significant.</a:t>
            </a:r>
          </a:p>
        </p:txBody>
      </p:sp>
    </p:spTree>
    <p:extLst>
      <p:ext uri="{BB962C8B-B14F-4D97-AF65-F5344CB8AC3E}">
        <p14:creationId xmlns:p14="http://schemas.microsoft.com/office/powerpoint/2010/main" val="2884561604"/>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685800" y="0"/>
            <a:ext cx="11201400" cy="7696200"/>
          </a:xfrm>
          <a:prstGeom prst="rect">
            <a:avLst/>
          </a:prstGeom>
        </p:spPr>
      </p:pic>
      <p:sp>
        <p:nvSpPr>
          <p:cNvPr id="8" name="Rectangle 3"/>
          <p:cNvSpPr>
            <a:spLocks/>
          </p:cNvSpPr>
          <p:nvPr/>
        </p:nvSpPr>
        <p:spPr bwMode="auto">
          <a:xfrm>
            <a:off x="228600" y="304800"/>
            <a:ext cx="10138833" cy="1447800"/>
          </a:xfrm>
          <a:prstGeom prst="rect">
            <a:avLst/>
          </a:prstGeom>
          <a:noFill/>
          <a:ln>
            <a:noFill/>
          </a:ln>
          <a:extLst/>
        </p:spPr>
        <p:txBody>
          <a:bodyPr lIns="0" tIns="0" rIns="40628" bIns="0"/>
          <a:lstStyle/>
          <a:p>
            <a:pPr marL="39688">
              <a:defRPr/>
            </a:pPr>
            <a:endParaRPr lang="en-US" sz="2400" dirty="0">
              <a:latin typeface="Calibri" pitchFamily="34" charset="0"/>
              <a:cs typeface="Calibri" pitchFamily="34" charset="0"/>
            </a:endParaRPr>
          </a:p>
          <a:p>
            <a:pPr marL="39688">
              <a:defRPr/>
            </a:pPr>
            <a:r>
              <a:rPr lang="en-US" sz="3600" dirty="0" smtClean="0">
                <a:latin typeface="Calibri" pitchFamily="34" charset="0"/>
                <a:cs typeface="Calibri" pitchFamily="34" charset="0"/>
                <a:sym typeface="Arial" charset="0"/>
              </a:rPr>
              <a:t>Why is a universal approach needed?</a:t>
            </a:r>
          </a:p>
          <a:p>
            <a:pPr marL="39688">
              <a:defRPr/>
            </a:pPr>
            <a:endParaRPr lang="en-US" sz="2800" dirty="0">
              <a:solidFill>
                <a:srgbClr val="FFFF00"/>
              </a:solidFill>
              <a:latin typeface="Calibri" pitchFamily="34" charset="0"/>
              <a:cs typeface="Calibri" pitchFamily="34" charset="0"/>
            </a:endParaRPr>
          </a:p>
        </p:txBody>
      </p:sp>
      <p:sp>
        <p:nvSpPr>
          <p:cNvPr id="11" name="Rectangle 2"/>
          <p:cNvSpPr>
            <a:spLocks/>
          </p:cNvSpPr>
          <p:nvPr/>
        </p:nvSpPr>
        <p:spPr bwMode="auto">
          <a:xfrm>
            <a:off x="-685800" y="2061633"/>
            <a:ext cx="11201400" cy="48006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2" name="Rectangle 3"/>
          <p:cNvSpPr>
            <a:spLocks noChangeArrowheads="1"/>
          </p:cNvSpPr>
          <p:nvPr/>
        </p:nvSpPr>
        <p:spPr bwMode="auto">
          <a:xfrm>
            <a:off x="355600" y="2438400"/>
            <a:ext cx="8763000" cy="3810000"/>
          </a:xfrm>
          <a:prstGeom prst="rect">
            <a:avLst/>
          </a:prstGeom>
          <a:noFill/>
          <a:ln w="9525">
            <a:noFill/>
            <a:miter lim="800000"/>
            <a:headEnd/>
            <a:tailEnd/>
          </a:ln>
        </p:spPr>
        <p:txBody>
          <a:bodyPr lIns="82296" tIns="41148" rIns="82296" bIns="41148" anchor="ctr"/>
          <a:lstStyle/>
          <a:p>
            <a:pPr defTabSz="822325" eaLnBrk="0" hangingPunct="0"/>
            <a:r>
              <a:rPr lang="en-US" sz="2800" dirty="0" smtClean="0">
                <a:solidFill>
                  <a:schemeClr val="bg1"/>
                </a:solidFill>
                <a:latin typeface="Calibri" pitchFamily="34" charset="0"/>
              </a:rPr>
              <a:t>1. Rates of childhood trauma are high and impact on 	learning and behavior is significant.</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solidFill>
                  <a:srgbClr val="FFFF00"/>
                </a:solidFill>
                <a:latin typeface="Calibri" pitchFamily="34" charset="0"/>
              </a:rPr>
              <a:t>2. There is increased risk of doing harm when trauma 	responses are overlooked.</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latin typeface="Calibri" pitchFamily="34" charset="0"/>
              </a:rPr>
              <a:t>3. The environment plays a role in resilience and recovery 	from trauma. </a:t>
            </a:r>
          </a:p>
          <a:p>
            <a:pPr defTabSz="822325" eaLnBrk="0" hangingPunct="0"/>
            <a:r>
              <a:rPr lang="en-US" sz="2800" dirty="0" smtClean="0">
                <a:latin typeface="Calibri" pitchFamily="34" charset="0"/>
              </a:rPr>
              <a:t>4. </a:t>
            </a:r>
            <a:r>
              <a:rPr lang="en-US" sz="2800" dirty="0">
                <a:latin typeface="Calibri" pitchFamily="34" charset="0"/>
              </a:rPr>
              <a:t>A</a:t>
            </a:r>
            <a:r>
              <a:rPr lang="en-US" sz="2800" dirty="0" smtClean="0">
                <a:latin typeface="Calibri" pitchFamily="34" charset="0"/>
              </a:rPr>
              <a:t>dopting a universal response to trauma has a positive 	impact on students and schools. </a:t>
            </a:r>
            <a:endParaRPr lang="en-US" sz="2800" dirty="0" smtClean="0">
              <a:solidFill>
                <a:srgbClr val="FFFF00"/>
              </a:solidFill>
              <a:latin typeface="Calibri" pitchFamily="34" charset="0"/>
            </a:endParaRPr>
          </a:p>
        </p:txBody>
      </p:sp>
    </p:spTree>
    <p:extLst>
      <p:ext uri="{BB962C8B-B14F-4D97-AF65-F5344CB8AC3E}">
        <p14:creationId xmlns:p14="http://schemas.microsoft.com/office/powerpoint/2010/main" val="51420913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228600" y="0"/>
            <a:ext cx="11201400" cy="7696200"/>
          </a:xfrm>
          <a:prstGeom prst="rect">
            <a:avLst/>
          </a:prstGeom>
        </p:spPr>
      </p:pic>
      <p:sp>
        <p:nvSpPr>
          <p:cNvPr id="7" name="Rectangle 2"/>
          <p:cNvSpPr>
            <a:spLocks/>
          </p:cNvSpPr>
          <p:nvPr/>
        </p:nvSpPr>
        <p:spPr bwMode="auto">
          <a:xfrm>
            <a:off x="-304800" y="2438400"/>
            <a:ext cx="11201400" cy="32766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8" name="Rectangle 1"/>
          <p:cNvSpPr>
            <a:spLocks/>
          </p:cNvSpPr>
          <p:nvPr/>
        </p:nvSpPr>
        <p:spPr bwMode="auto">
          <a:xfrm>
            <a:off x="381000" y="2574667"/>
            <a:ext cx="9753600" cy="2831544"/>
          </a:xfrm>
          <a:prstGeom prst="rect">
            <a:avLst/>
          </a:prstGeom>
          <a:noFill/>
          <a:ln w="12700">
            <a:noFill/>
            <a:miter lim="800000"/>
            <a:headEnd/>
            <a:tailEnd/>
          </a:ln>
        </p:spPr>
        <p:txBody>
          <a:bodyPr wrap="square" lIns="0" tIns="0" rIns="0" bIns="0" anchor="ctr">
            <a:spAutoFit/>
          </a:bodyPr>
          <a:lstStyle/>
          <a:p>
            <a:pPr defTabSz="457200"/>
            <a:r>
              <a:rPr lang="en-US" sz="3200" dirty="0" smtClean="0">
                <a:solidFill>
                  <a:srgbClr val="FFFFFF"/>
                </a:solidFill>
                <a:latin typeface="Calibri" pitchFamily="34" charset="0"/>
                <a:cs typeface="Calibri" pitchFamily="34" charset="0"/>
              </a:rPr>
              <a:t>MISUNDERSTANDING</a:t>
            </a:r>
          </a:p>
          <a:p>
            <a:pPr defTabSz="457200"/>
            <a:endParaRPr lang="en-US" sz="1200" dirty="0" smtClean="0">
              <a:solidFill>
                <a:srgbClr val="FFFFFF"/>
              </a:solidFill>
              <a:latin typeface="Calibri" pitchFamily="34" charset="0"/>
              <a:cs typeface="Calibri" pitchFamily="34" charset="0"/>
            </a:endParaRPr>
          </a:p>
          <a:p>
            <a:pPr marL="457200" indent="-457200" defTabSz="457200">
              <a:buFont typeface="Arial"/>
              <a:buChar char="•"/>
            </a:pPr>
            <a:r>
              <a:rPr lang="en-US" sz="3200" dirty="0" smtClean="0">
                <a:solidFill>
                  <a:schemeClr val="accent1"/>
                </a:solidFill>
                <a:latin typeface="Calibri" pitchFamily="34" charset="0"/>
                <a:cs typeface="Calibri" pitchFamily="34" charset="0"/>
              </a:rPr>
              <a:t>Using negative labels to describe behaviors</a:t>
            </a:r>
          </a:p>
          <a:p>
            <a:pPr marL="457200" indent="-457200" defTabSz="457200">
              <a:buFont typeface="Arial"/>
              <a:buChar char="•"/>
            </a:pPr>
            <a:r>
              <a:rPr lang="en-US" sz="3200" dirty="0" smtClean="0">
                <a:solidFill>
                  <a:schemeClr val="accent1"/>
                </a:solidFill>
                <a:latin typeface="Calibri" pitchFamily="34" charset="0"/>
                <a:cs typeface="Calibri" pitchFamily="34" charset="0"/>
              </a:rPr>
              <a:t>Not connecting behavior to trauma</a:t>
            </a:r>
          </a:p>
          <a:p>
            <a:pPr marL="457200" indent="-457200" defTabSz="457200">
              <a:buFont typeface="Arial"/>
              <a:buChar char="•"/>
            </a:pPr>
            <a:r>
              <a:rPr lang="en-US" sz="3200" dirty="0" smtClean="0">
                <a:solidFill>
                  <a:schemeClr val="accent1"/>
                </a:solidFill>
                <a:latin typeface="Calibri" pitchFamily="34" charset="0"/>
                <a:cs typeface="Calibri" pitchFamily="34" charset="0"/>
              </a:rPr>
              <a:t>Impacts quality of response </a:t>
            </a:r>
          </a:p>
          <a:p>
            <a:pPr algn="ctr" defTabSz="457200"/>
            <a:endParaRPr lang="en-US" sz="1200" dirty="0" smtClean="0">
              <a:solidFill>
                <a:schemeClr val="accent1"/>
              </a:solidFill>
              <a:latin typeface="Calibri" pitchFamily="34" charset="0"/>
              <a:cs typeface="Calibri" pitchFamily="34" charset="0"/>
            </a:endParaRPr>
          </a:p>
          <a:p>
            <a:pPr algn="ctr" defTabSz="457200"/>
            <a:endParaRPr lang="en-US" sz="3200" dirty="0">
              <a:solidFill>
                <a:srgbClr val="FFFFFF"/>
              </a:solidFill>
              <a:latin typeface="Calibri" pitchFamily="34" charset="0"/>
              <a:cs typeface="Calibri" pitchFamily="34" charset="0"/>
            </a:endParaRPr>
          </a:p>
        </p:txBody>
      </p:sp>
    </p:spTree>
    <p:extLst>
      <p:ext uri="{BB962C8B-B14F-4D97-AF65-F5344CB8AC3E}">
        <p14:creationId xmlns:p14="http://schemas.microsoft.com/office/powerpoint/2010/main" val="1072515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0" y="0"/>
            <a:ext cx="11201400" cy="7696200"/>
          </a:xfrm>
          <a:prstGeom prst="rect">
            <a:avLst/>
          </a:prstGeom>
        </p:spPr>
      </p:pic>
      <p:sp>
        <p:nvSpPr>
          <p:cNvPr id="8" name="Rectangle 2"/>
          <p:cNvSpPr>
            <a:spLocks/>
          </p:cNvSpPr>
          <p:nvPr/>
        </p:nvSpPr>
        <p:spPr bwMode="auto">
          <a:xfrm>
            <a:off x="38100" y="2819400"/>
            <a:ext cx="11201400" cy="28194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9" name="Rectangle 1"/>
          <p:cNvSpPr>
            <a:spLocks/>
          </p:cNvSpPr>
          <p:nvPr/>
        </p:nvSpPr>
        <p:spPr bwMode="auto">
          <a:xfrm>
            <a:off x="381000" y="3048000"/>
            <a:ext cx="8458200" cy="2154436"/>
          </a:xfrm>
          <a:prstGeom prst="rect">
            <a:avLst/>
          </a:prstGeom>
          <a:noFill/>
          <a:ln w="12700">
            <a:noFill/>
            <a:miter lim="800000"/>
            <a:headEnd/>
            <a:tailEnd/>
          </a:ln>
        </p:spPr>
        <p:txBody>
          <a:bodyPr wrap="square" lIns="0" tIns="0" rIns="0" bIns="0" anchor="ctr">
            <a:spAutoFit/>
          </a:bodyPr>
          <a:lstStyle/>
          <a:p>
            <a:pPr defTabSz="457200"/>
            <a:r>
              <a:rPr lang="en-US" sz="3200" dirty="0" smtClean="0">
                <a:solidFill>
                  <a:srgbClr val="FFFFFF"/>
                </a:solidFill>
                <a:latin typeface="Calibri" pitchFamily="34" charset="0"/>
                <a:cs typeface="Calibri" pitchFamily="34" charset="0"/>
              </a:rPr>
              <a:t>MISTREATING</a:t>
            </a:r>
            <a:endParaRPr lang="en-US" sz="3200" dirty="0" smtClean="0">
              <a:solidFill>
                <a:schemeClr val="accent1"/>
              </a:solidFill>
              <a:latin typeface="Calibri" pitchFamily="34" charset="0"/>
              <a:cs typeface="Calibri" pitchFamily="34" charset="0"/>
            </a:endParaRPr>
          </a:p>
          <a:p>
            <a:pPr algn="ctr" defTabSz="457200"/>
            <a:endParaRPr lang="en-US" sz="1200" dirty="0" smtClean="0">
              <a:solidFill>
                <a:schemeClr val="accent1"/>
              </a:solidFill>
              <a:latin typeface="Calibri" pitchFamily="34" charset="0"/>
              <a:cs typeface="Calibri" pitchFamily="34" charset="0"/>
            </a:endParaRPr>
          </a:p>
          <a:p>
            <a:pPr defTabSz="457200"/>
            <a:r>
              <a:rPr lang="en-US" sz="3200" dirty="0" smtClean="0">
                <a:solidFill>
                  <a:srgbClr val="FFFF00"/>
                </a:solidFill>
                <a:latin typeface="Calibri" pitchFamily="34" charset="0"/>
                <a:cs typeface="Calibri" pitchFamily="34" charset="0"/>
              </a:rPr>
              <a:t>Retraumatization: </a:t>
            </a:r>
            <a:r>
              <a:rPr lang="en-US" sz="3200" dirty="0" smtClean="0">
                <a:solidFill>
                  <a:schemeClr val="accent1"/>
                </a:solidFill>
                <a:latin typeface="Calibri" pitchFamily="34" charset="0"/>
                <a:cs typeface="Calibri" pitchFamily="34" charset="0"/>
              </a:rPr>
              <a:t>A situation, attitude, interaction, or environment that replicates the events or dynamics of the original trauma.</a:t>
            </a:r>
            <a:endParaRPr lang="en-US" sz="3200" dirty="0">
              <a:solidFill>
                <a:schemeClr val="accent1"/>
              </a:solidFill>
              <a:latin typeface="Calibri" pitchFamily="34" charset="0"/>
              <a:cs typeface="Calibri" pitchFamily="34" charset="0"/>
            </a:endParaRPr>
          </a:p>
        </p:txBody>
      </p:sp>
    </p:spTree>
    <p:extLst>
      <p:ext uri="{BB962C8B-B14F-4D97-AF65-F5344CB8AC3E}">
        <p14:creationId xmlns:p14="http://schemas.microsoft.com/office/powerpoint/2010/main" val="1524828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76200" y="0"/>
            <a:ext cx="10269139" cy="7302500"/>
          </a:xfrm>
          <a:prstGeom prst="rect">
            <a:avLst/>
          </a:prstGeom>
        </p:spPr>
      </p:pic>
      <p:sp>
        <p:nvSpPr>
          <p:cNvPr id="15" name="Rectangle 3"/>
          <p:cNvSpPr>
            <a:spLocks/>
          </p:cNvSpPr>
          <p:nvPr/>
        </p:nvSpPr>
        <p:spPr bwMode="auto">
          <a:xfrm>
            <a:off x="482600" y="381000"/>
            <a:ext cx="8686800" cy="1143000"/>
          </a:xfrm>
          <a:prstGeom prst="rect">
            <a:avLst/>
          </a:prstGeom>
          <a:noFill/>
          <a:ln>
            <a:noFill/>
          </a:ln>
          <a:extLst/>
        </p:spPr>
        <p:txBody>
          <a:bodyPr lIns="0" tIns="0" rIns="40628" bIns="0"/>
          <a:lstStyle/>
          <a:p>
            <a:pPr marL="39688">
              <a:defRPr/>
            </a:pPr>
            <a:r>
              <a:rPr lang="en-US" sz="4000" dirty="0" smtClean="0">
                <a:latin typeface="Calibri" pitchFamily="34" charset="0"/>
                <a:cs typeface="Calibri" pitchFamily="34" charset="0"/>
              </a:rPr>
              <a:t>MODULE TWO</a:t>
            </a:r>
          </a:p>
          <a:p>
            <a:pPr marL="39688">
              <a:defRPr/>
            </a:pPr>
            <a:r>
              <a:rPr lang="en-US" sz="3600" dirty="0">
                <a:solidFill>
                  <a:srgbClr val="FFFF00"/>
                </a:solidFill>
                <a:latin typeface="Calibri" pitchFamily="34" charset="0"/>
                <a:cs typeface="Calibri" pitchFamily="34" charset="0"/>
              </a:rPr>
              <a:t>Trauma-Sensitive Schools: What, Why, &amp; How</a:t>
            </a:r>
          </a:p>
        </p:txBody>
      </p:sp>
      <p:sp>
        <p:nvSpPr>
          <p:cNvPr id="16" name="Rectangle 2"/>
          <p:cNvSpPr>
            <a:spLocks/>
          </p:cNvSpPr>
          <p:nvPr/>
        </p:nvSpPr>
        <p:spPr bwMode="auto">
          <a:xfrm>
            <a:off x="-76200" y="3276600"/>
            <a:ext cx="9133764" cy="22098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7" name="Rectangle 3"/>
          <p:cNvSpPr>
            <a:spLocks/>
          </p:cNvSpPr>
          <p:nvPr/>
        </p:nvSpPr>
        <p:spPr bwMode="auto">
          <a:xfrm>
            <a:off x="304800" y="3429000"/>
            <a:ext cx="8686800" cy="1905000"/>
          </a:xfrm>
          <a:prstGeom prst="rect">
            <a:avLst/>
          </a:prstGeom>
          <a:noFill/>
          <a:ln>
            <a:noFill/>
          </a:ln>
          <a:extLst/>
        </p:spPr>
        <p:txBody>
          <a:bodyPr lIns="0" tIns="0" rIns="40628" bIns="0"/>
          <a:lstStyle/>
          <a:p>
            <a:pPr marL="39688">
              <a:defRPr/>
            </a:pPr>
            <a:r>
              <a:rPr lang="en-US" sz="2800" dirty="0" smtClean="0">
                <a:latin typeface="Calibri" pitchFamily="34" charset="0"/>
                <a:cs typeface="Calibri" pitchFamily="34" charset="0"/>
                <a:sym typeface="Arial" charset="0"/>
              </a:rPr>
              <a:t>Part One: </a:t>
            </a:r>
            <a:r>
              <a:rPr lang="en-US" sz="2800" dirty="0" smtClean="0">
                <a:latin typeface="Calibri" pitchFamily="34" charset="0"/>
                <a:cs typeface="Calibri" pitchFamily="34" charset="0"/>
              </a:rPr>
              <a:t>What are trauma-sensitive schools?</a:t>
            </a:r>
            <a:endParaRPr lang="en-US" sz="2800" dirty="0" smtClean="0">
              <a:latin typeface="Calibri" pitchFamily="34" charset="0"/>
              <a:cs typeface="Calibri" pitchFamily="34" charset="0"/>
              <a:sym typeface="Arial" charset="0"/>
            </a:endParaRPr>
          </a:p>
          <a:p>
            <a:pPr marL="39688">
              <a:defRPr/>
            </a:pPr>
            <a:endParaRPr lang="en-US" sz="1000" dirty="0" smtClean="0">
              <a:latin typeface="Calibri" pitchFamily="34" charset="0"/>
              <a:cs typeface="Calibri" pitchFamily="34" charset="0"/>
              <a:sym typeface="Arial" charset="0"/>
            </a:endParaRPr>
          </a:p>
          <a:p>
            <a:pPr marL="39688">
              <a:defRPr/>
            </a:pPr>
            <a:r>
              <a:rPr lang="en-US" sz="2800" dirty="0">
                <a:latin typeface="Calibri" pitchFamily="34" charset="0"/>
                <a:cs typeface="Calibri" pitchFamily="34" charset="0"/>
              </a:rPr>
              <a:t>Part Two: </a:t>
            </a:r>
            <a:r>
              <a:rPr lang="en-US" sz="2800" dirty="0" smtClean="0">
                <a:latin typeface="Calibri" pitchFamily="34" charset="0"/>
                <a:cs typeface="Calibri" pitchFamily="34" charset="0"/>
              </a:rPr>
              <a:t>Why is a universal approach needed?</a:t>
            </a:r>
          </a:p>
          <a:p>
            <a:pPr marL="39688">
              <a:defRPr/>
            </a:pPr>
            <a:endParaRPr lang="en-US" sz="1000" dirty="0" smtClean="0">
              <a:latin typeface="Calibri" pitchFamily="34" charset="0"/>
              <a:cs typeface="Calibri" pitchFamily="34" charset="0"/>
            </a:endParaRPr>
          </a:p>
          <a:p>
            <a:pPr marL="39688">
              <a:defRPr/>
            </a:pPr>
            <a:r>
              <a:rPr lang="en-US" sz="2800" dirty="0" smtClean="0">
                <a:latin typeface="Calibri" pitchFamily="34" charset="0"/>
                <a:cs typeface="Calibri" pitchFamily="34" charset="0"/>
              </a:rPr>
              <a:t>Part Three: How do you create a trauma-sensitive school?</a:t>
            </a:r>
          </a:p>
          <a:p>
            <a:pPr marL="39688">
              <a:defRPr/>
            </a:pPr>
            <a:endParaRPr lang="en-US" sz="2400" dirty="0">
              <a:latin typeface="Calibri" pitchFamily="34" charset="0"/>
              <a:cs typeface="Calibri" pitchFamily="34" charset="0"/>
            </a:endParaRPr>
          </a:p>
          <a:p>
            <a:pPr marL="39688">
              <a:defRPr/>
            </a:pPr>
            <a:endParaRPr lang="en-US" sz="2400" dirty="0">
              <a:latin typeface="Calibri" pitchFamily="34" charset="0"/>
              <a:cs typeface="Calibri" pitchFamily="34" charset="0"/>
            </a:endParaRPr>
          </a:p>
          <a:p>
            <a:pPr marL="39688">
              <a:defRPr/>
            </a:pPr>
            <a:endParaRPr lang="en-US" sz="2400" dirty="0" smtClean="0">
              <a:latin typeface="Calibri" pitchFamily="34" charset="0"/>
              <a:cs typeface="Calibri" pitchFamily="34" charset="0"/>
              <a:sym typeface="Arial" charset="0"/>
            </a:endParaRP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2187655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533400" y="0"/>
            <a:ext cx="11201400" cy="7696200"/>
          </a:xfrm>
          <a:prstGeom prst="rect">
            <a:avLst/>
          </a:prstGeom>
        </p:spPr>
      </p:pic>
      <p:sp>
        <p:nvSpPr>
          <p:cNvPr id="8" name="Rectangle 2"/>
          <p:cNvSpPr>
            <a:spLocks/>
          </p:cNvSpPr>
          <p:nvPr/>
        </p:nvSpPr>
        <p:spPr bwMode="auto">
          <a:xfrm>
            <a:off x="-609600" y="2895600"/>
            <a:ext cx="11201400" cy="24384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defTabSz="822325" eaLnBrk="0" hangingPunct="0"/>
            <a:endParaRPr lang="en-US" sz="2800" dirty="0">
              <a:solidFill>
                <a:srgbClr val="FFFF00"/>
              </a:solidFill>
              <a:latin typeface="Calibri" pitchFamily="34" charset="0"/>
            </a:endParaRPr>
          </a:p>
        </p:txBody>
      </p:sp>
      <p:sp>
        <p:nvSpPr>
          <p:cNvPr id="9" name="Rectangle 1"/>
          <p:cNvSpPr>
            <a:spLocks/>
          </p:cNvSpPr>
          <p:nvPr/>
        </p:nvSpPr>
        <p:spPr bwMode="auto">
          <a:xfrm>
            <a:off x="304800" y="2971800"/>
            <a:ext cx="9753600" cy="677109"/>
          </a:xfrm>
          <a:prstGeom prst="rect">
            <a:avLst/>
          </a:prstGeom>
          <a:noFill/>
          <a:ln w="12700">
            <a:noFill/>
            <a:miter lim="800000"/>
            <a:headEnd/>
            <a:tailEnd/>
          </a:ln>
        </p:spPr>
        <p:txBody>
          <a:bodyPr wrap="square" lIns="0" tIns="0" rIns="0" bIns="0" anchor="ctr">
            <a:spAutoFit/>
          </a:bodyPr>
          <a:lstStyle/>
          <a:p>
            <a:pPr defTabSz="457200"/>
            <a:r>
              <a:rPr lang="en-US" sz="3200" dirty="0" smtClean="0">
                <a:latin typeface="Calibri" pitchFamily="34" charset="0"/>
                <a:cs typeface="Calibri" pitchFamily="34" charset="0"/>
              </a:rPr>
              <a:t>MISDIAGNOSING</a:t>
            </a:r>
            <a:endParaRPr lang="en-US" sz="3200" dirty="0" smtClean="0">
              <a:solidFill>
                <a:schemeClr val="accent1"/>
              </a:solidFill>
              <a:latin typeface="Calibri" pitchFamily="34" charset="0"/>
              <a:cs typeface="Calibri" pitchFamily="34" charset="0"/>
            </a:endParaRPr>
          </a:p>
          <a:p>
            <a:pPr algn="ctr" defTabSz="457200"/>
            <a:endParaRPr lang="en-US" sz="1200" dirty="0" smtClean="0">
              <a:solidFill>
                <a:schemeClr val="accent1"/>
              </a:solidFill>
              <a:latin typeface="Calibri" pitchFamily="34" charset="0"/>
              <a:cs typeface="Calibri" pitchFamily="34" charset="0"/>
            </a:endParaRPr>
          </a:p>
        </p:txBody>
      </p:sp>
      <p:sp>
        <p:nvSpPr>
          <p:cNvPr id="12" name="Rectangle 1"/>
          <p:cNvSpPr>
            <a:spLocks/>
          </p:cNvSpPr>
          <p:nvPr/>
        </p:nvSpPr>
        <p:spPr bwMode="auto">
          <a:xfrm>
            <a:off x="304800" y="3657600"/>
            <a:ext cx="9220200" cy="1723549"/>
          </a:xfrm>
          <a:prstGeom prst="rect">
            <a:avLst/>
          </a:prstGeom>
          <a:noFill/>
          <a:ln w="12700">
            <a:noFill/>
            <a:miter lim="800000"/>
            <a:headEnd/>
            <a:tailEnd/>
          </a:ln>
        </p:spPr>
        <p:txBody>
          <a:bodyPr wrap="square" lIns="0" tIns="0" rIns="0" bIns="0" anchor="ctr">
            <a:spAutoFit/>
          </a:bodyPr>
          <a:lstStyle/>
          <a:p>
            <a:pPr defTabSz="822325" eaLnBrk="0" hangingPunct="0"/>
            <a:r>
              <a:rPr lang="en-US" sz="2800" dirty="0">
                <a:solidFill>
                  <a:srgbClr val="FFFF00"/>
                </a:solidFill>
                <a:latin typeface="Calibri" pitchFamily="34" charset="0"/>
              </a:rPr>
              <a:t>Mental health providers may mislabel or misdiagnose presenting problems without considering the connection between current behaviors and past trauma.</a:t>
            </a:r>
          </a:p>
          <a:p>
            <a:pPr defTabSz="457200"/>
            <a:endParaRPr lang="en-US" sz="2800" dirty="0" smtClean="0">
              <a:solidFill>
                <a:schemeClr val="accent1"/>
              </a:solidFill>
              <a:latin typeface="Calibri" pitchFamily="34" charset="0"/>
              <a:cs typeface="Calibri" pitchFamily="34" charset="0"/>
            </a:endParaRPr>
          </a:p>
        </p:txBody>
      </p:sp>
    </p:spTree>
    <p:extLst>
      <p:ext uri="{BB962C8B-B14F-4D97-AF65-F5344CB8AC3E}">
        <p14:creationId xmlns:p14="http://schemas.microsoft.com/office/powerpoint/2010/main" val="1524828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25400" y="-12700"/>
            <a:ext cx="11201400" cy="7696200"/>
          </a:xfrm>
          <a:prstGeom prst="rect">
            <a:avLst/>
          </a:prstGeom>
        </p:spPr>
      </p:pic>
      <p:sp>
        <p:nvSpPr>
          <p:cNvPr id="8" name="Rectangle 3"/>
          <p:cNvSpPr>
            <a:spLocks/>
          </p:cNvSpPr>
          <p:nvPr/>
        </p:nvSpPr>
        <p:spPr bwMode="auto">
          <a:xfrm>
            <a:off x="228600" y="228600"/>
            <a:ext cx="10138833" cy="1447800"/>
          </a:xfrm>
          <a:prstGeom prst="rect">
            <a:avLst/>
          </a:prstGeom>
          <a:noFill/>
          <a:ln>
            <a:noFill/>
          </a:ln>
          <a:extLst/>
        </p:spPr>
        <p:txBody>
          <a:bodyPr lIns="0" tIns="0" rIns="40628" bIns="0"/>
          <a:lstStyle/>
          <a:p>
            <a:pPr marL="39688">
              <a:defRPr/>
            </a:pPr>
            <a:endParaRPr lang="en-US" sz="2400" dirty="0">
              <a:latin typeface="Calibri" pitchFamily="34" charset="0"/>
              <a:cs typeface="Calibri" pitchFamily="34" charset="0"/>
            </a:endParaRPr>
          </a:p>
          <a:p>
            <a:pPr marL="39688">
              <a:defRPr/>
            </a:pPr>
            <a:r>
              <a:rPr lang="en-US" sz="4000" dirty="0" smtClean="0">
                <a:latin typeface="Calibri" pitchFamily="34" charset="0"/>
                <a:cs typeface="Calibri" pitchFamily="34" charset="0"/>
                <a:sym typeface="Arial" charset="0"/>
              </a:rPr>
              <a:t>Why is a universal approach needed?</a:t>
            </a:r>
          </a:p>
          <a:p>
            <a:pPr marL="39688">
              <a:defRPr/>
            </a:pPr>
            <a:endParaRPr lang="en-US" sz="2800" dirty="0">
              <a:solidFill>
                <a:srgbClr val="FFFF00"/>
              </a:solidFill>
              <a:latin typeface="Calibri" pitchFamily="34" charset="0"/>
              <a:cs typeface="Calibri" pitchFamily="34" charset="0"/>
            </a:endParaRPr>
          </a:p>
        </p:txBody>
      </p:sp>
      <p:sp>
        <p:nvSpPr>
          <p:cNvPr id="11" name="Rectangle 2"/>
          <p:cNvSpPr>
            <a:spLocks/>
          </p:cNvSpPr>
          <p:nvPr/>
        </p:nvSpPr>
        <p:spPr bwMode="auto">
          <a:xfrm>
            <a:off x="0" y="1828800"/>
            <a:ext cx="10820400" cy="46482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2" name="Rectangle 3"/>
          <p:cNvSpPr>
            <a:spLocks noChangeArrowheads="1"/>
          </p:cNvSpPr>
          <p:nvPr/>
        </p:nvSpPr>
        <p:spPr bwMode="auto">
          <a:xfrm>
            <a:off x="381000" y="2133600"/>
            <a:ext cx="8763000" cy="3810000"/>
          </a:xfrm>
          <a:prstGeom prst="rect">
            <a:avLst/>
          </a:prstGeom>
          <a:noFill/>
          <a:ln w="9525">
            <a:noFill/>
            <a:miter lim="800000"/>
            <a:headEnd/>
            <a:tailEnd/>
          </a:ln>
        </p:spPr>
        <p:txBody>
          <a:bodyPr lIns="82296" tIns="41148" rIns="82296" bIns="41148" anchor="ctr"/>
          <a:lstStyle/>
          <a:p>
            <a:pPr defTabSz="822325" eaLnBrk="0" hangingPunct="0"/>
            <a:r>
              <a:rPr lang="en-US" sz="2800" dirty="0" smtClean="0">
                <a:solidFill>
                  <a:schemeClr val="bg1"/>
                </a:solidFill>
                <a:latin typeface="Calibri" pitchFamily="34" charset="0"/>
              </a:rPr>
              <a:t>1. Rates of childhood trauma are high and impact on 	learning and behavior is significant.</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solidFill>
                  <a:schemeClr val="bg1"/>
                </a:solidFill>
                <a:latin typeface="Calibri" pitchFamily="34" charset="0"/>
              </a:rPr>
              <a:t>2. There is increased risk of doing harm when trauma 	responses are overlooked.</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solidFill>
                  <a:srgbClr val="FFFF00"/>
                </a:solidFill>
                <a:latin typeface="Calibri" pitchFamily="34" charset="0"/>
              </a:rPr>
              <a:t>3. Schools play a key a role in supporting resilience and 	recovery from trauma. </a:t>
            </a:r>
          </a:p>
          <a:p>
            <a:pPr defTabSz="822325" eaLnBrk="0" hangingPunct="0"/>
            <a:endParaRPr lang="en-US" sz="1200" dirty="0" smtClean="0">
              <a:solidFill>
                <a:srgbClr val="FFFF00"/>
              </a:solidFill>
              <a:latin typeface="Calibri" pitchFamily="34" charset="0"/>
            </a:endParaRPr>
          </a:p>
          <a:p>
            <a:pPr defTabSz="822325" eaLnBrk="0" hangingPunct="0"/>
            <a:r>
              <a:rPr lang="en-US" sz="2800" dirty="0" smtClean="0">
                <a:latin typeface="Calibri" pitchFamily="34" charset="0"/>
              </a:rPr>
              <a:t>4. </a:t>
            </a:r>
            <a:r>
              <a:rPr lang="en-US" sz="2800" dirty="0">
                <a:latin typeface="Calibri" pitchFamily="34" charset="0"/>
              </a:rPr>
              <a:t>A</a:t>
            </a:r>
            <a:r>
              <a:rPr lang="en-US" sz="2800" dirty="0" smtClean="0">
                <a:latin typeface="Calibri" pitchFamily="34" charset="0"/>
              </a:rPr>
              <a:t>dopting a universal response to trauma has a positive 	impact on students and schools. </a:t>
            </a:r>
            <a:endParaRPr lang="en-US" sz="2800" dirty="0" smtClean="0">
              <a:solidFill>
                <a:srgbClr val="FFFF00"/>
              </a:solidFill>
              <a:latin typeface="Calibri" pitchFamily="34" charset="0"/>
            </a:endParaRPr>
          </a:p>
        </p:txBody>
      </p:sp>
    </p:spTree>
    <p:extLst>
      <p:ext uri="{BB962C8B-B14F-4D97-AF65-F5344CB8AC3E}">
        <p14:creationId xmlns:p14="http://schemas.microsoft.com/office/powerpoint/2010/main" val="47599326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12700" y="-8467"/>
            <a:ext cx="11201400" cy="7696200"/>
          </a:xfrm>
          <a:prstGeom prst="rect">
            <a:avLst/>
          </a:prstGeom>
        </p:spPr>
      </p:pic>
      <p:sp>
        <p:nvSpPr>
          <p:cNvPr id="7" name="Rectangle 2"/>
          <p:cNvSpPr>
            <a:spLocks/>
          </p:cNvSpPr>
          <p:nvPr/>
        </p:nvSpPr>
        <p:spPr bwMode="auto">
          <a:xfrm>
            <a:off x="0" y="2514600"/>
            <a:ext cx="11201400" cy="22098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defTabSz="822325" eaLnBrk="0" hangingPunct="0"/>
            <a:endParaRPr lang="en-US" sz="2800" dirty="0">
              <a:solidFill>
                <a:srgbClr val="FFFF00"/>
              </a:solidFill>
              <a:latin typeface="Calibri" pitchFamily="34" charset="0"/>
            </a:endParaRPr>
          </a:p>
        </p:txBody>
      </p:sp>
      <p:sp>
        <p:nvSpPr>
          <p:cNvPr id="8" name="Rectangle 1"/>
          <p:cNvSpPr>
            <a:spLocks/>
          </p:cNvSpPr>
          <p:nvPr/>
        </p:nvSpPr>
        <p:spPr bwMode="auto">
          <a:xfrm>
            <a:off x="381000" y="2971800"/>
            <a:ext cx="9753600" cy="984885"/>
          </a:xfrm>
          <a:prstGeom prst="rect">
            <a:avLst/>
          </a:prstGeom>
          <a:noFill/>
          <a:ln w="12700">
            <a:noFill/>
            <a:miter lim="800000"/>
            <a:headEnd/>
            <a:tailEnd/>
          </a:ln>
        </p:spPr>
        <p:txBody>
          <a:bodyPr wrap="square" lIns="0" tIns="0" rIns="0" bIns="0" anchor="ctr">
            <a:spAutoFit/>
          </a:bodyPr>
          <a:lstStyle/>
          <a:p>
            <a:pPr defTabSz="457200"/>
            <a:r>
              <a:rPr lang="en-US" sz="3200" dirty="0" smtClean="0">
                <a:latin typeface="Calibri" pitchFamily="34" charset="0"/>
                <a:cs typeface="Calibri" pitchFamily="34" charset="0"/>
              </a:rPr>
              <a:t>The school environment has an impact on student response to trauma.</a:t>
            </a:r>
            <a:endParaRPr lang="en-US" sz="1200" dirty="0" smtClean="0">
              <a:solidFill>
                <a:schemeClr val="accent1"/>
              </a:solidFill>
              <a:latin typeface="Calibri" pitchFamily="34" charset="0"/>
              <a:cs typeface="Calibri" pitchFamily="34" charset="0"/>
            </a:endParaRPr>
          </a:p>
        </p:txBody>
      </p:sp>
    </p:spTree>
    <p:extLst>
      <p:ext uri="{BB962C8B-B14F-4D97-AF65-F5344CB8AC3E}">
        <p14:creationId xmlns:p14="http://schemas.microsoft.com/office/powerpoint/2010/main" val="2999684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33867" y="0"/>
            <a:ext cx="11201400" cy="7696200"/>
          </a:xfrm>
          <a:prstGeom prst="rect">
            <a:avLst/>
          </a:prstGeom>
        </p:spPr>
      </p:pic>
      <p:sp>
        <p:nvSpPr>
          <p:cNvPr id="8" name="Rectangle 3"/>
          <p:cNvSpPr>
            <a:spLocks/>
          </p:cNvSpPr>
          <p:nvPr/>
        </p:nvSpPr>
        <p:spPr bwMode="auto">
          <a:xfrm>
            <a:off x="457200" y="381000"/>
            <a:ext cx="10138833" cy="1447800"/>
          </a:xfrm>
          <a:prstGeom prst="rect">
            <a:avLst/>
          </a:prstGeom>
          <a:noFill/>
          <a:ln>
            <a:noFill/>
          </a:ln>
          <a:extLst/>
        </p:spPr>
        <p:txBody>
          <a:bodyPr lIns="0" tIns="0" rIns="40628" bIns="0"/>
          <a:lstStyle/>
          <a:p>
            <a:pPr marL="39688">
              <a:defRPr/>
            </a:pPr>
            <a:endParaRPr lang="en-US" sz="2400" dirty="0">
              <a:latin typeface="Calibri" pitchFamily="34" charset="0"/>
              <a:cs typeface="Calibri" pitchFamily="34" charset="0"/>
            </a:endParaRPr>
          </a:p>
          <a:p>
            <a:pPr marL="39688">
              <a:defRPr/>
            </a:pPr>
            <a:r>
              <a:rPr lang="en-US" sz="4000" dirty="0" smtClean="0">
                <a:latin typeface="Calibri" pitchFamily="34" charset="0"/>
                <a:cs typeface="Calibri" pitchFamily="34" charset="0"/>
                <a:sym typeface="Arial" charset="0"/>
              </a:rPr>
              <a:t>Why is a universal approach needed?</a:t>
            </a:r>
          </a:p>
          <a:p>
            <a:pPr marL="39688">
              <a:defRPr/>
            </a:pPr>
            <a:endParaRPr lang="en-US" sz="2800" dirty="0">
              <a:solidFill>
                <a:srgbClr val="FFFF00"/>
              </a:solidFill>
              <a:latin typeface="Calibri" pitchFamily="34" charset="0"/>
              <a:cs typeface="Calibri" pitchFamily="34" charset="0"/>
            </a:endParaRPr>
          </a:p>
        </p:txBody>
      </p:sp>
      <p:sp>
        <p:nvSpPr>
          <p:cNvPr id="11" name="Rectangle 2"/>
          <p:cNvSpPr>
            <a:spLocks/>
          </p:cNvSpPr>
          <p:nvPr/>
        </p:nvSpPr>
        <p:spPr bwMode="auto">
          <a:xfrm>
            <a:off x="-4233" y="1828800"/>
            <a:ext cx="10820400" cy="45720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2" name="Rectangle 3"/>
          <p:cNvSpPr>
            <a:spLocks noChangeArrowheads="1"/>
          </p:cNvSpPr>
          <p:nvPr/>
        </p:nvSpPr>
        <p:spPr bwMode="auto">
          <a:xfrm>
            <a:off x="381000" y="2133600"/>
            <a:ext cx="8763000" cy="3810000"/>
          </a:xfrm>
          <a:prstGeom prst="rect">
            <a:avLst/>
          </a:prstGeom>
          <a:noFill/>
          <a:ln w="9525">
            <a:noFill/>
            <a:miter lim="800000"/>
            <a:headEnd/>
            <a:tailEnd/>
          </a:ln>
        </p:spPr>
        <p:txBody>
          <a:bodyPr lIns="82296" tIns="41148" rIns="82296" bIns="41148" anchor="ctr"/>
          <a:lstStyle/>
          <a:p>
            <a:pPr defTabSz="822325" eaLnBrk="0" hangingPunct="0"/>
            <a:r>
              <a:rPr lang="en-US" sz="2800" dirty="0" smtClean="0">
                <a:solidFill>
                  <a:schemeClr val="bg1"/>
                </a:solidFill>
                <a:latin typeface="Calibri" pitchFamily="34" charset="0"/>
              </a:rPr>
              <a:t>1. Rates of childhood trauma are high and impact on 	learning and behavior is significant.</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solidFill>
                  <a:schemeClr val="bg1"/>
                </a:solidFill>
                <a:latin typeface="Calibri" pitchFamily="34" charset="0"/>
              </a:rPr>
              <a:t>2. There is increased risk of doing harm when trauma 	responses are overlooked.</a:t>
            </a:r>
          </a:p>
          <a:p>
            <a:pPr defTabSz="822325" eaLnBrk="0" hangingPunct="0"/>
            <a:endParaRPr lang="en-US" sz="1200" dirty="0" smtClean="0">
              <a:solidFill>
                <a:srgbClr val="FFFFFF"/>
              </a:solidFill>
              <a:latin typeface="Calibri" pitchFamily="34" charset="0"/>
            </a:endParaRPr>
          </a:p>
          <a:p>
            <a:pPr defTabSz="822325" eaLnBrk="0" hangingPunct="0"/>
            <a:r>
              <a:rPr lang="en-US" sz="2800" dirty="0" smtClean="0">
                <a:solidFill>
                  <a:schemeClr val="bg1"/>
                </a:solidFill>
                <a:latin typeface="Calibri" pitchFamily="34" charset="0"/>
              </a:rPr>
              <a:t>3. Schools play a key a role in supporting resilience and 	recovery from trauma. </a:t>
            </a:r>
          </a:p>
          <a:p>
            <a:pPr defTabSz="822325" eaLnBrk="0" hangingPunct="0"/>
            <a:endParaRPr lang="en-US" sz="1200" dirty="0" smtClean="0">
              <a:solidFill>
                <a:srgbClr val="FFFF00"/>
              </a:solidFill>
              <a:latin typeface="Calibri" pitchFamily="34" charset="0"/>
            </a:endParaRPr>
          </a:p>
          <a:p>
            <a:pPr defTabSz="822325" eaLnBrk="0" hangingPunct="0"/>
            <a:r>
              <a:rPr lang="en-US" sz="2800" dirty="0" smtClean="0">
                <a:solidFill>
                  <a:srgbClr val="FFFF00"/>
                </a:solidFill>
                <a:latin typeface="Calibri" pitchFamily="34" charset="0"/>
              </a:rPr>
              <a:t>4. </a:t>
            </a:r>
            <a:r>
              <a:rPr lang="en-US" sz="2800" dirty="0">
                <a:solidFill>
                  <a:srgbClr val="FFFF00"/>
                </a:solidFill>
                <a:latin typeface="Calibri" pitchFamily="34" charset="0"/>
              </a:rPr>
              <a:t>A</a:t>
            </a:r>
            <a:r>
              <a:rPr lang="en-US" sz="2800" dirty="0" smtClean="0">
                <a:solidFill>
                  <a:srgbClr val="FFFF00"/>
                </a:solidFill>
                <a:latin typeface="Calibri" pitchFamily="34" charset="0"/>
              </a:rPr>
              <a:t>dopting a universal response to trauma has a positive 	impact on students and schools. </a:t>
            </a:r>
          </a:p>
        </p:txBody>
      </p:sp>
    </p:spTree>
    <p:extLst>
      <p:ext uri="{BB962C8B-B14F-4D97-AF65-F5344CB8AC3E}">
        <p14:creationId xmlns:p14="http://schemas.microsoft.com/office/powerpoint/2010/main" val="70300224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0" y="0"/>
            <a:ext cx="11201400" cy="7696200"/>
          </a:xfrm>
          <a:prstGeom prst="rect">
            <a:avLst/>
          </a:prstGeom>
        </p:spPr>
      </p:pic>
      <p:sp>
        <p:nvSpPr>
          <p:cNvPr id="7" name="Rectangle 2"/>
          <p:cNvSpPr>
            <a:spLocks/>
          </p:cNvSpPr>
          <p:nvPr/>
        </p:nvSpPr>
        <p:spPr bwMode="auto">
          <a:xfrm>
            <a:off x="0" y="2209800"/>
            <a:ext cx="11201400" cy="22860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defTabSz="822325" eaLnBrk="0" hangingPunct="0"/>
            <a:endParaRPr lang="en-US" sz="2800" dirty="0">
              <a:solidFill>
                <a:srgbClr val="FFFF00"/>
              </a:solidFill>
              <a:latin typeface="Calibri" pitchFamily="34" charset="0"/>
            </a:endParaRPr>
          </a:p>
        </p:txBody>
      </p:sp>
      <p:sp>
        <p:nvSpPr>
          <p:cNvPr id="8" name="Rectangle 1"/>
          <p:cNvSpPr>
            <a:spLocks/>
          </p:cNvSpPr>
          <p:nvPr/>
        </p:nvSpPr>
        <p:spPr bwMode="auto">
          <a:xfrm>
            <a:off x="609600" y="2329934"/>
            <a:ext cx="9753600" cy="1846659"/>
          </a:xfrm>
          <a:prstGeom prst="rect">
            <a:avLst/>
          </a:prstGeom>
          <a:noFill/>
          <a:ln w="12700">
            <a:noFill/>
            <a:miter lim="800000"/>
            <a:headEnd/>
            <a:tailEnd/>
          </a:ln>
        </p:spPr>
        <p:txBody>
          <a:bodyPr wrap="square" lIns="0" tIns="0" rIns="0" bIns="0" anchor="ctr">
            <a:spAutoFit/>
          </a:bodyPr>
          <a:lstStyle/>
          <a:p>
            <a:pPr marL="457200" indent="-457200" defTabSz="457200">
              <a:buFont typeface="Arial"/>
              <a:buChar char="•"/>
            </a:pPr>
            <a:r>
              <a:rPr lang="en-US" sz="3200" dirty="0" smtClean="0">
                <a:latin typeface="Calibri" pitchFamily="34" charset="0"/>
                <a:cs typeface="Calibri" pitchFamily="34" charset="0"/>
              </a:rPr>
              <a:t>Decrease in office referrals</a:t>
            </a:r>
          </a:p>
          <a:p>
            <a:pPr marL="457200" indent="-457200" defTabSz="457200">
              <a:buFont typeface="Arial"/>
              <a:buChar char="•"/>
            </a:pPr>
            <a:endParaRPr lang="en-US" sz="1200" dirty="0" smtClean="0">
              <a:latin typeface="Calibri" pitchFamily="34" charset="0"/>
              <a:cs typeface="Calibri" pitchFamily="34" charset="0"/>
            </a:endParaRPr>
          </a:p>
          <a:p>
            <a:pPr marL="457200" indent="-457200" defTabSz="457200">
              <a:buFont typeface="Arial"/>
              <a:buChar char="•"/>
            </a:pPr>
            <a:r>
              <a:rPr lang="en-US" sz="3200" dirty="0" smtClean="0">
                <a:latin typeface="Calibri" pitchFamily="34" charset="0"/>
                <a:cs typeface="Calibri" pitchFamily="34" charset="0"/>
              </a:rPr>
              <a:t>Improvement in test scores</a:t>
            </a:r>
          </a:p>
          <a:p>
            <a:pPr marL="457200" indent="-457200" defTabSz="457200">
              <a:buFont typeface="Arial"/>
              <a:buChar char="•"/>
            </a:pPr>
            <a:endParaRPr lang="en-US" sz="1200" dirty="0" smtClean="0">
              <a:latin typeface="Calibri" pitchFamily="34" charset="0"/>
              <a:cs typeface="Calibri" pitchFamily="34" charset="0"/>
            </a:endParaRPr>
          </a:p>
          <a:p>
            <a:pPr marL="457200" indent="-457200" defTabSz="457200">
              <a:buFont typeface="Arial"/>
              <a:buChar char="•"/>
            </a:pPr>
            <a:r>
              <a:rPr lang="en-US" sz="3200" dirty="0" smtClean="0">
                <a:latin typeface="Calibri" pitchFamily="34" charset="0"/>
                <a:cs typeface="Calibri" pitchFamily="34" charset="0"/>
              </a:rPr>
              <a:t>Significant drop in suspensions</a:t>
            </a:r>
          </a:p>
        </p:txBody>
      </p:sp>
    </p:spTree>
    <p:extLst>
      <p:ext uri="{BB962C8B-B14F-4D97-AF65-F5344CB8AC3E}">
        <p14:creationId xmlns:p14="http://schemas.microsoft.com/office/powerpoint/2010/main" val="36434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0287000" cy="7315200"/>
          </a:xfrm>
          <a:prstGeom prst="rect">
            <a:avLst/>
          </a:prstGeom>
        </p:spPr>
      </p:pic>
      <p:sp>
        <p:nvSpPr>
          <p:cNvPr id="5" name="Text Box 3"/>
          <p:cNvSpPr txBox="1">
            <a:spLocks noChangeArrowheads="1"/>
          </p:cNvSpPr>
          <p:nvPr/>
        </p:nvSpPr>
        <p:spPr bwMode="auto">
          <a:xfrm>
            <a:off x="609600" y="457200"/>
            <a:ext cx="6934200" cy="830997"/>
          </a:xfrm>
          <a:prstGeom prst="rect">
            <a:avLst/>
          </a:prstGeom>
          <a:noFill/>
          <a:ln w="9525">
            <a:noFill/>
            <a:miter lim="800000"/>
            <a:headEnd/>
            <a:tailEnd/>
          </a:ln>
        </p:spPr>
        <p:txBody>
          <a:bodyPr wrap="square">
            <a:spAutoFit/>
          </a:bodyPr>
          <a:lstStyle/>
          <a:p>
            <a:r>
              <a:rPr lang="en-US" sz="4800" dirty="0" smtClean="0">
                <a:solidFill>
                  <a:srgbClr val="FFFF00"/>
                </a:solidFill>
                <a:latin typeface="Calibri" pitchFamily="34" charset="0"/>
                <a:ea typeface="ＭＳ Ｐゴシック" charset="-128"/>
                <a:cs typeface="Calibri" pitchFamily="34" charset="0"/>
              </a:rPr>
              <a:t>SUMMARY: PART TWO</a:t>
            </a:r>
            <a:endParaRPr lang="en-US" sz="4800" dirty="0">
              <a:solidFill>
                <a:srgbClr val="FFFF00"/>
              </a:solidFill>
              <a:latin typeface="Calibri" pitchFamily="34" charset="0"/>
            </a:endParaRPr>
          </a:p>
        </p:txBody>
      </p:sp>
      <p:sp>
        <p:nvSpPr>
          <p:cNvPr id="6" name="Text Box 3"/>
          <p:cNvSpPr txBox="1">
            <a:spLocks noChangeArrowheads="1"/>
          </p:cNvSpPr>
          <p:nvPr/>
        </p:nvSpPr>
        <p:spPr bwMode="auto">
          <a:xfrm>
            <a:off x="304800" y="1905000"/>
            <a:ext cx="8686800" cy="4093428"/>
          </a:xfrm>
          <a:prstGeom prst="rect">
            <a:avLst/>
          </a:prstGeom>
          <a:noFill/>
          <a:ln w="9525">
            <a:noFill/>
            <a:miter lim="800000"/>
            <a:headEnd/>
            <a:tailEnd/>
          </a:ln>
        </p:spPr>
        <p:txBody>
          <a:bodyPr wrap="square">
            <a:spAutoFit/>
          </a:bodyPr>
          <a:lstStyle/>
          <a:p>
            <a:pPr marL="571500" indent="-571500">
              <a:buFont typeface="Arial"/>
              <a:buChar char="•"/>
            </a:pPr>
            <a:r>
              <a:rPr lang="en-US" sz="2800" dirty="0" smtClean="0">
                <a:latin typeface="Calibri" pitchFamily="34" charset="0"/>
                <a:ea typeface="ＭＳ Ｐゴシック" charset="-128"/>
                <a:cs typeface="Calibri" pitchFamily="34" charset="0"/>
              </a:rPr>
              <a:t>High rates of child trauma call for a universal response.</a:t>
            </a:r>
          </a:p>
          <a:p>
            <a:pPr marL="571500" indent="-571500">
              <a:buFont typeface="Arial"/>
              <a:buChar char="•"/>
            </a:pPr>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Schools that overlook trauma run the risk of misunderstanding, mistreating, and misdiagnosing students.</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The quality of the environment contributes to healing and resilience.</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Schools are seeing the positive impacts of adopting a trauma-sensitive approach.</a:t>
            </a:r>
            <a:endParaRPr lang="en-US" sz="2800" dirty="0">
              <a:latin typeface="Calibri" pitchFamily="34" charset="0"/>
            </a:endParaRPr>
          </a:p>
        </p:txBody>
      </p:sp>
    </p:spTree>
    <p:extLst>
      <p:ext uri="{BB962C8B-B14F-4D97-AF65-F5344CB8AC3E}">
        <p14:creationId xmlns:p14="http://schemas.microsoft.com/office/powerpoint/2010/main" val="414757654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p:cNvSpPr>
          <p:nvPr/>
        </p:nvSpPr>
        <p:spPr bwMode="auto">
          <a:xfrm>
            <a:off x="0" y="5105400"/>
            <a:ext cx="10488431" cy="12954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12700" y="-38100"/>
            <a:ext cx="10269139" cy="7302500"/>
          </a:xfrm>
          <a:prstGeom prst="rect">
            <a:avLst/>
          </a:prstGeom>
        </p:spPr>
      </p:pic>
      <p:sp>
        <p:nvSpPr>
          <p:cNvPr id="9" name="Rectangle 2"/>
          <p:cNvSpPr>
            <a:spLocks/>
          </p:cNvSpPr>
          <p:nvPr/>
        </p:nvSpPr>
        <p:spPr bwMode="auto">
          <a:xfrm>
            <a:off x="0" y="4800600"/>
            <a:ext cx="10488431" cy="12954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0" name="Rectangle 3"/>
          <p:cNvSpPr>
            <a:spLocks/>
          </p:cNvSpPr>
          <p:nvPr/>
        </p:nvSpPr>
        <p:spPr bwMode="auto">
          <a:xfrm>
            <a:off x="381000" y="4800600"/>
            <a:ext cx="10138833" cy="1447800"/>
          </a:xfrm>
          <a:prstGeom prst="rect">
            <a:avLst/>
          </a:prstGeom>
          <a:noFill/>
          <a:ln>
            <a:noFill/>
          </a:ln>
          <a:extLst/>
        </p:spPr>
        <p:txBody>
          <a:bodyPr lIns="0" tIns="0" rIns="40628" bIns="0"/>
          <a:lstStyle/>
          <a:p>
            <a:pPr marL="39688">
              <a:defRPr/>
            </a:pPr>
            <a:r>
              <a:rPr lang="en-US" sz="3600" dirty="0" smtClean="0">
                <a:latin typeface="Calibri" pitchFamily="34" charset="0"/>
                <a:cs typeface="Calibri" pitchFamily="34" charset="0"/>
                <a:sym typeface="Arial" charset="0"/>
              </a:rPr>
              <a:t>Part Three: </a:t>
            </a:r>
          </a:p>
          <a:p>
            <a:pPr marL="39688">
              <a:defRPr/>
            </a:pPr>
            <a:r>
              <a:rPr lang="en-US" sz="3600" dirty="0" smtClean="0">
                <a:latin typeface="Calibri" pitchFamily="34" charset="0"/>
                <a:cs typeface="Calibri" pitchFamily="34" charset="0"/>
                <a:sym typeface="Arial" charset="0"/>
              </a:rPr>
              <a:t>How do you create a trauma-sensitive school?</a:t>
            </a: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25119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grayscl/>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0"/>
            <a:ext cx="9601200" cy="7638288"/>
          </a:xfrm>
          <a:prstGeom prst="rect">
            <a:avLst/>
          </a:prstGeom>
        </p:spPr>
      </p:pic>
      <p:sp>
        <p:nvSpPr>
          <p:cNvPr id="14" name="Rectangle 3"/>
          <p:cNvSpPr>
            <a:spLocks/>
          </p:cNvSpPr>
          <p:nvPr/>
        </p:nvSpPr>
        <p:spPr bwMode="auto">
          <a:xfrm>
            <a:off x="16933" y="5562600"/>
            <a:ext cx="9448800" cy="1604963"/>
          </a:xfrm>
          <a:prstGeom prst="rect">
            <a:avLst/>
          </a:prstGeom>
          <a:solidFill>
            <a:schemeClr val="tx1">
              <a:alpha val="79999"/>
            </a:schemeClr>
          </a:solidFill>
          <a:ln w="25400">
            <a:solidFill>
              <a:srgbClr val="000000">
                <a:alpha val="79999"/>
              </a:srgbClr>
            </a:solidFill>
            <a:miter lim="800000"/>
            <a:headEnd/>
            <a:tailEnd/>
          </a:ln>
        </p:spPr>
        <p:txBody>
          <a:bodyPr lIns="0" tIns="0" rIns="0" bIns="0"/>
          <a:lstStyle/>
          <a:p>
            <a:endParaRPr lang="en-US" sz="3200" dirty="0" smtClean="0">
              <a:solidFill>
                <a:srgbClr val="FFFF00"/>
              </a:solidFill>
              <a:sym typeface="Arial" pitchFamily="34" charset="0"/>
            </a:endParaRPr>
          </a:p>
          <a:p>
            <a:r>
              <a:rPr lang="en-US" sz="3200" dirty="0" smtClean="0">
                <a:solidFill>
                  <a:srgbClr val="FFFF00"/>
                </a:solidFill>
                <a:sym typeface="Arial" pitchFamily="34" charset="0"/>
              </a:rPr>
              <a:t>	</a:t>
            </a:r>
            <a:endParaRPr lang="en-US" sz="2800" dirty="0" smtClean="0">
              <a:solidFill>
                <a:schemeClr val="bg1"/>
              </a:solidFill>
              <a:sym typeface="Arial" pitchFamily="34" charset="0"/>
            </a:endParaRPr>
          </a:p>
        </p:txBody>
      </p:sp>
      <p:sp>
        <p:nvSpPr>
          <p:cNvPr id="15" name="Rectangle 2"/>
          <p:cNvSpPr txBox="1">
            <a:spLocks noChangeArrowheads="1"/>
          </p:cNvSpPr>
          <p:nvPr/>
        </p:nvSpPr>
        <p:spPr bwMode="auto">
          <a:xfrm>
            <a:off x="533400" y="5798328"/>
            <a:ext cx="8305800" cy="103003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sz="3200" kern="0" dirty="0" smtClean="0">
                <a:solidFill>
                  <a:srgbClr val="FFFF00"/>
                </a:solidFill>
                <a:latin typeface="Calibri" pitchFamily="34" charset="0"/>
                <a:cs typeface="Calibri" pitchFamily="34" charset="0"/>
              </a:rPr>
              <a:t>Core principles </a:t>
            </a:r>
          </a:p>
        </p:txBody>
      </p:sp>
      <p:sp>
        <p:nvSpPr>
          <p:cNvPr id="16" name="Rectangle 3"/>
          <p:cNvSpPr>
            <a:spLocks/>
          </p:cNvSpPr>
          <p:nvPr/>
        </p:nvSpPr>
        <p:spPr bwMode="auto">
          <a:xfrm>
            <a:off x="990600" y="4114800"/>
            <a:ext cx="7467600" cy="1524000"/>
          </a:xfrm>
          <a:prstGeom prst="rect">
            <a:avLst/>
          </a:prstGeom>
          <a:solidFill>
            <a:schemeClr val="accent2">
              <a:lumMod val="75000"/>
              <a:alpha val="87000"/>
            </a:schemeClr>
          </a:solidFill>
          <a:ln w="25400">
            <a:solidFill>
              <a:srgbClr val="000000">
                <a:alpha val="79999"/>
              </a:srgbClr>
            </a:solidFill>
            <a:miter lim="800000"/>
            <a:headEnd/>
            <a:tailEnd/>
          </a:ln>
        </p:spPr>
        <p:txBody>
          <a:bodyPr lIns="0" tIns="0" rIns="0" bIns="0"/>
          <a:lstStyle/>
          <a:p>
            <a:endParaRPr lang="en-US" sz="3200" dirty="0" smtClean="0">
              <a:solidFill>
                <a:srgbClr val="FFFF00"/>
              </a:solidFill>
              <a:sym typeface="Arial" pitchFamily="34" charset="0"/>
            </a:endParaRPr>
          </a:p>
          <a:p>
            <a:r>
              <a:rPr lang="en-US" sz="3200" dirty="0" smtClean="0">
                <a:solidFill>
                  <a:srgbClr val="FFFF00"/>
                </a:solidFill>
                <a:sym typeface="Arial" pitchFamily="34" charset="0"/>
              </a:rPr>
              <a:t>	</a:t>
            </a:r>
            <a:endParaRPr lang="en-US" sz="2800" dirty="0" smtClean="0">
              <a:solidFill>
                <a:schemeClr val="bg1"/>
              </a:solidFill>
              <a:sym typeface="Arial" pitchFamily="34" charset="0"/>
            </a:endParaRPr>
          </a:p>
        </p:txBody>
      </p:sp>
      <p:sp>
        <p:nvSpPr>
          <p:cNvPr id="17" name="Text Box 3"/>
          <p:cNvSpPr txBox="1">
            <a:spLocks noChangeArrowheads="1"/>
          </p:cNvSpPr>
          <p:nvPr/>
        </p:nvSpPr>
        <p:spPr bwMode="auto">
          <a:xfrm>
            <a:off x="1600200" y="4495800"/>
            <a:ext cx="6629400" cy="584776"/>
          </a:xfrm>
          <a:prstGeom prst="rect">
            <a:avLst/>
          </a:prstGeom>
          <a:noFill/>
          <a:ln w="9525">
            <a:noFill/>
            <a:miter lim="800000"/>
            <a:headEnd/>
            <a:tailEnd/>
          </a:ln>
        </p:spPr>
        <p:txBody>
          <a:bodyPr wrap="square">
            <a:spAutoFit/>
          </a:bodyPr>
          <a:lstStyle/>
          <a:p>
            <a:pPr algn="ctr">
              <a:buClr>
                <a:srgbClr val="800000"/>
              </a:buClr>
            </a:pPr>
            <a:r>
              <a:rPr lang="en-US" sz="3200" dirty="0" smtClean="0">
                <a:solidFill>
                  <a:srgbClr val="FFFFFF"/>
                </a:solidFill>
                <a:latin typeface="Calibri" pitchFamily="34" charset="0"/>
                <a:ea typeface="ＭＳ Ｐゴシック"/>
                <a:cs typeface="Calibri" pitchFamily="34" charset="0"/>
              </a:rPr>
              <a:t>Key components</a:t>
            </a:r>
          </a:p>
        </p:txBody>
      </p:sp>
      <p:sp>
        <p:nvSpPr>
          <p:cNvPr id="18" name="Rectangle 3"/>
          <p:cNvSpPr>
            <a:spLocks/>
          </p:cNvSpPr>
          <p:nvPr/>
        </p:nvSpPr>
        <p:spPr bwMode="auto">
          <a:xfrm>
            <a:off x="1905000" y="2743200"/>
            <a:ext cx="5715000" cy="1371600"/>
          </a:xfrm>
          <a:prstGeom prst="rect">
            <a:avLst/>
          </a:prstGeom>
          <a:solidFill>
            <a:schemeClr val="accent1">
              <a:lumMod val="50000"/>
              <a:alpha val="87000"/>
            </a:schemeClr>
          </a:solidFill>
          <a:ln w="25400">
            <a:solidFill>
              <a:srgbClr val="000000">
                <a:alpha val="79999"/>
              </a:srgbClr>
            </a:solidFill>
            <a:miter lim="800000"/>
            <a:headEnd/>
            <a:tailEnd/>
          </a:ln>
        </p:spPr>
        <p:txBody>
          <a:bodyPr lIns="0" tIns="0" rIns="0" bIns="0"/>
          <a:lstStyle/>
          <a:p>
            <a:endParaRPr lang="en-US" sz="3200" dirty="0" smtClean="0">
              <a:solidFill>
                <a:srgbClr val="FFFF00"/>
              </a:solidFill>
              <a:sym typeface="Arial" pitchFamily="34" charset="0"/>
            </a:endParaRPr>
          </a:p>
          <a:p>
            <a:r>
              <a:rPr lang="en-US" sz="3200" dirty="0" smtClean="0">
                <a:solidFill>
                  <a:srgbClr val="FFFF00"/>
                </a:solidFill>
                <a:sym typeface="Arial" pitchFamily="34" charset="0"/>
              </a:rPr>
              <a:t>	</a:t>
            </a:r>
            <a:endParaRPr lang="en-US" sz="2800" dirty="0" smtClean="0">
              <a:solidFill>
                <a:schemeClr val="bg1"/>
              </a:solidFill>
              <a:sym typeface="Arial" pitchFamily="34" charset="0"/>
            </a:endParaRPr>
          </a:p>
        </p:txBody>
      </p:sp>
      <p:sp>
        <p:nvSpPr>
          <p:cNvPr id="19" name="Text Box 3"/>
          <p:cNvSpPr txBox="1">
            <a:spLocks noChangeArrowheads="1"/>
          </p:cNvSpPr>
          <p:nvPr/>
        </p:nvSpPr>
        <p:spPr bwMode="auto">
          <a:xfrm>
            <a:off x="2057400" y="3124200"/>
            <a:ext cx="5715000" cy="584776"/>
          </a:xfrm>
          <a:prstGeom prst="rect">
            <a:avLst/>
          </a:prstGeom>
          <a:noFill/>
          <a:ln w="9525">
            <a:noFill/>
            <a:miter lim="800000"/>
            <a:headEnd/>
            <a:tailEnd/>
          </a:ln>
        </p:spPr>
        <p:txBody>
          <a:bodyPr wrap="square">
            <a:spAutoFit/>
          </a:bodyPr>
          <a:lstStyle/>
          <a:p>
            <a:pPr algn="ctr">
              <a:buClr>
                <a:srgbClr val="800000"/>
              </a:buClr>
            </a:pPr>
            <a:r>
              <a:rPr lang="en-US" sz="3200" dirty="0" smtClean="0">
                <a:latin typeface="Calibri" pitchFamily="34" charset="0"/>
                <a:ea typeface="ＭＳ Ｐゴシック"/>
                <a:cs typeface="Calibri" pitchFamily="34" charset="0"/>
              </a:rPr>
              <a:t>Enhanced capacity</a:t>
            </a:r>
            <a:endParaRPr lang="en-US" sz="3200" dirty="0">
              <a:solidFill>
                <a:srgbClr val="FFFFFF"/>
              </a:solidFill>
              <a:latin typeface="Calibri" pitchFamily="34" charset="0"/>
              <a:ea typeface="ＭＳ Ｐゴシック"/>
              <a:cs typeface="Calibri" pitchFamily="34" charset="0"/>
            </a:endParaRPr>
          </a:p>
        </p:txBody>
      </p:sp>
      <p:sp>
        <p:nvSpPr>
          <p:cNvPr id="20" name="Rectangle 3"/>
          <p:cNvSpPr>
            <a:spLocks/>
          </p:cNvSpPr>
          <p:nvPr/>
        </p:nvSpPr>
        <p:spPr bwMode="auto">
          <a:xfrm>
            <a:off x="2590800" y="1676400"/>
            <a:ext cx="4343400" cy="1066800"/>
          </a:xfrm>
          <a:prstGeom prst="rect">
            <a:avLst/>
          </a:prstGeom>
          <a:solidFill>
            <a:srgbClr val="FF9900">
              <a:alpha val="87000"/>
            </a:srgbClr>
          </a:solidFill>
          <a:ln w="25400">
            <a:solidFill>
              <a:srgbClr val="000000">
                <a:alpha val="79999"/>
              </a:srgbClr>
            </a:solidFill>
            <a:miter lim="800000"/>
            <a:headEnd/>
            <a:tailEnd/>
          </a:ln>
        </p:spPr>
        <p:txBody>
          <a:bodyPr lIns="0" tIns="0" rIns="0" bIns="0"/>
          <a:lstStyle/>
          <a:p>
            <a:endParaRPr lang="en-US" sz="3200" dirty="0" smtClean="0">
              <a:solidFill>
                <a:srgbClr val="FFFF00"/>
              </a:solidFill>
              <a:sym typeface="Arial" pitchFamily="34" charset="0"/>
            </a:endParaRPr>
          </a:p>
          <a:p>
            <a:r>
              <a:rPr lang="en-US" sz="3200" dirty="0" smtClean="0">
                <a:solidFill>
                  <a:srgbClr val="FFFF00"/>
                </a:solidFill>
                <a:sym typeface="Arial" pitchFamily="34" charset="0"/>
              </a:rPr>
              <a:t>	</a:t>
            </a:r>
            <a:endParaRPr lang="en-US" sz="2800" dirty="0" smtClean="0">
              <a:solidFill>
                <a:schemeClr val="bg1"/>
              </a:solidFill>
              <a:sym typeface="Arial" pitchFamily="34" charset="0"/>
            </a:endParaRPr>
          </a:p>
        </p:txBody>
      </p:sp>
      <p:sp>
        <p:nvSpPr>
          <p:cNvPr id="21" name="Text Box 3"/>
          <p:cNvSpPr txBox="1">
            <a:spLocks noChangeArrowheads="1"/>
          </p:cNvSpPr>
          <p:nvPr/>
        </p:nvSpPr>
        <p:spPr bwMode="auto">
          <a:xfrm>
            <a:off x="2057400" y="1905000"/>
            <a:ext cx="5715000" cy="584776"/>
          </a:xfrm>
          <a:prstGeom prst="rect">
            <a:avLst/>
          </a:prstGeom>
          <a:noFill/>
          <a:ln w="9525">
            <a:noFill/>
            <a:miter lim="800000"/>
            <a:headEnd/>
            <a:tailEnd/>
          </a:ln>
        </p:spPr>
        <p:txBody>
          <a:bodyPr wrap="square">
            <a:spAutoFit/>
          </a:bodyPr>
          <a:lstStyle/>
          <a:p>
            <a:pPr algn="ctr">
              <a:buClr>
                <a:srgbClr val="800000"/>
              </a:buClr>
            </a:pPr>
            <a:r>
              <a:rPr lang="en-US" sz="3200" dirty="0" smtClean="0">
                <a:latin typeface="Calibri" pitchFamily="34" charset="0"/>
                <a:ea typeface="ＭＳ Ｐゴシック"/>
                <a:cs typeface="Calibri" pitchFamily="34" charset="0"/>
              </a:rPr>
              <a:t>Improved outcomes</a:t>
            </a:r>
            <a:endParaRPr lang="en-US" sz="3200" dirty="0">
              <a:solidFill>
                <a:srgbClr val="FFFFFF"/>
              </a:solidFill>
              <a:latin typeface="Calibri" pitchFamily="34" charset="0"/>
              <a:ea typeface="ＭＳ Ｐゴシック"/>
              <a:cs typeface="Calibri" pitchFamily="34" charset="0"/>
            </a:endParaRPr>
          </a:p>
        </p:txBody>
      </p:sp>
    </p:spTree>
    <p:extLst>
      <p:ext uri="{BB962C8B-B14F-4D97-AF65-F5344CB8AC3E}">
        <p14:creationId xmlns:p14="http://schemas.microsoft.com/office/powerpoint/2010/main" val="121405407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0" y="990612"/>
            <a:ext cx="8610600" cy="4525963"/>
          </a:xfrm>
          <a:prstGeom prst="rect">
            <a:avLst/>
          </a:prstGeom>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136525" indent="0" algn="ctr">
              <a:buFont typeface="Wingdings 2" pitchFamily="18" charset="2"/>
              <a:buNone/>
            </a:pPr>
            <a:endParaRPr lang="en-US" sz="2400" dirty="0" smtClean="0">
              <a:latin typeface="Calibri" pitchFamily="34" charset="0"/>
              <a:cs typeface="Calibri" pitchFamily="34" charset="0"/>
            </a:endParaRPr>
          </a:p>
        </p:txBody>
      </p:sp>
      <p:pic>
        <p:nvPicPr>
          <p:cNvPr id="2" name="Picture 1"/>
          <p:cNvPicPr>
            <a:picLocks noChangeAspect="1"/>
          </p:cNvPicPr>
          <p:nvPr/>
        </p:nvPicPr>
        <p:blipFill>
          <a:blip r:embed="rId3"/>
          <a:stretch>
            <a:fillRect/>
          </a:stretch>
        </p:blipFill>
        <p:spPr>
          <a:xfrm>
            <a:off x="-12700" y="-16933"/>
            <a:ext cx="10334626" cy="7349067"/>
          </a:xfrm>
          <a:prstGeom prst="rect">
            <a:avLst/>
          </a:prstGeom>
        </p:spPr>
      </p:pic>
      <p:sp>
        <p:nvSpPr>
          <p:cNvPr id="10" name="Rectangle 2"/>
          <p:cNvSpPr txBox="1">
            <a:spLocks noChangeArrowheads="1"/>
          </p:cNvSpPr>
          <p:nvPr/>
        </p:nvSpPr>
        <p:spPr bwMode="auto">
          <a:xfrm>
            <a:off x="381000" y="304800"/>
            <a:ext cx="8305800" cy="103003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r>
              <a:rPr lang="en-US" sz="4800" kern="0" dirty="0" smtClean="0">
                <a:solidFill>
                  <a:schemeClr val="tx1"/>
                </a:solidFill>
                <a:latin typeface="Calibri" pitchFamily="34" charset="0"/>
                <a:cs typeface="Calibri" pitchFamily="34" charset="0"/>
              </a:rPr>
              <a:t>CORE PRINCIPLES</a:t>
            </a:r>
          </a:p>
        </p:txBody>
      </p:sp>
      <p:sp>
        <p:nvSpPr>
          <p:cNvPr id="14" name="Rectangle 3"/>
          <p:cNvSpPr>
            <a:spLocks/>
          </p:cNvSpPr>
          <p:nvPr/>
        </p:nvSpPr>
        <p:spPr bwMode="auto">
          <a:xfrm>
            <a:off x="0" y="2362200"/>
            <a:ext cx="9551988" cy="4038600"/>
          </a:xfrm>
          <a:prstGeom prst="rect">
            <a:avLst/>
          </a:prstGeom>
          <a:solidFill>
            <a:schemeClr val="accent4">
              <a:lumMod val="85000"/>
              <a:lumOff val="15000"/>
              <a:alpha val="9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15" name="Text Box 3"/>
          <p:cNvSpPr txBox="1">
            <a:spLocks noChangeArrowheads="1"/>
          </p:cNvSpPr>
          <p:nvPr/>
        </p:nvSpPr>
        <p:spPr bwMode="auto">
          <a:xfrm>
            <a:off x="12700" y="2590800"/>
            <a:ext cx="9829800" cy="3847207"/>
          </a:xfrm>
          <a:prstGeom prst="rect">
            <a:avLst/>
          </a:prstGeom>
          <a:noFill/>
          <a:ln w="9525">
            <a:noFill/>
            <a:miter lim="800000"/>
            <a:headEnd/>
            <a:tailEnd/>
          </a:ln>
        </p:spPr>
        <p:txBody>
          <a:bodyPr wrap="square">
            <a:spAutoFit/>
          </a:bodyPr>
          <a:lstStyle/>
          <a:p>
            <a:pPr marL="800100" lvl="1" indent="-342900">
              <a:buFont typeface="Arial"/>
              <a:buChar char="•"/>
            </a:pPr>
            <a:r>
              <a:rPr lang="en-US" sz="2800" dirty="0">
                <a:solidFill>
                  <a:schemeClr val="bg1"/>
                </a:solidFill>
                <a:latin typeface="Calibri" pitchFamily="34" charset="0"/>
                <a:cs typeface="Calibri" pitchFamily="34" charset="0"/>
              </a:rPr>
              <a:t>Understanding </a:t>
            </a:r>
            <a:r>
              <a:rPr lang="en-US" sz="2800" dirty="0" smtClean="0">
                <a:solidFill>
                  <a:schemeClr val="bg1"/>
                </a:solidFill>
                <a:latin typeface="Calibri" pitchFamily="34" charset="0"/>
                <a:cs typeface="Calibri" pitchFamily="34" charset="0"/>
              </a:rPr>
              <a:t>trauma and its impact and need for school-wide approach</a:t>
            </a:r>
          </a:p>
          <a:p>
            <a:pPr marL="800100" lvl="1" indent="-342900">
              <a:buFont typeface="Arial"/>
              <a:buChar char="•"/>
            </a:pPr>
            <a:r>
              <a:rPr lang="en-US" sz="2800" dirty="0" smtClean="0">
                <a:solidFill>
                  <a:schemeClr val="bg1"/>
                </a:solidFill>
                <a:latin typeface="Calibri" pitchFamily="34" charset="0"/>
                <a:cs typeface="Calibri" pitchFamily="34" charset="0"/>
              </a:rPr>
              <a:t>Believing that healing happens in relationship</a:t>
            </a:r>
          </a:p>
          <a:p>
            <a:pPr marL="800100" lvl="1" indent="-342900">
              <a:buFont typeface="Arial"/>
              <a:buChar char="•"/>
            </a:pPr>
            <a:r>
              <a:rPr lang="en-US" sz="2800" dirty="0" smtClean="0">
                <a:solidFill>
                  <a:schemeClr val="bg1"/>
                </a:solidFill>
                <a:latin typeface="Calibri" pitchFamily="34" charset="0"/>
                <a:cs typeface="Calibri" pitchFamily="34" charset="0"/>
              </a:rPr>
              <a:t>Ensuring emotional and physical safety</a:t>
            </a:r>
          </a:p>
          <a:p>
            <a:pPr marL="800100" lvl="1" indent="-342900">
              <a:buFont typeface="Arial"/>
              <a:buChar char="•"/>
            </a:pPr>
            <a:r>
              <a:rPr lang="en-US" sz="2800" dirty="0" smtClean="0">
                <a:solidFill>
                  <a:schemeClr val="bg1"/>
                </a:solidFill>
                <a:latin typeface="Calibri" pitchFamily="34" charset="0"/>
                <a:cs typeface="Calibri" pitchFamily="34" charset="0"/>
              </a:rPr>
              <a:t>Viewing students holistically</a:t>
            </a:r>
          </a:p>
          <a:p>
            <a:pPr marL="800100" lvl="1" indent="-342900">
              <a:buFont typeface="Arial"/>
              <a:buChar char="•"/>
            </a:pPr>
            <a:r>
              <a:rPr lang="en-US" sz="2800" dirty="0" smtClean="0">
                <a:solidFill>
                  <a:schemeClr val="bg1"/>
                </a:solidFill>
                <a:latin typeface="Calibri" pitchFamily="34" charset="0"/>
                <a:cs typeface="Calibri" pitchFamily="34" charset="0"/>
              </a:rPr>
              <a:t>Supporting choice, control, and empowerment</a:t>
            </a:r>
          </a:p>
          <a:p>
            <a:pPr marL="800100" lvl="1" indent="-342900">
              <a:buFont typeface="Arial"/>
              <a:buChar char="•"/>
            </a:pPr>
            <a:r>
              <a:rPr lang="en-US" sz="2800" dirty="0" smtClean="0">
                <a:solidFill>
                  <a:schemeClr val="bg1"/>
                </a:solidFill>
                <a:latin typeface="Calibri" pitchFamily="34" charset="0"/>
                <a:cs typeface="Calibri" pitchFamily="34" charset="0"/>
              </a:rPr>
              <a:t>Ensuring cultural awareness</a:t>
            </a:r>
          </a:p>
          <a:p>
            <a:pPr marL="800100" lvl="1" indent="-342900">
              <a:buFont typeface="Arial"/>
              <a:buChar char="•"/>
            </a:pPr>
            <a:r>
              <a:rPr lang="en-US" sz="2800" dirty="0" smtClean="0">
                <a:solidFill>
                  <a:schemeClr val="bg1"/>
                </a:solidFill>
                <a:latin typeface="Calibri" pitchFamily="34" charset="0"/>
                <a:cs typeface="Calibri" pitchFamily="34" charset="0"/>
              </a:rPr>
              <a:t>Using a collaborative approach</a:t>
            </a:r>
            <a:endParaRPr lang="en-US" sz="2800" dirty="0">
              <a:solidFill>
                <a:schemeClr val="bg1"/>
              </a:solidFill>
              <a:latin typeface="Calibri" pitchFamily="34" charset="0"/>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Tree>
    <p:extLst>
      <p:ext uri="{BB962C8B-B14F-4D97-AF65-F5344CB8AC3E}">
        <p14:creationId xmlns:p14="http://schemas.microsoft.com/office/powerpoint/2010/main" val="15011132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0" name="Rectangle 1"/>
          <p:cNvSpPr>
            <a:spLocks/>
          </p:cNvSpPr>
          <p:nvPr/>
        </p:nvSpPr>
        <p:spPr bwMode="auto">
          <a:xfrm>
            <a:off x="381000" y="350223"/>
            <a:ext cx="9067800" cy="615553"/>
          </a:xfrm>
          <a:prstGeom prst="rect">
            <a:avLst/>
          </a:prstGeom>
          <a:noFill/>
          <a:ln w="12700">
            <a:noFill/>
            <a:miter lim="800000"/>
            <a:headEnd/>
            <a:tailEnd/>
          </a:ln>
        </p:spPr>
        <p:txBody>
          <a:bodyPr wrap="square" lIns="0" tIns="0" rIns="0" bIns="0" anchor="ctr">
            <a:spAutoFit/>
          </a:bodyPr>
          <a:lstStyle/>
          <a:p>
            <a:pPr defTabSz="457200"/>
            <a:r>
              <a:rPr lang="en-US" sz="4000" dirty="0" smtClean="0">
                <a:solidFill>
                  <a:schemeClr val="bg1"/>
                </a:solidFill>
                <a:latin typeface="Calibri" pitchFamily="34" charset="0"/>
                <a:cs typeface="Calibri" pitchFamily="34" charset="0"/>
              </a:rPr>
              <a:t>Key Components</a:t>
            </a:r>
            <a:endParaRPr lang="en-US" sz="4000" b="1" dirty="0">
              <a:solidFill>
                <a:schemeClr val="bg1"/>
              </a:solidFill>
              <a:latin typeface="Calibri" pitchFamily="34" charset="0"/>
              <a:cs typeface="Calibri" pitchFamily="34" charset="0"/>
            </a:endParaRPr>
          </a:p>
        </p:txBody>
      </p:sp>
      <p:sp>
        <p:nvSpPr>
          <p:cNvPr id="11" name="Rectangle 3"/>
          <p:cNvSpPr>
            <a:spLocks/>
          </p:cNvSpPr>
          <p:nvPr/>
        </p:nvSpPr>
        <p:spPr bwMode="auto">
          <a:xfrm>
            <a:off x="0" y="2362200"/>
            <a:ext cx="8915400" cy="38862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457200" y="2438400"/>
            <a:ext cx="8305800" cy="3847207"/>
          </a:xfrm>
          <a:prstGeom prst="rect">
            <a:avLst/>
          </a:prstGeom>
          <a:noFill/>
          <a:ln w="9525">
            <a:noFill/>
            <a:miter lim="800000"/>
            <a:headEnd/>
            <a:tailEnd/>
          </a:ln>
        </p:spPr>
        <p:txBody>
          <a:bodyPr wrap="square">
            <a:spAutoFit/>
          </a:bodyPr>
          <a:lstStyle/>
          <a:p>
            <a:pPr>
              <a:buClr>
                <a:srgbClr val="800000"/>
              </a:buClr>
            </a:pPr>
            <a:r>
              <a:rPr lang="en-US" sz="2800" dirty="0" smtClean="0">
                <a:solidFill>
                  <a:schemeClr val="tx1"/>
                </a:solidFill>
                <a:latin typeface="Calibri" pitchFamily="34" charset="0"/>
                <a:ea typeface="ＭＳ Ｐゴシック"/>
                <a:cs typeface="Calibri" pitchFamily="34" charset="0"/>
              </a:rPr>
              <a:t>Supporting Staff Development</a:t>
            </a:r>
          </a:p>
          <a:p>
            <a:pPr>
              <a:buClr>
                <a:srgbClr val="800000"/>
              </a:buClr>
            </a:pPr>
            <a:endParaRPr lang="en-US" sz="1100" dirty="0" smtClean="0">
              <a:solidFill>
                <a:schemeClr val="tx1"/>
              </a:solidFill>
              <a:latin typeface="Calibri" pitchFamily="34" charset="0"/>
              <a:ea typeface="ＭＳ Ｐゴシック"/>
              <a:cs typeface="Calibri" pitchFamily="34" charset="0"/>
            </a:endParaRPr>
          </a:p>
          <a:p>
            <a:pPr>
              <a:buClr>
                <a:srgbClr val="800000"/>
              </a:buClr>
            </a:pPr>
            <a:r>
              <a:rPr lang="en-US" sz="2800" dirty="0" smtClean="0">
                <a:solidFill>
                  <a:schemeClr val="tx1"/>
                </a:solidFill>
                <a:latin typeface="Calibri" pitchFamily="34" charset="0"/>
                <a:ea typeface="ＭＳ Ｐゴシック"/>
                <a:cs typeface="Calibri" pitchFamily="34" charset="0"/>
              </a:rPr>
              <a:t>Creating a Safe and Supportive Environment</a:t>
            </a:r>
          </a:p>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2800" dirty="0" smtClean="0">
                <a:solidFill>
                  <a:schemeClr val="tx1"/>
                </a:solidFill>
                <a:latin typeface="Calibri" pitchFamily="34" charset="0"/>
                <a:ea typeface="ＭＳ Ｐゴシック"/>
                <a:cs typeface="Calibri" pitchFamily="34" charset="0"/>
              </a:rPr>
              <a:t>Assessing Needs and Providing Support</a:t>
            </a:r>
          </a:p>
          <a:p>
            <a:pPr>
              <a:buClr>
                <a:srgbClr val="800000"/>
              </a:buClr>
            </a:pPr>
            <a:endParaRPr lang="en-US" sz="1200" dirty="0" smtClean="0">
              <a:solidFill>
                <a:schemeClr val="tx1"/>
              </a:solidFill>
              <a:latin typeface="Calibri" pitchFamily="34" charset="0"/>
              <a:ea typeface="ＭＳ Ｐゴシック"/>
              <a:cs typeface="Calibri" pitchFamily="34" charset="0"/>
            </a:endParaRPr>
          </a:p>
          <a:p>
            <a:pPr>
              <a:buClr>
                <a:srgbClr val="800000"/>
              </a:buClr>
            </a:pPr>
            <a:r>
              <a:rPr lang="en-US" sz="2800" dirty="0" smtClean="0">
                <a:solidFill>
                  <a:schemeClr val="tx1"/>
                </a:solidFill>
                <a:latin typeface="Calibri" pitchFamily="34" charset="0"/>
                <a:ea typeface="ＭＳ Ｐゴシック"/>
                <a:cs typeface="Calibri" pitchFamily="34" charset="0"/>
              </a:rPr>
              <a:t>Building Skills</a:t>
            </a:r>
          </a:p>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2800" dirty="0" smtClean="0">
                <a:solidFill>
                  <a:schemeClr val="tx1"/>
                </a:solidFill>
                <a:latin typeface="Calibri" pitchFamily="34" charset="0"/>
                <a:ea typeface="ＭＳ Ｐゴシック"/>
                <a:cs typeface="Calibri" pitchFamily="34" charset="0"/>
              </a:rPr>
              <a:t>Collaborating with Students and Families</a:t>
            </a:r>
          </a:p>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2800" dirty="0" smtClean="0">
                <a:solidFill>
                  <a:schemeClr val="tx1"/>
                </a:solidFill>
                <a:latin typeface="Calibri" pitchFamily="34" charset="0"/>
                <a:ea typeface="ＭＳ Ｐゴシック"/>
                <a:cs typeface="Calibri" pitchFamily="34" charset="0"/>
              </a:rPr>
              <a:t>Adapting Policies and Procedures</a:t>
            </a:r>
            <a:endParaRPr lang="en-US" sz="2800" dirty="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Tree>
    <p:extLst>
      <p:ext uri="{BB962C8B-B14F-4D97-AF65-F5344CB8AC3E}">
        <p14:creationId xmlns:p14="http://schemas.microsoft.com/office/powerpoint/2010/main" val="134430004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228600" y="0"/>
            <a:ext cx="10269139" cy="7302500"/>
          </a:xfrm>
          <a:prstGeom prst="rect">
            <a:avLst/>
          </a:prstGeom>
        </p:spPr>
      </p:pic>
      <p:sp>
        <p:nvSpPr>
          <p:cNvPr id="7" name="Rectangle 2"/>
          <p:cNvSpPr>
            <a:spLocks/>
          </p:cNvSpPr>
          <p:nvPr/>
        </p:nvSpPr>
        <p:spPr bwMode="auto">
          <a:xfrm>
            <a:off x="-228600" y="3352800"/>
            <a:ext cx="10488431" cy="12954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8" name="Rectangle 3"/>
          <p:cNvSpPr>
            <a:spLocks/>
          </p:cNvSpPr>
          <p:nvPr/>
        </p:nvSpPr>
        <p:spPr bwMode="auto">
          <a:xfrm>
            <a:off x="381000" y="3352800"/>
            <a:ext cx="10138833" cy="1447800"/>
          </a:xfrm>
          <a:prstGeom prst="rect">
            <a:avLst/>
          </a:prstGeom>
          <a:noFill/>
          <a:ln>
            <a:noFill/>
          </a:ln>
          <a:extLst/>
        </p:spPr>
        <p:txBody>
          <a:bodyPr lIns="0" tIns="0" rIns="40628" bIns="0"/>
          <a:lstStyle/>
          <a:p>
            <a:pPr marL="39688">
              <a:defRPr/>
            </a:pPr>
            <a:r>
              <a:rPr lang="en-US" sz="3600" dirty="0" smtClean="0">
                <a:latin typeface="Calibri" pitchFamily="34" charset="0"/>
                <a:cs typeface="Calibri" pitchFamily="34" charset="0"/>
                <a:sym typeface="Arial" charset="0"/>
              </a:rPr>
              <a:t>Part One: </a:t>
            </a:r>
          </a:p>
          <a:p>
            <a:pPr marL="39688">
              <a:defRPr/>
            </a:pPr>
            <a:r>
              <a:rPr lang="en-US" sz="3600" dirty="0" smtClean="0">
                <a:latin typeface="Calibri" pitchFamily="34" charset="0"/>
                <a:cs typeface="Calibri" pitchFamily="34" charset="0"/>
                <a:sym typeface="Arial" charset="0"/>
              </a:rPr>
              <a:t>What are trauma-sensitive schools?</a:t>
            </a: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143606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1" name="Rectangle 3"/>
          <p:cNvSpPr>
            <a:spLocks/>
          </p:cNvSpPr>
          <p:nvPr/>
        </p:nvSpPr>
        <p:spPr bwMode="auto">
          <a:xfrm>
            <a:off x="0" y="685800"/>
            <a:ext cx="8915400" cy="16002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381000" y="1066800"/>
            <a:ext cx="8305800" cy="1184940"/>
          </a:xfrm>
          <a:prstGeom prst="rect">
            <a:avLst/>
          </a:prstGeom>
          <a:noFill/>
          <a:ln w="9525">
            <a:noFill/>
            <a:miter lim="800000"/>
            <a:headEnd/>
            <a:tailEnd/>
          </a:ln>
        </p:spPr>
        <p:txBody>
          <a:bodyPr wrap="square">
            <a:spAutoFit/>
          </a:bodyPr>
          <a:lstStyle/>
          <a:p>
            <a:pPr>
              <a:buClr>
                <a:srgbClr val="800000"/>
              </a:buClr>
            </a:pPr>
            <a:r>
              <a:rPr lang="en-US" sz="4000" b="1" dirty="0" smtClean="0">
                <a:solidFill>
                  <a:schemeClr val="tx1"/>
                </a:solidFill>
                <a:latin typeface="Calibri" pitchFamily="34" charset="0"/>
                <a:ea typeface="ＭＳ Ｐゴシック"/>
                <a:cs typeface="Calibri" pitchFamily="34" charset="0"/>
              </a:rPr>
              <a:t>SUPPORTING STAFF DEVELOPMENT</a:t>
            </a:r>
          </a:p>
          <a:p>
            <a:pPr>
              <a:buClr>
                <a:srgbClr val="800000"/>
              </a:buClr>
            </a:pPr>
            <a:endParaRPr lang="en-US" sz="1100" dirty="0" smtClean="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
        <p:nvSpPr>
          <p:cNvPr id="7" name="Text Box 3"/>
          <p:cNvSpPr txBox="1">
            <a:spLocks noChangeArrowheads="1"/>
          </p:cNvSpPr>
          <p:nvPr/>
        </p:nvSpPr>
        <p:spPr bwMode="auto">
          <a:xfrm>
            <a:off x="863600" y="3200400"/>
            <a:ext cx="8305800" cy="1831271"/>
          </a:xfrm>
          <a:prstGeom prst="rect">
            <a:avLst/>
          </a:prstGeom>
          <a:noFill/>
          <a:ln w="9525">
            <a:noFill/>
            <a:miter lim="800000"/>
            <a:headEnd/>
            <a:tailEnd/>
          </a:ln>
        </p:spPr>
        <p:txBody>
          <a:bodyPr wrap="square">
            <a:spAutoFit/>
          </a:bodyPr>
          <a:lstStyle/>
          <a:p>
            <a:pPr>
              <a:buClr>
                <a:srgbClr val="800000"/>
              </a:buClr>
            </a:pPr>
            <a:r>
              <a:rPr lang="en-US" sz="3200" dirty="0" smtClean="0">
                <a:solidFill>
                  <a:schemeClr val="bg1"/>
                </a:solidFill>
                <a:latin typeface="Calibri" pitchFamily="34" charset="0"/>
                <a:ea typeface="ＭＳ Ｐゴシック"/>
                <a:cs typeface="Calibri" pitchFamily="34" charset="0"/>
              </a:rPr>
              <a:t>“Awareness is the critical first step in creating a trauma-sensitive school.” </a:t>
            </a:r>
          </a:p>
          <a:p>
            <a:pPr algn="r">
              <a:buClr>
                <a:srgbClr val="800000"/>
              </a:buClr>
            </a:pPr>
            <a:r>
              <a:rPr lang="en-US" dirty="0" smtClean="0">
                <a:solidFill>
                  <a:schemeClr val="bg1"/>
                </a:solidFill>
                <a:latin typeface="Calibri" pitchFamily="34" charset="0"/>
                <a:ea typeface="ＭＳ Ｐゴシック"/>
                <a:cs typeface="Calibri" pitchFamily="34" charset="0"/>
              </a:rPr>
              <a:t>- Cole et al., 2013</a:t>
            </a:r>
          </a:p>
          <a:p>
            <a:pPr>
              <a:buClr>
                <a:srgbClr val="800000"/>
              </a:buClr>
            </a:pPr>
            <a:endParaRPr lang="en-US" sz="1100" dirty="0" smtClean="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Tree>
    <p:extLst>
      <p:ext uri="{BB962C8B-B14F-4D97-AF65-F5344CB8AC3E}">
        <p14:creationId xmlns:p14="http://schemas.microsoft.com/office/powerpoint/2010/main" val="15388361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38200" y="-12700"/>
            <a:ext cx="10287000" cy="7315201"/>
          </a:xfrm>
          <a:prstGeom prst="rect">
            <a:avLst/>
          </a:prstGeom>
        </p:spPr>
      </p:pic>
      <p:sp>
        <p:nvSpPr>
          <p:cNvPr id="7" name="Rectangle 3"/>
          <p:cNvSpPr>
            <a:spLocks/>
          </p:cNvSpPr>
          <p:nvPr/>
        </p:nvSpPr>
        <p:spPr bwMode="auto">
          <a:xfrm>
            <a:off x="-838200" y="2286000"/>
            <a:ext cx="9601200" cy="36576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8" name="Text Box 3"/>
          <p:cNvSpPr txBox="1">
            <a:spLocks noChangeArrowheads="1"/>
          </p:cNvSpPr>
          <p:nvPr/>
        </p:nvSpPr>
        <p:spPr bwMode="auto">
          <a:xfrm>
            <a:off x="-304800" y="2590800"/>
            <a:ext cx="8991600" cy="2677656"/>
          </a:xfrm>
          <a:prstGeom prst="rect">
            <a:avLst/>
          </a:prstGeom>
          <a:noFill/>
          <a:ln w="9525">
            <a:noFill/>
            <a:miter lim="800000"/>
            <a:headEnd/>
            <a:tailEnd/>
          </a:ln>
        </p:spPr>
        <p:txBody>
          <a:bodyPr wrap="square">
            <a:spAutoFit/>
          </a:bodyPr>
          <a:lstStyle/>
          <a:p>
            <a:pPr marL="800100" lvl="1" indent="-342900">
              <a:buFont typeface="Arial"/>
              <a:buChar char="•"/>
            </a:pPr>
            <a:r>
              <a:rPr lang="en-US" sz="2800" dirty="0" smtClean="0">
                <a:solidFill>
                  <a:schemeClr val="bg1"/>
                </a:solidFill>
                <a:latin typeface="Calibri" pitchFamily="34" charset="0"/>
                <a:cs typeface="Calibri" pitchFamily="34" charset="0"/>
              </a:rPr>
              <a:t>Traumatic stress and its impact</a:t>
            </a:r>
          </a:p>
          <a:p>
            <a:pPr marL="800100" lvl="1" indent="-342900">
              <a:buFont typeface="Arial"/>
              <a:buChar char="•"/>
            </a:pPr>
            <a:r>
              <a:rPr lang="en-US" sz="2800" dirty="0" smtClean="0">
                <a:solidFill>
                  <a:schemeClr val="bg1"/>
                </a:solidFill>
                <a:latin typeface="Calibri" pitchFamily="34" charset="0"/>
                <a:cs typeface="Calibri" pitchFamily="34" charset="0"/>
              </a:rPr>
              <a:t>Child development and attachment</a:t>
            </a:r>
          </a:p>
          <a:p>
            <a:pPr marL="800100" lvl="1" indent="-342900">
              <a:buFont typeface="Arial"/>
              <a:buChar char="•"/>
            </a:pPr>
            <a:r>
              <a:rPr lang="en-US" sz="2800" dirty="0" smtClean="0">
                <a:solidFill>
                  <a:schemeClr val="bg1"/>
                </a:solidFill>
                <a:latin typeface="Calibri" pitchFamily="34" charset="0"/>
                <a:cs typeface="Calibri" pitchFamily="34" charset="0"/>
              </a:rPr>
              <a:t>Relationship between trauma and emotional and physical health</a:t>
            </a:r>
          </a:p>
          <a:p>
            <a:pPr marL="800100" lvl="1" indent="-342900">
              <a:buFont typeface="Arial"/>
              <a:buChar char="•"/>
            </a:pPr>
            <a:r>
              <a:rPr lang="en-US" sz="2800" dirty="0">
                <a:solidFill>
                  <a:schemeClr val="bg1"/>
                </a:solidFill>
                <a:latin typeface="Calibri" pitchFamily="34" charset="0"/>
                <a:cs typeface="Calibri" pitchFamily="34" charset="0"/>
              </a:rPr>
              <a:t>Culture-specific responses to trauma and </a:t>
            </a:r>
            <a:r>
              <a:rPr lang="en-US" sz="2800" dirty="0" smtClean="0">
                <a:solidFill>
                  <a:schemeClr val="bg1"/>
                </a:solidFill>
                <a:latin typeface="Calibri" pitchFamily="34" charset="0"/>
                <a:cs typeface="Calibri" pitchFamily="34" charset="0"/>
              </a:rPr>
              <a:t>healing</a:t>
            </a:r>
          </a:p>
          <a:p>
            <a:pPr marL="800100" lvl="1" indent="-342900">
              <a:buFont typeface="Arial"/>
              <a:buChar char="•"/>
            </a:pPr>
            <a:r>
              <a:rPr lang="en-US" sz="2800" dirty="0" smtClean="0">
                <a:solidFill>
                  <a:schemeClr val="bg1"/>
                </a:solidFill>
                <a:latin typeface="Calibri" pitchFamily="34" charset="0"/>
                <a:ea typeface="ＭＳ Ｐゴシック"/>
                <a:cs typeface="Calibri" pitchFamily="34" charset="0"/>
              </a:rPr>
              <a:t>Principles of a trauma-sensitive approach</a:t>
            </a:r>
            <a:endParaRPr lang="en-US" sz="2800" dirty="0">
              <a:solidFill>
                <a:srgbClr val="FFFFFF"/>
              </a:solidFill>
              <a:latin typeface="Univers LT Std 55"/>
              <a:ea typeface="ＭＳ Ｐゴシック"/>
              <a:cs typeface="Arial" charset="0"/>
            </a:endParaRPr>
          </a:p>
        </p:txBody>
      </p:sp>
      <p:sp>
        <p:nvSpPr>
          <p:cNvPr id="9" name="Rectangle 2"/>
          <p:cNvSpPr txBox="1">
            <a:spLocks noChangeArrowheads="1"/>
          </p:cNvSpPr>
          <p:nvPr/>
        </p:nvSpPr>
        <p:spPr bwMode="auto">
          <a:xfrm>
            <a:off x="304800" y="762000"/>
            <a:ext cx="8305800" cy="103003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r>
              <a:rPr lang="en-US" sz="4000" kern="0" dirty="0" smtClean="0">
                <a:solidFill>
                  <a:schemeClr val="tx1"/>
                </a:solidFill>
                <a:latin typeface="Calibri" pitchFamily="34" charset="0"/>
                <a:cs typeface="Calibri" pitchFamily="34" charset="0"/>
              </a:rPr>
              <a:t>Knowledge-building</a:t>
            </a:r>
          </a:p>
        </p:txBody>
      </p:sp>
    </p:spTree>
    <p:extLst>
      <p:ext uri="{BB962C8B-B14F-4D97-AF65-F5344CB8AC3E}">
        <p14:creationId xmlns:p14="http://schemas.microsoft.com/office/powerpoint/2010/main" val="34818595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38200" y="-12700"/>
            <a:ext cx="10287000" cy="7315201"/>
          </a:xfrm>
          <a:prstGeom prst="rect">
            <a:avLst/>
          </a:prstGeom>
        </p:spPr>
      </p:pic>
      <p:sp>
        <p:nvSpPr>
          <p:cNvPr id="7" name="Rectangle 3"/>
          <p:cNvSpPr>
            <a:spLocks/>
          </p:cNvSpPr>
          <p:nvPr/>
        </p:nvSpPr>
        <p:spPr bwMode="auto">
          <a:xfrm>
            <a:off x="-838200" y="2286000"/>
            <a:ext cx="9551988" cy="32766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8" name="Text Box 3"/>
          <p:cNvSpPr txBox="1">
            <a:spLocks noChangeArrowheads="1"/>
          </p:cNvSpPr>
          <p:nvPr/>
        </p:nvSpPr>
        <p:spPr bwMode="auto">
          <a:xfrm>
            <a:off x="-33867" y="2362200"/>
            <a:ext cx="8839200" cy="3108544"/>
          </a:xfrm>
          <a:prstGeom prst="rect">
            <a:avLst/>
          </a:prstGeom>
          <a:noFill/>
          <a:ln w="9525">
            <a:noFill/>
            <a:miter lim="800000"/>
            <a:headEnd/>
            <a:tailEnd/>
          </a:ln>
        </p:spPr>
        <p:txBody>
          <a:bodyPr wrap="square">
            <a:spAutoFit/>
          </a:bodyPr>
          <a:lstStyle/>
          <a:p>
            <a:pPr marL="800100" lvl="1" indent="-342900">
              <a:buFont typeface="Arial"/>
              <a:buChar char="•"/>
            </a:pPr>
            <a:r>
              <a:rPr lang="en-US" sz="2800" dirty="0" smtClean="0">
                <a:solidFill>
                  <a:schemeClr val="bg1"/>
                </a:solidFill>
                <a:latin typeface="Calibri" pitchFamily="34" charset="0"/>
                <a:cs typeface="Calibri" pitchFamily="34" charset="0"/>
              </a:rPr>
              <a:t>Classroom strategies for creating safety</a:t>
            </a:r>
          </a:p>
          <a:p>
            <a:pPr marL="800100" lvl="1" indent="-342900">
              <a:buFont typeface="Arial"/>
              <a:buChar char="•"/>
            </a:pPr>
            <a:r>
              <a:rPr lang="en-US" sz="2800" dirty="0" smtClean="0">
                <a:solidFill>
                  <a:schemeClr val="bg1"/>
                </a:solidFill>
                <a:latin typeface="Calibri" pitchFamily="34" charset="0"/>
                <a:cs typeface="Calibri" pitchFamily="34" charset="0"/>
              </a:rPr>
              <a:t>Crisis intervention and de-escalation strategies</a:t>
            </a:r>
          </a:p>
          <a:p>
            <a:pPr marL="800100" lvl="1" indent="-342900">
              <a:buFont typeface="Arial"/>
              <a:buChar char="•"/>
            </a:pPr>
            <a:r>
              <a:rPr lang="en-US" sz="2800" dirty="0" smtClean="0">
                <a:solidFill>
                  <a:schemeClr val="bg1"/>
                </a:solidFill>
                <a:latin typeface="Calibri" pitchFamily="34" charset="0"/>
                <a:cs typeface="Calibri" pitchFamily="34" charset="0"/>
              </a:rPr>
              <a:t>Strengths-based approach</a:t>
            </a:r>
          </a:p>
          <a:p>
            <a:pPr marL="800100" lvl="1" indent="-342900">
              <a:buFont typeface="Arial"/>
              <a:buChar char="•"/>
            </a:pPr>
            <a:r>
              <a:rPr lang="en-US" sz="2800" dirty="0" smtClean="0">
                <a:solidFill>
                  <a:schemeClr val="bg1"/>
                </a:solidFill>
                <a:latin typeface="Calibri" pitchFamily="34" charset="0"/>
                <a:cs typeface="Calibri" pitchFamily="34" charset="0"/>
              </a:rPr>
              <a:t>Positive behavioral interventions</a:t>
            </a:r>
          </a:p>
          <a:p>
            <a:pPr marL="800100" lvl="1" indent="-342900">
              <a:buFont typeface="Arial"/>
              <a:buChar char="•"/>
            </a:pPr>
            <a:r>
              <a:rPr lang="en-US" sz="2800" dirty="0" smtClean="0">
                <a:solidFill>
                  <a:schemeClr val="bg1"/>
                </a:solidFill>
                <a:latin typeface="Calibri" pitchFamily="34" charset="0"/>
                <a:cs typeface="Calibri" pitchFamily="34" charset="0"/>
              </a:rPr>
              <a:t>Restorative practices</a:t>
            </a:r>
          </a:p>
          <a:p>
            <a:pPr marL="800100" lvl="1" indent="-342900">
              <a:buFont typeface="Arial"/>
              <a:buChar char="•"/>
            </a:pPr>
            <a:r>
              <a:rPr lang="en-US" sz="2800" dirty="0" smtClean="0">
                <a:solidFill>
                  <a:schemeClr val="bg1"/>
                </a:solidFill>
                <a:latin typeface="Calibri" pitchFamily="34" charset="0"/>
                <a:cs typeface="Calibri" pitchFamily="34" charset="0"/>
              </a:rPr>
              <a:t>Relationship-building</a:t>
            </a:r>
          </a:p>
          <a:p>
            <a:pPr marL="800100" lvl="1" indent="-342900">
              <a:buFont typeface="Arial"/>
              <a:buChar char="•"/>
            </a:pPr>
            <a:r>
              <a:rPr lang="en-US" sz="2800" dirty="0" smtClean="0">
                <a:solidFill>
                  <a:schemeClr val="bg1"/>
                </a:solidFill>
                <a:latin typeface="Calibri" pitchFamily="34" charset="0"/>
                <a:cs typeface="Calibri" pitchFamily="34" charset="0"/>
              </a:rPr>
              <a:t>Self-care practices</a:t>
            </a:r>
            <a:endParaRPr lang="en-US" sz="2800" dirty="0">
              <a:solidFill>
                <a:srgbClr val="FFFFFF"/>
              </a:solidFill>
              <a:latin typeface="Univers LT Std 55"/>
              <a:ea typeface="ＭＳ Ｐゴシック"/>
              <a:cs typeface="Arial" charset="0"/>
            </a:endParaRPr>
          </a:p>
        </p:txBody>
      </p:sp>
      <p:sp>
        <p:nvSpPr>
          <p:cNvPr id="5" name="Rectangle 2"/>
          <p:cNvSpPr txBox="1">
            <a:spLocks noChangeArrowheads="1"/>
          </p:cNvSpPr>
          <p:nvPr/>
        </p:nvSpPr>
        <p:spPr bwMode="auto">
          <a:xfrm>
            <a:off x="304800" y="762000"/>
            <a:ext cx="8305800" cy="103003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r>
              <a:rPr lang="en-US" sz="4000" kern="0" dirty="0" smtClean="0">
                <a:solidFill>
                  <a:schemeClr val="tx1"/>
                </a:solidFill>
                <a:latin typeface="Calibri" pitchFamily="34" charset="0"/>
                <a:cs typeface="Calibri" pitchFamily="34" charset="0"/>
              </a:rPr>
              <a:t>Skills-building</a:t>
            </a:r>
          </a:p>
        </p:txBody>
      </p:sp>
    </p:spTree>
    <p:extLst>
      <p:ext uri="{BB962C8B-B14F-4D97-AF65-F5344CB8AC3E}">
        <p14:creationId xmlns:p14="http://schemas.microsoft.com/office/powerpoint/2010/main" val="376316911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38200" y="-12700"/>
            <a:ext cx="10287000" cy="7315201"/>
          </a:xfrm>
          <a:prstGeom prst="rect">
            <a:avLst/>
          </a:prstGeom>
        </p:spPr>
      </p:pic>
      <p:sp>
        <p:nvSpPr>
          <p:cNvPr id="7" name="Rectangle 3"/>
          <p:cNvSpPr>
            <a:spLocks/>
          </p:cNvSpPr>
          <p:nvPr/>
        </p:nvSpPr>
        <p:spPr bwMode="auto">
          <a:xfrm>
            <a:off x="-838200" y="2590800"/>
            <a:ext cx="9551988" cy="28956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8" name="Text Box 3"/>
          <p:cNvSpPr txBox="1">
            <a:spLocks noChangeArrowheads="1"/>
          </p:cNvSpPr>
          <p:nvPr/>
        </p:nvSpPr>
        <p:spPr bwMode="auto">
          <a:xfrm>
            <a:off x="-228600" y="2743200"/>
            <a:ext cx="8839200" cy="2246769"/>
          </a:xfrm>
          <a:prstGeom prst="rect">
            <a:avLst/>
          </a:prstGeom>
          <a:noFill/>
          <a:ln w="9525">
            <a:noFill/>
            <a:miter lim="800000"/>
            <a:headEnd/>
            <a:tailEnd/>
          </a:ln>
        </p:spPr>
        <p:txBody>
          <a:bodyPr wrap="square">
            <a:spAutoFit/>
          </a:bodyPr>
          <a:lstStyle/>
          <a:p>
            <a:pPr marL="800100" lvl="1" indent="-342900">
              <a:buFont typeface="Arial"/>
              <a:buChar char="•"/>
            </a:pPr>
            <a:r>
              <a:rPr lang="en-US" sz="2800" dirty="0" smtClean="0">
                <a:solidFill>
                  <a:schemeClr val="bg1"/>
                </a:solidFill>
                <a:latin typeface="Calibri" pitchFamily="34" charset="0"/>
                <a:cs typeface="Calibri" pitchFamily="34" charset="0"/>
              </a:rPr>
              <a:t>Ongoing support</a:t>
            </a:r>
          </a:p>
          <a:p>
            <a:pPr marL="800100" lvl="1" indent="-342900">
              <a:buFont typeface="Arial"/>
              <a:buChar char="•"/>
            </a:pPr>
            <a:r>
              <a:rPr lang="en-US" sz="2800" dirty="0" smtClean="0">
                <a:solidFill>
                  <a:schemeClr val="bg1"/>
                </a:solidFill>
                <a:latin typeface="Calibri" pitchFamily="34" charset="0"/>
                <a:ea typeface="ＭＳ Ｐゴシック"/>
                <a:cs typeface="Calibri" pitchFamily="34" charset="0"/>
              </a:rPr>
              <a:t>Formal mechanisms for training new hires and providing refresher trainings for all</a:t>
            </a:r>
          </a:p>
          <a:p>
            <a:pPr marL="800100" lvl="1" indent="-342900">
              <a:buFont typeface="Arial"/>
              <a:buChar char="•"/>
            </a:pPr>
            <a:r>
              <a:rPr lang="en-US" sz="2800" dirty="0" smtClean="0">
                <a:solidFill>
                  <a:schemeClr val="bg1"/>
                </a:solidFill>
                <a:latin typeface="Calibri" pitchFamily="34" charset="0"/>
                <a:ea typeface="ＭＳ Ｐゴシック"/>
                <a:cs typeface="Calibri" pitchFamily="34" charset="0"/>
              </a:rPr>
              <a:t>Incorporating consultation</a:t>
            </a:r>
          </a:p>
          <a:p>
            <a:pPr marL="800100" lvl="1" indent="-342900">
              <a:buFont typeface="Arial"/>
              <a:buChar char="•"/>
            </a:pPr>
            <a:r>
              <a:rPr lang="en-US" sz="2800" dirty="0" smtClean="0">
                <a:solidFill>
                  <a:schemeClr val="bg1"/>
                </a:solidFill>
                <a:latin typeface="Calibri" pitchFamily="34" charset="0"/>
                <a:ea typeface="ＭＳ Ｐゴシック"/>
                <a:cs typeface="Calibri" pitchFamily="34" charset="0"/>
              </a:rPr>
              <a:t>Educating students and families</a:t>
            </a:r>
          </a:p>
        </p:txBody>
      </p:sp>
      <p:sp>
        <p:nvSpPr>
          <p:cNvPr id="5" name="Rectangle 2"/>
          <p:cNvSpPr txBox="1">
            <a:spLocks noChangeArrowheads="1"/>
          </p:cNvSpPr>
          <p:nvPr/>
        </p:nvSpPr>
        <p:spPr bwMode="auto">
          <a:xfrm>
            <a:off x="304800" y="762000"/>
            <a:ext cx="8305800" cy="103003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r>
              <a:rPr lang="en-US" sz="4000" kern="0" dirty="0" smtClean="0">
                <a:solidFill>
                  <a:schemeClr val="tx1"/>
                </a:solidFill>
                <a:latin typeface="Calibri" pitchFamily="34" charset="0"/>
                <a:cs typeface="Calibri" pitchFamily="34" charset="0"/>
              </a:rPr>
              <a:t>Long-term commitment</a:t>
            </a:r>
          </a:p>
        </p:txBody>
      </p:sp>
    </p:spTree>
    <p:extLst>
      <p:ext uri="{BB962C8B-B14F-4D97-AF65-F5344CB8AC3E}">
        <p14:creationId xmlns:p14="http://schemas.microsoft.com/office/powerpoint/2010/main" val="64338607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1" name="Rectangle 3"/>
          <p:cNvSpPr>
            <a:spLocks/>
          </p:cNvSpPr>
          <p:nvPr/>
        </p:nvSpPr>
        <p:spPr bwMode="auto">
          <a:xfrm>
            <a:off x="0" y="685800"/>
            <a:ext cx="8915400" cy="19050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228600" y="685800"/>
            <a:ext cx="8305800" cy="1969770"/>
          </a:xfrm>
          <a:prstGeom prst="rect">
            <a:avLst/>
          </a:prstGeom>
          <a:noFill/>
          <a:ln w="9525">
            <a:noFill/>
            <a:miter lim="800000"/>
            <a:headEnd/>
            <a:tailEnd/>
          </a:ln>
        </p:spPr>
        <p:txBody>
          <a:bodyPr wrap="square">
            <a:spAutoFit/>
          </a:bodyPr>
          <a:lstStyle/>
          <a:p>
            <a:pPr>
              <a:buClr>
                <a:srgbClr val="800000"/>
              </a:buClr>
            </a:pPr>
            <a:endParaRPr lang="en-US" sz="1100" dirty="0" smtClean="0">
              <a:solidFill>
                <a:schemeClr val="tx1"/>
              </a:solidFill>
              <a:latin typeface="Calibri" pitchFamily="34" charset="0"/>
              <a:ea typeface="ＭＳ Ｐゴシック"/>
              <a:cs typeface="Calibri" pitchFamily="34" charset="0"/>
            </a:endParaRPr>
          </a:p>
          <a:p>
            <a:pPr>
              <a:buClr>
                <a:srgbClr val="800000"/>
              </a:buClr>
            </a:pPr>
            <a:r>
              <a:rPr lang="en-US" sz="4000" b="1" dirty="0" smtClean="0">
                <a:solidFill>
                  <a:schemeClr val="tx1"/>
                </a:solidFill>
                <a:latin typeface="Calibri" pitchFamily="34" charset="0"/>
                <a:ea typeface="ＭＳ Ｐゴシック"/>
                <a:cs typeface="Calibri" pitchFamily="34" charset="0"/>
              </a:rPr>
              <a:t>CREATING A SAFE AND </a:t>
            </a:r>
          </a:p>
          <a:p>
            <a:pPr>
              <a:buClr>
                <a:srgbClr val="800000"/>
              </a:buClr>
            </a:pPr>
            <a:r>
              <a:rPr lang="en-US" sz="4000" b="1" dirty="0" smtClean="0">
                <a:solidFill>
                  <a:schemeClr val="tx1"/>
                </a:solidFill>
                <a:latin typeface="Calibri" pitchFamily="34" charset="0"/>
                <a:ea typeface="ＭＳ Ｐゴシック"/>
                <a:cs typeface="Calibri" pitchFamily="34" charset="0"/>
              </a:rPr>
              <a:t>SUPPORTIVE ENVIRONMENT</a:t>
            </a:r>
          </a:p>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
        <p:nvSpPr>
          <p:cNvPr id="6" name="Text Box 3"/>
          <p:cNvSpPr txBox="1">
            <a:spLocks noChangeArrowheads="1"/>
          </p:cNvSpPr>
          <p:nvPr/>
        </p:nvSpPr>
        <p:spPr bwMode="auto">
          <a:xfrm>
            <a:off x="863600" y="3200400"/>
            <a:ext cx="8305800" cy="2323713"/>
          </a:xfrm>
          <a:prstGeom prst="rect">
            <a:avLst/>
          </a:prstGeom>
          <a:noFill/>
          <a:ln w="9525">
            <a:noFill/>
            <a:miter lim="800000"/>
            <a:headEnd/>
            <a:tailEnd/>
          </a:ln>
        </p:spPr>
        <p:txBody>
          <a:bodyPr wrap="square">
            <a:spAutoFit/>
          </a:bodyPr>
          <a:lstStyle/>
          <a:p>
            <a:pPr>
              <a:buClr>
                <a:srgbClr val="800000"/>
              </a:buClr>
            </a:pPr>
            <a:r>
              <a:rPr lang="en-US" sz="3200" dirty="0" smtClean="0">
                <a:solidFill>
                  <a:schemeClr val="bg1"/>
                </a:solidFill>
                <a:latin typeface="Calibri" pitchFamily="34" charset="0"/>
                <a:ea typeface="ＭＳ Ｐゴシック"/>
                <a:cs typeface="Calibri" pitchFamily="34" charset="0"/>
              </a:rPr>
              <a:t>“The normal process of educating students cannot proceed until a sense of physical and psychological safety is established in the school.” </a:t>
            </a:r>
          </a:p>
          <a:p>
            <a:pPr algn="r">
              <a:buClr>
                <a:srgbClr val="800000"/>
              </a:buClr>
            </a:pPr>
            <a:r>
              <a:rPr lang="en-US" dirty="0" smtClean="0">
                <a:solidFill>
                  <a:schemeClr val="bg1"/>
                </a:solidFill>
                <a:latin typeface="Calibri" pitchFamily="34" charset="0"/>
                <a:ea typeface="ＭＳ Ｐゴシック"/>
                <a:cs typeface="Calibri" pitchFamily="34" charset="0"/>
              </a:rPr>
              <a:t>- Bloom</a:t>
            </a:r>
          </a:p>
          <a:p>
            <a:pPr>
              <a:buClr>
                <a:srgbClr val="800000"/>
              </a:buClr>
            </a:pPr>
            <a:endParaRPr lang="en-US" sz="1100" dirty="0" smtClean="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Tree>
    <p:extLst>
      <p:ext uri="{BB962C8B-B14F-4D97-AF65-F5344CB8AC3E}">
        <p14:creationId xmlns:p14="http://schemas.microsoft.com/office/powerpoint/2010/main" val="15388361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10197008" cy="7636425"/>
          </a:xfrm>
          <a:prstGeom prst="rect">
            <a:avLst/>
          </a:prstGeom>
        </p:spPr>
      </p:pic>
      <p:sp>
        <p:nvSpPr>
          <p:cNvPr id="5" name="Rectangle 1"/>
          <p:cNvSpPr>
            <a:spLocks/>
          </p:cNvSpPr>
          <p:nvPr/>
        </p:nvSpPr>
        <p:spPr bwMode="auto">
          <a:xfrm>
            <a:off x="381000" y="304800"/>
            <a:ext cx="9067800" cy="1231106"/>
          </a:xfrm>
          <a:prstGeom prst="rect">
            <a:avLst/>
          </a:prstGeom>
          <a:noFill/>
          <a:ln w="12700">
            <a:noFill/>
            <a:miter lim="800000"/>
            <a:headEnd/>
            <a:tailEnd/>
          </a:ln>
        </p:spPr>
        <p:txBody>
          <a:bodyPr wrap="square" lIns="0" tIns="0" rIns="0" bIns="0" anchor="ctr">
            <a:spAutoFit/>
          </a:bodyPr>
          <a:lstStyle/>
          <a:p>
            <a:pPr defTabSz="457200"/>
            <a:r>
              <a:rPr lang="en-US" sz="4000" dirty="0" smtClean="0">
                <a:solidFill>
                  <a:schemeClr val="tx1"/>
                </a:solidFill>
                <a:latin typeface="Calibri" pitchFamily="34" charset="0"/>
                <a:cs typeface="Calibri" pitchFamily="34" charset="0"/>
              </a:rPr>
              <a:t>Creating A Safe and Supportive Environment</a:t>
            </a:r>
            <a:endParaRPr lang="en-US" sz="4000" b="1" dirty="0">
              <a:solidFill>
                <a:schemeClr val="tx1"/>
              </a:solidFill>
              <a:latin typeface="Calibri" pitchFamily="34" charset="0"/>
              <a:cs typeface="Calibri" pitchFamily="34" charset="0"/>
            </a:endParaRPr>
          </a:p>
        </p:txBody>
      </p:sp>
      <p:sp>
        <p:nvSpPr>
          <p:cNvPr id="10" name="Rectangle 3"/>
          <p:cNvSpPr>
            <a:spLocks/>
          </p:cNvSpPr>
          <p:nvPr/>
        </p:nvSpPr>
        <p:spPr bwMode="auto">
          <a:xfrm>
            <a:off x="12700" y="2438400"/>
            <a:ext cx="9551988" cy="30480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11" name="Content Placeholder 2"/>
          <p:cNvSpPr txBox="1">
            <a:spLocks/>
          </p:cNvSpPr>
          <p:nvPr/>
        </p:nvSpPr>
        <p:spPr bwMode="auto">
          <a:xfrm>
            <a:off x="609600" y="2667000"/>
            <a:ext cx="8382000" cy="259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defTabSz="457200">
              <a:spcBef>
                <a:spcPct val="50000"/>
              </a:spcBef>
            </a:pPr>
            <a:r>
              <a:rPr lang="en-US" sz="2800" dirty="0" smtClean="0">
                <a:solidFill>
                  <a:schemeClr val="bg1"/>
                </a:solidFill>
                <a:latin typeface="Calibri" charset="0"/>
              </a:rPr>
              <a:t>Establishing physical safety</a:t>
            </a:r>
          </a:p>
          <a:p>
            <a:pPr defTabSz="457200">
              <a:spcBef>
                <a:spcPct val="50000"/>
              </a:spcBef>
            </a:pPr>
            <a:r>
              <a:rPr lang="en-US" sz="2800" dirty="0" smtClean="0">
                <a:solidFill>
                  <a:schemeClr val="bg1"/>
                </a:solidFill>
                <a:latin typeface="Calibri" charset="0"/>
              </a:rPr>
              <a:t>Supporting emotional safety</a:t>
            </a:r>
          </a:p>
          <a:p>
            <a:pPr defTabSz="457200">
              <a:spcBef>
                <a:spcPct val="50000"/>
              </a:spcBef>
            </a:pPr>
            <a:r>
              <a:rPr lang="en-US" sz="2800" dirty="0" smtClean="0">
                <a:solidFill>
                  <a:schemeClr val="bg1"/>
                </a:solidFill>
                <a:latin typeface="Calibri" charset="0"/>
              </a:rPr>
              <a:t>Recognizing and reducing triggers</a:t>
            </a:r>
          </a:p>
          <a:p>
            <a:pPr defTabSz="457200">
              <a:spcBef>
                <a:spcPct val="50000"/>
              </a:spcBef>
            </a:pPr>
            <a:r>
              <a:rPr lang="en-US" sz="2800" dirty="0" smtClean="0">
                <a:solidFill>
                  <a:schemeClr val="bg1"/>
                </a:solidFill>
                <a:latin typeface="Calibri" charset="0"/>
              </a:rPr>
              <a:t>Preventing and managing crises</a:t>
            </a:r>
            <a:endParaRPr lang="en-US" sz="2800" dirty="0">
              <a:solidFill>
                <a:schemeClr val="bg1"/>
              </a:solidFill>
              <a:latin typeface="Calibri" charset="0"/>
            </a:endParaRPr>
          </a:p>
        </p:txBody>
      </p:sp>
    </p:spTree>
    <p:extLst>
      <p:ext uri="{BB962C8B-B14F-4D97-AF65-F5344CB8AC3E}">
        <p14:creationId xmlns:p14="http://schemas.microsoft.com/office/powerpoint/2010/main" val="2327019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10197008" cy="7636425"/>
          </a:xfrm>
          <a:prstGeom prst="rect">
            <a:avLst/>
          </a:prstGeom>
        </p:spPr>
      </p:pic>
      <p:sp>
        <p:nvSpPr>
          <p:cNvPr id="5" name="Rectangle 1"/>
          <p:cNvSpPr>
            <a:spLocks/>
          </p:cNvSpPr>
          <p:nvPr/>
        </p:nvSpPr>
        <p:spPr bwMode="auto">
          <a:xfrm>
            <a:off x="304800" y="304800"/>
            <a:ext cx="9067800" cy="615553"/>
          </a:xfrm>
          <a:prstGeom prst="rect">
            <a:avLst/>
          </a:prstGeom>
          <a:noFill/>
          <a:ln w="12700">
            <a:noFill/>
            <a:miter lim="800000"/>
            <a:headEnd/>
            <a:tailEnd/>
          </a:ln>
        </p:spPr>
        <p:txBody>
          <a:bodyPr wrap="square" lIns="0" tIns="0" rIns="0" bIns="0" anchor="ctr">
            <a:spAutoFit/>
          </a:bodyPr>
          <a:lstStyle/>
          <a:p>
            <a:pPr defTabSz="457200"/>
            <a:r>
              <a:rPr lang="en-US" sz="4000" dirty="0" smtClean="0">
                <a:solidFill>
                  <a:schemeClr val="tx1"/>
                </a:solidFill>
                <a:latin typeface="Calibri" pitchFamily="34" charset="0"/>
                <a:cs typeface="Calibri" pitchFamily="34" charset="0"/>
              </a:rPr>
              <a:t>Physical Safety</a:t>
            </a:r>
            <a:endParaRPr lang="en-US" sz="4000" b="1" dirty="0">
              <a:solidFill>
                <a:schemeClr val="tx1"/>
              </a:solidFill>
              <a:latin typeface="Calibri" pitchFamily="34" charset="0"/>
              <a:cs typeface="Calibri" pitchFamily="34" charset="0"/>
            </a:endParaRPr>
          </a:p>
        </p:txBody>
      </p:sp>
      <p:sp>
        <p:nvSpPr>
          <p:cNvPr id="10" name="Rectangle 3"/>
          <p:cNvSpPr>
            <a:spLocks/>
          </p:cNvSpPr>
          <p:nvPr/>
        </p:nvSpPr>
        <p:spPr bwMode="auto">
          <a:xfrm>
            <a:off x="0" y="1600200"/>
            <a:ext cx="9551988" cy="50292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11" name="Content Placeholder 2"/>
          <p:cNvSpPr txBox="1">
            <a:spLocks/>
          </p:cNvSpPr>
          <p:nvPr/>
        </p:nvSpPr>
        <p:spPr bwMode="auto">
          <a:xfrm>
            <a:off x="457200" y="1828800"/>
            <a:ext cx="8382000" cy="3276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defTabSz="457200">
              <a:spcBef>
                <a:spcPct val="50000"/>
              </a:spcBef>
            </a:pPr>
            <a:r>
              <a:rPr lang="en-US" sz="2800" dirty="0" smtClean="0">
                <a:solidFill>
                  <a:schemeClr val="bg1"/>
                </a:solidFill>
                <a:latin typeface="Calibri" charset="0"/>
              </a:rPr>
              <a:t>School is well-lit and well-maintained.					</a:t>
            </a:r>
          </a:p>
          <a:p>
            <a:pPr defTabSz="457200">
              <a:spcBef>
                <a:spcPct val="50000"/>
              </a:spcBef>
            </a:pPr>
            <a:r>
              <a:rPr lang="en-US" sz="2800" dirty="0" smtClean="0">
                <a:solidFill>
                  <a:schemeClr val="bg1"/>
                </a:solidFill>
                <a:latin typeface="Calibri" charset="0"/>
              </a:rPr>
              <a:t>Classroom has posted schedules and rules.</a:t>
            </a:r>
          </a:p>
          <a:p>
            <a:pPr defTabSz="457200">
              <a:spcBef>
                <a:spcPct val="50000"/>
              </a:spcBef>
            </a:pPr>
            <a:r>
              <a:rPr lang="en-US" sz="2800" dirty="0" smtClean="0">
                <a:solidFill>
                  <a:schemeClr val="bg1"/>
                </a:solidFill>
                <a:latin typeface="Calibri" charset="0"/>
              </a:rPr>
              <a:t>School has safe, quiet spaces for children when needed.</a:t>
            </a:r>
          </a:p>
          <a:p>
            <a:pPr defTabSz="457200">
              <a:spcBef>
                <a:spcPct val="50000"/>
              </a:spcBef>
            </a:pPr>
            <a:r>
              <a:rPr lang="en-US" sz="2800" dirty="0" smtClean="0">
                <a:solidFill>
                  <a:schemeClr val="bg1"/>
                </a:solidFill>
                <a:latin typeface="Calibri" charset="0"/>
              </a:rPr>
              <a:t>School includes culturally-familiar materials.</a:t>
            </a:r>
          </a:p>
          <a:p>
            <a:pPr defTabSz="457200">
              <a:spcBef>
                <a:spcPct val="50000"/>
              </a:spcBef>
            </a:pPr>
            <a:r>
              <a:rPr lang="en-US" sz="2800" dirty="0" smtClean="0">
                <a:solidFill>
                  <a:schemeClr val="bg1"/>
                </a:solidFill>
                <a:latin typeface="Calibri" charset="0"/>
              </a:rPr>
              <a:t>No-tolerance policies for bullying and violence.</a:t>
            </a:r>
          </a:p>
          <a:p>
            <a:pPr defTabSz="457200">
              <a:spcBef>
                <a:spcPct val="50000"/>
              </a:spcBef>
            </a:pPr>
            <a:r>
              <a:rPr lang="en-US" sz="2800" dirty="0" smtClean="0">
                <a:solidFill>
                  <a:schemeClr val="bg1"/>
                </a:solidFill>
                <a:latin typeface="Calibri" charset="0"/>
              </a:rPr>
              <a:t>Adequate adult monitoring of classroom and common spaces.</a:t>
            </a:r>
            <a:endParaRPr lang="en-US" sz="2800" dirty="0">
              <a:solidFill>
                <a:schemeClr val="bg1"/>
              </a:solidFill>
              <a:latin typeface="Calibri" charset="0"/>
            </a:endParaRPr>
          </a:p>
        </p:txBody>
      </p:sp>
    </p:spTree>
    <p:extLst>
      <p:ext uri="{BB962C8B-B14F-4D97-AF65-F5344CB8AC3E}">
        <p14:creationId xmlns:p14="http://schemas.microsoft.com/office/powerpoint/2010/main" val="8200303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10197008" cy="7636425"/>
          </a:xfrm>
          <a:prstGeom prst="rect">
            <a:avLst/>
          </a:prstGeom>
        </p:spPr>
      </p:pic>
      <p:sp>
        <p:nvSpPr>
          <p:cNvPr id="5" name="Rectangle 1"/>
          <p:cNvSpPr>
            <a:spLocks/>
          </p:cNvSpPr>
          <p:nvPr/>
        </p:nvSpPr>
        <p:spPr bwMode="auto">
          <a:xfrm>
            <a:off x="304800" y="304800"/>
            <a:ext cx="9067800" cy="615553"/>
          </a:xfrm>
          <a:prstGeom prst="rect">
            <a:avLst/>
          </a:prstGeom>
          <a:noFill/>
          <a:ln w="12700">
            <a:noFill/>
            <a:miter lim="800000"/>
            <a:headEnd/>
            <a:tailEnd/>
          </a:ln>
        </p:spPr>
        <p:txBody>
          <a:bodyPr wrap="square" lIns="0" tIns="0" rIns="0" bIns="0" anchor="ctr">
            <a:spAutoFit/>
          </a:bodyPr>
          <a:lstStyle/>
          <a:p>
            <a:pPr defTabSz="457200"/>
            <a:r>
              <a:rPr lang="en-US" sz="4000" dirty="0" smtClean="0">
                <a:solidFill>
                  <a:schemeClr val="tx1"/>
                </a:solidFill>
                <a:latin typeface="Calibri" pitchFamily="34" charset="0"/>
                <a:cs typeface="Calibri" pitchFamily="34" charset="0"/>
              </a:rPr>
              <a:t>Emotional Safety</a:t>
            </a:r>
            <a:endParaRPr lang="en-US" sz="4000" b="1" dirty="0">
              <a:solidFill>
                <a:schemeClr val="tx1"/>
              </a:solidFill>
              <a:latin typeface="Calibri" pitchFamily="34" charset="0"/>
              <a:cs typeface="Calibri" pitchFamily="34" charset="0"/>
            </a:endParaRPr>
          </a:p>
        </p:txBody>
      </p:sp>
      <p:sp>
        <p:nvSpPr>
          <p:cNvPr id="10" name="Rectangle 3"/>
          <p:cNvSpPr>
            <a:spLocks/>
          </p:cNvSpPr>
          <p:nvPr/>
        </p:nvSpPr>
        <p:spPr bwMode="auto">
          <a:xfrm>
            <a:off x="0" y="1600200"/>
            <a:ext cx="9551988" cy="39624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6" name="Rectangle 3"/>
          <p:cNvSpPr txBox="1">
            <a:spLocks noChangeArrowheads="1"/>
          </p:cNvSpPr>
          <p:nvPr/>
        </p:nvSpPr>
        <p:spPr>
          <a:xfrm>
            <a:off x="685800" y="2133601"/>
            <a:ext cx="7873752" cy="2438400"/>
          </a:xfrm>
          <a:prstGeom prst="rect">
            <a:avLst/>
          </a:prstGeom>
          <a:noFill/>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0" indent="0">
              <a:lnSpc>
                <a:spcPct val="90000"/>
              </a:lnSpc>
              <a:buNone/>
            </a:pPr>
            <a:r>
              <a:rPr lang="en-US" sz="2800" kern="0" dirty="0" smtClean="0">
                <a:solidFill>
                  <a:schemeClr val="bg1"/>
                </a:solidFill>
                <a:latin typeface="Calibri" pitchFamily="34" charset="0"/>
                <a:cs typeface="Calibri" pitchFamily="34" charset="0"/>
              </a:rPr>
              <a:t>“Recovery cannot occur in isolation. It can take place only within the context of relationships characterized by belief in persuasion rather than coercion, ideas rather than force, and mutuality rather than authoritarian control – precisely the beliefs that were shattered by the original traumatic experiences.”</a:t>
            </a:r>
          </a:p>
          <a:p>
            <a:pPr marL="0" indent="0" algn="r">
              <a:lnSpc>
                <a:spcPct val="90000"/>
              </a:lnSpc>
              <a:buNone/>
            </a:pPr>
            <a:r>
              <a:rPr lang="en-US" sz="1800" kern="0" dirty="0" smtClean="0">
                <a:solidFill>
                  <a:schemeClr val="bg1"/>
                </a:solidFill>
                <a:latin typeface="Calibri" pitchFamily="34" charset="0"/>
                <a:cs typeface="Calibri" pitchFamily="34" charset="0"/>
              </a:rPr>
              <a:t>Herman, 1992</a:t>
            </a:r>
          </a:p>
        </p:txBody>
      </p:sp>
    </p:spTree>
    <p:extLst>
      <p:ext uri="{BB962C8B-B14F-4D97-AF65-F5344CB8AC3E}">
        <p14:creationId xmlns:p14="http://schemas.microsoft.com/office/powerpoint/2010/main" val="23995821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p:cNvSpPr>
          <p:nvPr/>
        </p:nvSpPr>
        <p:spPr bwMode="auto">
          <a:xfrm>
            <a:off x="304800" y="304800"/>
            <a:ext cx="9067800" cy="615553"/>
          </a:xfrm>
          <a:prstGeom prst="rect">
            <a:avLst/>
          </a:prstGeom>
          <a:noFill/>
          <a:ln w="12700">
            <a:noFill/>
            <a:miter lim="800000"/>
            <a:headEnd/>
            <a:tailEnd/>
          </a:ln>
        </p:spPr>
        <p:txBody>
          <a:bodyPr wrap="square" lIns="0" tIns="0" rIns="0" bIns="0" anchor="ctr">
            <a:spAutoFit/>
          </a:bodyPr>
          <a:lstStyle/>
          <a:p>
            <a:pPr defTabSz="457200"/>
            <a:r>
              <a:rPr lang="en-US" sz="4000" dirty="0" smtClean="0">
                <a:solidFill>
                  <a:schemeClr val="tx1"/>
                </a:solidFill>
                <a:latin typeface="Calibri" pitchFamily="34" charset="0"/>
                <a:cs typeface="Calibri" pitchFamily="34" charset="0"/>
              </a:rPr>
              <a:t>Emotional safety</a:t>
            </a:r>
            <a:endParaRPr lang="en-US" sz="4000" b="1" dirty="0">
              <a:solidFill>
                <a:schemeClr val="tx1"/>
              </a:solidFill>
              <a:latin typeface="Calibri" pitchFamily="34" charset="0"/>
              <a:cs typeface="Calibri" pitchFamily="34" charset="0"/>
            </a:endParaRP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304800" y="-76200"/>
            <a:ext cx="10851254" cy="7692334"/>
          </a:xfrm>
          <a:prstGeom prst="rect">
            <a:avLst/>
          </a:prstGeom>
        </p:spPr>
      </p:pic>
      <p:sp>
        <p:nvSpPr>
          <p:cNvPr id="9" name="Rectangle 3"/>
          <p:cNvSpPr>
            <a:spLocks/>
          </p:cNvSpPr>
          <p:nvPr/>
        </p:nvSpPr>
        <p:spPr bwMode="auto">
          <a:xfrm>
            <a:off x="-25400" y="1143000"/>
            <a:ext cx="9551988" cy="5715000"/>
          </a:xfrm>
          <a:prstGeom prst="rect">
            <a:avLst/>
          </a:prstGeom>
          <a:solidFill>
            <a:schemeClr val="accent4">
              <a:lumMod val="85000"/>
              <a:lumOff val="15000"/>
              <a:alpha val="80000"/>
            </a:schemeClr>
          </a:solidFill>
          <a:ln w="25400">
            <a:solidFill>
              <a:srgbClr val="000000">
                <a:alpha val="50195"/>
              </a:srgbClr>
            </a:solidFill>
            <a:miter lim="800000"/>
            <a:headEnd/>
            <a:tailEnd/>
          </a:ln>
        </p:spPr>
        <p:txBody>
          <a:bodyPr lIns="0" tIns="0" rIns="0" bIns="0"/>
          <a:lstStyle/>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a:p>
            <a:pPr lvl="1"/>
            <a:endParaRPr lang="en-US" sz="2400" dirty="0" smtClean="0">
              <a:solidFill>
                <a:schemeClr val="bg1"/>
              </a:solidFill>
              <a:latin typeface="Calibri" pitchFamily="34" charset="0"/>
              <a:cs typeface="Calibri" pitchFamily="34" charset="0"/>
            </a:endParaRPr>
          </a:p>
          <a:p>
            <a:pPr lvl="1"/>
            <a:endParaRPr lang="en-US" sz="2400" dirty="0">
              <a:solidFill>
                <a:schemeClr val="bg1"/>
              </a:solidFill>
              <a:latin typeface="Calibri" pitchFamily="34" charset="0"/>
              <a:cs typeface="Calibri" pitchFamily="34" charset="0"/>
            </a:endParaRPr>
          </a:p>
        </p:txBody>
      </p:sp>
      <p:sp>
        <p:nvSpPr>
          <p:cNvPr id="11" name="Rectangle 3"/>
          <p:cNvSpPr txBox="1">
            <a:spLocks noChangeArrowheads="1"/>
          </p:cNvSpPr>
          <p:nvPr/>
        </p:nvSpPr>
        <p:spPr>
          <a:xfrm>
            <a:off x="304800" y="1295400"/>
            <a:ext cx="7873752" cy="2438400"/>
          </a:xfrm>
          <a:prstGeom prst="rect">
            <a:avLst/>
          </a:prstGeom>
          <a:noFill/>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a:lnSpc>
                <a:spcPct val="90000"/>
              </a:lnSpc>
            </a:pPr>
            <a:r>
              <a:rPr lang="en-US" sz="2400" kern="0" dirty="0" smtClean="0">
                <a:solidFill>
                  <a:schemeClr val="bg1"/>
                </a:solidFill>
                <a:latin typeface="Calibri" pitchFamily="34" charset="0"/>
                <a:cs typeface="Calibri" pitchFamily="34" charset="0"/>
              </a:rPr>
              <a:t>Establish clear, predictable routines.</a:t>
            </a:r>
          </a:p>
          <a:p>
            <a:pPr>
              <a:lnSpc>
                <a:spcPct val="90000"/>
              </a:lnSpc>
            </a:pPr>
            <a:r>
              <a:rPr lang="en-US" sz="2400" kern="0" dirty="0" smtClean="0">
                <a:solidFill>
                  <a:schemeClr val="bg1"/>
                </a:solidFill>
                <a:latin typeface="Calibri" pitchFamily="34" charset="0"/>
                <a:cs typeface="Calibri" pitchFamily="34" charset="0"/>
              </a:rPr>
              <a:t>Plan for changes and transitions and anticipate student responses.</a:t>
            </a:r>
          </a:p>
          <a:p>
            <a:pPr>
              <a:lnSpc>
                <a:spcPct val="90000"/>
              </a:lnSpc>
            </a:pPr>
            <a:r>
              <a:rPr lang="en-US" sz="2400" kern="0" dirty="0">
                <a:solidFill>
                  <a:schemeClr val="bg1"/>
                </a:solidFill>
                <a:latin typeface="Calibri" pitchFamily="34" charset="0"/>
                <a:cs typeface="Calibri" pitchFamily="34" charset="0"/>
              </a:rPr>
              <a:t>Set clear rules and expectations and enforce them consistently</a:t>
            </a:r>
            <a:r>
              <a:rPr lang="en-US" sz="2400" kern="0" dirty="0" smtClean="0">
                <a:solidFill>
                  <a:schemeClr val="bg1"/>
                </a:solidFill>
                <a:latin typeface="Calibri" pitchFamily="34" charset="0"/>
                <a:cs typeface="Calibri" pitchFamily="34" charset="0"/>
              </a:rPr>
              <a:t>.</a:t>
            </a:r>
          </a:p>
          <a:p>
            <a:pPr>
              <a:lnSpc>
                <a:spcPct val="90000"/>
              </a:lnSpc>
            </a:pPr>
            <a:r>
              <a:rPr lang="en-US" sz="2400" kern="0" dirty="0" smtClean="0">
                <a:solidFill>
                  <a:schemeClr val="bg1"/>
                </a:solidFill>
                <a:latin typeface="Calibri" pitchFamily="34" charset="0"/>
                <a:cs typeface="Calibri" pitchFamily="34" charset="0"/>
              </a:rPr>
              <a:t>Use respectful language and tone.</a:t>
            </a:r>
          </a:p>
          <a:p>
            <a:pPr>
              <a:lnSpc>
                <a:spcPct val="90000"/>
              </a:lnSpc>
            </a:pPr>
            <a:r>
              <a:rPr lang="en-US" sz="2400" kern="0" dirty="0" smtClean="0">
                <a:solidFill>
                  <a:schemeClr val="bg1"/>
                </a:solidFill>
                <a:latin typeface="Calibri" pitchFamily="34" charset="0"/>
                <a:cs typeface="Calibri" pitchFamily="34" charset="0"/>
              </a:rPr>
              <a:t>Adopt a positive, strengths-based approach.</a:t>
            </a:r>
          </a:p>
          <a:p>
            <a:pPr>
              <a:lnSpc>
                <a:spcPct val="90000"/>
              </a:lnSpc>
            </a:pPr>
            <a:r>
              <a:rPr lang="en-US" sz="2400" kern="0" dirty="0" smtClean="0">
                <a:solidFill>
                  <a:schemeClr val="bg1"/>
                </a:solidFill>
                <a:latin typeface="Calibri" pitchFamily="34" charset="0"/>
                <a:cs typeface="Calibri" pitchFamily="34" charset="0"/>
              </a:rPr>
              <a:t>Use praise and reinforce positive behaviors.</a:t>
            </a:r>
          </a:p>
          <a:p>
            <a:pPr>
              <a:lnSpc>
                <a:spcPct val="90000"/>
              </a:lnSpc>
            </a:pPr>
            <a:r>
              <a:rPr lang="en-US" sz="2400" kern="0" dirty="0" smtClean="0">
                <a:solidFill>
                  <a:schemeClr val="bg1"/>
                </a:solidFill>
                <a:latin typeface="Calibri" pitchFamily="34" charset="0"/>
                <a:cs typeface="Calibri" pitchFamily="34" charset="0"/>
              </a:rPr>
              <a:t>Present material in multiple ways.</a:t>
            </a:r>
          </a:p>
          <a:p>
            <a:pPr>
              <a:lnSpc>
                <a:spcPct val="90000"/>
              </a:lnSpc>
            </a:pPr>
            <a:r>
              <a:rPr lang="en-US" sz="2400" kern="0" dirty="0" smtClean="0">
                <a:solidFill>
                  <a:schemeClr val="bg1"/>
                </a:solidFill>
                <a:latin typeface="Calibri" pitchFamily="34" charset="0"/>
                <a:cs typeface="Calibri" pitchFamily="34" charset="0"/>
              </a:rPr>
              <a:t>Provide opportunities for student choice and sense of control.</a:t>
            </a:r>
          </a:p>
          <a:p>
            <a:pPr>
              <a:lnSpc>
                <a:spcPct val="90000"/>
              </a:lnSpc>
            </a:pPr>
            <a:r>
              <a:rPr lang="en-US" sz="2400" kern="0" dirty="0" smtClean="0">
                <a:solidFill>
                  <a:schemeClr val="bg1"/>
                </a:solidFill>
                <a:latin typeface="Calibri" pitchFamily="34" charset="0"/>
                <a:cs typeface="Calibri" pitchFamily="34" charset="0"/>
              </a:rPr>
              <a:t>Be prepared to offer additional support when needed.</a:t>
            </a:r>
          </a:p>
          <a:p>
            <a:pPr>
              <a:lnSpc>
                <a:spcPct val="90000"/>
              </a:lnSpc>
            </a:pPr>
            <a:r>
              <a:rPr lang="en-US" sz="2400" kern="0" dirty="0" smtClean="0">
                <a:solidFill>
                  <a:schemeClr val="bg1"/>
                </a:solidFill>
                <a:latin typeface="Calibri" pitchFamily="34" charset="0"/>
                <a:cs typeface="Calibri" pitchFamily="34" charset="0"/>
              </a:rPr>
              <a:t>Check your assumptions.</a:t>
            </a:r>
          </a:p>
          <a:p>
            <a:pPr>
              <a:lnSpc>
                <a:spcPct val="90000"/>
              </a:lnSpc>
            </a:pPr>
            <a:endParaRPr lang="en-US" sz="2000" kern="0" dirty="0" smtClean="0">
              <a:solidFill>
                <a:schemeClr val="bg1"/>
              </a:solidFill>
              <a:latin typeface="Calibri" pitchFamily="34" charset="0"/>
              <a:cs typeface="Calibri" pitchFamily="34" charset="0"/>
            </a:endParaRPr>
          </a:p>
          <a:p>
            <a:pPr>
              <a:lnSpc>
                <a:spcPct val="90000"/>
              </a:lnSpc>
            </a:pPr>
            <a:endParaRPr lang="en-US" sz="2000" kern="0" dirty="0" smtClean="0">
              <a:solidFill>
                <a:schemeClr val="bg1"/>
              </a:solidFill>
              <a:latin typeface="Calibri" pitchFamily="34" charset="0"/>
              <a:cs typeface="Calibri" pitchFamily="34" charset="0"/>
            </a:endParaRPr>
          </a:p>
        </p:txBody>
      </p:sp>
      <p:sp>
        <p:nvSpPr>
          <p:cNvPr id="12" name="Rectangle 1"/>
          <p:cNvSpPr>
            <a:spLocks/>
          </p:cNvSpPr>
          <p:nvPr/>
        </p:nvSpPr>
        <p:spPr bwMode="auto">
          <a:xfrm>
            <a:off x="304800" y="76200"/>
            <a:ext cx="9067800" cy="615553"/>
          </a:xfrm>
          <a:prstGeom prst="rect">
            <a:avLst/>
          </a:prstGeom>
          <a:noFill/>
          <a:ln w="12700">
            <a:noFill/>
            <a:miter lim="800000"/>
            <a:headEnd/>
            <a:tailEnd/>
          </a:ln>
        </p:spPr>
        <p:txBody>
          <a:bodyPr wrap="square" lIns="0" tIns="0" rIns="0" bIns="0" anchor="ctr">
            <a:spAutoFit/>
          </a:bodyPr>
          <a:lstStyle/>
          <a:p>
            <a:pPr defTabSz="457200"/>
            <a:r>
              <a:rPr lang="en-US" sz="4000" dirty="0" smtClean="0">
                <a:solidFill>
                  <a:schemeClr val="tx1"/>
                </a:solidFill>
                <a:latin typeface="Calibri" pitchFamily="34" charset="0"/>
                <a:cs typeface="Calibri" pitchFamily="34" charset="0"/>
              </a:rPr>
              <a:t>Classroom Strategies</a:t>
            </a:r>
            <a:endParaRPr lang="en-US" sz="4000" b="1" dirty="0">
              <a:solidFill>
                <a:schemeClr val="tx1"/>
              </a:solidFill>
              <a:latin typeface="Calibri" pitchFamily="34" charset="0"/>
              <a:cs typeface="Calibri" pitchFamily="34" charset="0"/>
            </a:endParaRPr>
          </a:p>
        </p:txBody>
      </p:sp>
    </p:spTree>
    <p:extLst>
      <p:ext uri="{BB962C8B-B14F-4D97-AF65-F5344CB8AC3E}">
        <p14:creationId xmlns:p14="http://schemas.microsoft.com/office/powerpoint/2010/main" val="20816462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p:cNvSpPr>
          <p:nvPr/>
        </p:nvSpPr>
        <p:spPr bwMode="auto">
          <a:xfrm>
            <a:off x="1524000" y="6256246"/>
            <a:ext cx="7352714" cy="335409"/>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13000"/>
                    </a14:imgEffect>
                  </a14:imgLayer>
                </a14:imgProps>
              </a:ext>
            </a:extLst>
          </a:blip>
          <a:stretch>
            <a:fillRect/>
          </a:stretch>
        </p:blipFill>
        <p:spPr>
          <a:xfrm>
            <a:off x="0" y="0"/>
            <a:ext cx="9296400" cy="7788318"/>
          </a:xfrm>
          <a:prstGeom prst="rect">
            <a:avLst/>
          </a:prstGeom>
        </p:spPr>
      </p:pic>
      <p:sp>
        <p:nvSpPr>
          <p:cNvPr id="8" name="TextBox 7"/>
          <p:cNvSpPr txBox="1"/>
          <p:nvPr/>
        </p:nvSpPr>
        <p:spPr>
          <a:xfrm>
            <a:off x="0" y="1904999"/>
            <a:ext cx="9525000" cy="4343401"/>
          </a:xfrm>
          <a:prstGeom prst="rect">
            <a:avLst/>
          </a:prstGeom>
          <a:solidFill>
            <a:schemeClr val="tx1">
              <a:alpha val="42000"/>
            </a:schemeClr>
          </a:solidFill>
        </p:spPr>
        <p:txBody>
          <a:bodyPr wrap="square" rtlCol="0">
            <a:spAutoFit/>
          </a:bodyPr>
          <a:lstStyle/>
          <a:p>
            <a:endParaRPr lang="en-US" sz="2400" i="1" dirty="0">
              <a:latin typeface="Calibri"/>
              <a:cs typeface="Calibri"/>
            </a:endParaRPr>
          </a:p>
        </p:txBody>
      </p:sp>
      <p:sp>
        <p:nvSpPr>
          <p:cNvPr id="9" name="Text Box 3"/>
          <p:cNvSpPr txBox="1">
            <a:spLocks noChangeArrowheads="1"/>
          </p:cNvSpPr>
          <p:nvPr/>
        </p:nvSpPr>
        <p:spPr bwMode="auto">
          <a:xfrm>
            <a:off x="457200" y="304800"/>
            <a:ext cx="8305800" cy="707886"/>
          </a:xfrm>
          <a:prstGeom prst="rect">
            <a:avLst/>
          </a:prstGeom>
          <a:noFill/>
          <a:ln w="9525">
            <a:noFill/>
            <a:miter lim="800000"/>
            <a:headEnd/>
            <a:tailEnd/>
          </a:ln>
        </p:spPr>
        <p:txBody>
          <a:bodyPr>
            <a:spAutoFit/>
          </a:bodyPr>
          <a:lstStyle/>
          <a:p>
            <a:pPr>
              <a:defRPr/>
            </a:pPr>
            <a:r>
              <a:rPr lang="en-US" sz="4000" dirty="0" smtClean="0">
                <a:latin typeface="Calibri"/>
                <a:cs typeface="Calibri"/>
              </a:rPr>
              <a:t>Recognizing and Reducing Triggers</a:t>
            </a:r>
          </a:p>
        </p:txBody>
      </p:sp>
      <p:sp>
        <p:nvSpPr>
          <p:cNvPr id="11" name="Rectangle 3"/>
          <p:cNvSpPr txBox="1">
            <a:spLocks noChangeArrowheads="1"/>
          </p:cNvSpPr>
          <p:nvPr/>
        </p:nvSpPr>
        <p:spPr>
          <a:xfrm>
            <a:off x="457200" y="1905000"/>
            <a:ext cx="7873752" cy="2438400"/>
          </a:xfrm>
          <a:prstGeom prst="rect">
            <a:avLst/>
          </a:prstGeom>
          <a:noFill/>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a:buFont typeface="Arial"/>
              <a:buChar char="•"/>
            </a:pPr>
            <a:r>
              <a:rPr lang="en-US" sz="2800" dirty="0">
                <a:solidFill>
                  <a:schemeClr val="bg1"/>
                </a:solidFill>
                <a:latin typeface="Calibri" pitchFamily="34" charset="0"/>
                <a:ea typeface="ＭＳ Ｐゴシック" pitchFamily="1" charset="-128"/>
                <a:cs typeface="ＭＳ Ｐゴシック"/>
              </a:rPr>
              <a:t>Loud, chaotic environments</a:t>
            </a:r>
          </a:p>
          <a:p>
            <a:pPr>
              <a:buFont typeface="Arial"/>
              <a:buChar char="•"/>
            </a:pPr>
            <a:r>
              <a:rPr lang="en-US" sz="2800" dirty="0">
                <a:solidFill>
                  <a:schemeClr val="bg1"/>
                </a:solidFill>
                <a:latin typeface="Calibri" pitchFamily="34" charset="0"/>
                <a:ea typeface="ＭＳ Ｐゴシック" pitchFamily="1" charset="-128"/>
                <a:cs typeface="ＭＳ Ｐゴシック"/>
              </a:rPr>
              <a:t>Physical touch</a:t>
            </a:r>
          </a:p>
          <a:p>
            <a:pPr>
              <a:buFont typeface="Arial"/>
              <a:buChar char="•"/>
            </a:pPr>
            <a:r>
              <a:rPr lang="en-US" sz="2800" dirty="0">
                <a:solidFill>
                  <a:schemeClr val="bg1"/>
                </a:solidFill>
                <a:latin typeface="Calibri" pitchFamily="34" charset="0"/>
                <a:ea typeface="ＭＳ Ｐゴシック" pitchFamily="1" charset="-128"/>
                <a:cs typeface="ＭＳ Ｐゴシック"/>
              </a:rPr>
              <a:t>Authority </a:t>
            </a:r>
            <a:r>
              <a:rPr lang="en-US" sz="2800" dirty="0" smtClean="0">
                <a:solidFill>
                  <a:schemeClr val="bg1"/>
                </a:solidFill>
                <a:latin typeface="Calibri" pitchFamily="34" charset="0"/>
                <a:ea typeface="ＭＳ Ｐゴシック" pitchFamily="1" charset="-128"/>
                <a:cs typeface="ＭＳ Ｐゴシック"/>
              </a:rPr>
              <a:t>figures</a:t>
            </a:r>
          </a:p>
          <a:p>
            <a:pPr>
              <a:buFont typeface="Arial"/>
              <a:buChar char="•"/>
            </a:pPr>
            <a:r>
              <a:rPr lang="en-US" sz="2800" dirty="0" smtClean="0">
                <a:solidFill>
                  <a:schemeClr val="bg1"/>
                </a:solidFill>
                <a:latin typeface="Calibri" pitchFamily="34" charset="0"/>
                <a:ea typeface="ＭＳ Ｐゴシック" pitchFamily="1" charset="-128"/>
                <a:cs typeface="ＭＳ Ｐゴシック"/>
              </a:rPr>
              <a:t>Limit setting</a:t>
            </a:r>
            <a:endParaRPr lang="en-US" sz="2800" dirty="0">
              <a:solidFill>
                <a:schemeClr val="bg1"/>
              </a:solidFill>
              <a:latin typeface="Calibri" pitchFamily="34" charset="0"/>
              <a:ea typeface="ＭＳ Ｐゴシック" pitchFamily="1" charset="-128"/>
              <a:cs typeface="ＭＳ Ｐゴシック"/>
            </a:endParaRPr>
          </a:p>
          <a:p>
            <a:pPr>
              <a:buFont typeface="Arial"/>
              <a:buChar char="•"/>
            </a:pPr>
            <a:r>
              <a:rPr lang="en-US" sz="2800" dirty="0">
                <a:solidFill>
                  <a:schemeClr val="bg1"/>
                </a:solidFill>
                <a:latin typeface="Calibri" pitchFamily="34" charset="0"/>
                <a:ea typeface="ＭＳ Ｐゴシック" pitchFamily="1" charset="-128"/>
                <a:cs typeface="ＭＳ Ｐゴシック"/>
              </a:rPr>
              <a:t>Particular areas of the school</a:t>
            </a:r>
          </a:p>
          <a:p>
            <a:pPr>
              <a:buFont typeface="Arial"/>
              <a:buChar char="•"/>
            </a:pPr>
            <a:r>
              <a:rPr lang="en-US" sz="2800" dirty="0">
                <a:solidFill>
                  <a:schemeClr val="bg1"/>
                </a:solidFill>
                <a:latin typeface="Calibri" pitchFamily="34" charset="0"/>
                <a:ea typeface="ＭＳ Ｐゴシック" pitchFamily="1" charset="-128"/>
                <a:cs typeface="ＭＳ Ｐゴシック"/>
              </a:rPr>
              <a:t>Uncertainty about expectations or transitions</a:t>
            </a:r>
          </a:p>
          <a:p>
            <a:pPr>
              <a:buFont typeface="Arial"/>
              <a:buChar char="•"/>
            </a:pPr>
            <a:r>
              <a:rPr lang="en-US" sz="2800" dirty="0">
                <a:solidFill>
                  <a:schemeClr val="bg1"/>
                </a:solidFill>
                <a:latin typeface="Calibri" pitchFamily="34" charset="0"/>
                <a:ea typeface="ＭＳ Ｐゴシック" pitchFamily="1" charset="-128"/>
                <a:cs typeface="ＭＳ Ｐゴシック"/>
              </a:rPr>
              <a:t>Situations that bring up feelings of helplessness, vulnerability or lack of </a:t>
            </a:r>
            <a:r>
              <a:rPr lang="en-US" sz="2800" dirty="0" smtClean="0">
                <a:solidFill>
                  <a:schemeClr val="bg1"/>
                </a:solidFill>
                <a:latin typeface="Calibri" pitchFamily="34" charset="0"/>
                <a:ea typeface="ＭＳ Ｐゴシック" pitchFamily="1" charset="-128"/>
                <a:cs typeface="ＭＳ Ｐゴシック"/>
              </a:rPr>
              <a:t>control</a:t>
            </a:r>
            <a:endParaRPr lang="en-US" sz="2800" i="1" dirty="0">
              <a:solidFill>
                <a:schemeClr val="bg1"/>
              </a:solidFill>
              <a:latin typeface="Calibri"/>
              <a:cs typeface="Calibri"/>
            </a:endParaRPr>
          </a:p>
          <a:p>
            <a:pPr>
              <a:lnSpc>
                <a:spcPct val="90000"/>
              </a:lnSpc>
            </a:pPr>
            <a:endParaRPr lang="en-US" sz="2000" kern="0" dirty="0" smtClean="0">
              <a:solidFill>
                <a:schemeClr val="bg1"/>
              </a:solidFill>
              <a:latin typeface="Calibri" pitchFamily="34" charset="0"/>
              <a:cs typeface="Calibri" pitchFamily="34" charset="0"/>
            </a:endParaRPr>
          </a:p>
          <a:p>
            <a:pPr>
              <a:lnSpc>
                <a:spcPct val="90000"/>
              </a:lnSpc>
            </a:pPr>
            <a:endParaRPr lang="en-US" sz="2000" kern="0"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64647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448800" cy="7978987"/>
          </a:xfrm>
          <a:prstGeom prst="rect">
            <a:avLst/>
          </a:prstGeom>
        </p:spPr>
      </p:pic>
      <p:sp>
        <p:nvSpPr>
          <p:cNvPr id="6" name="Rectangle 3"/>
          <p:cNvSpPr>
            <a:spLocks/>
          </p:cNvSpPr>
          <p:nvPr/>
        </p:nvSpPr>
        <p:spPr bwMode="auto">
          <a:xfrm>
            <a:off x="0" y="2438400"/>
            <a:ext cx="9170988" cy="3276600"/>
          </a:xfrm>
          <a:prstGeom prst="rect">
            <a:avLst/>
          </a:prstGeom>
          <a:solidFill>
            <a:schemeClr val="accent4">
              <a:lumMod val="85000"/>
              <a:lumOff val="15000"/>
              <a:alpha val="72000"/>
            </a:schemeClr>
          </a:solidFill>
          <a:ln w="25400">
            <a:solidFill>
              <a:srgbClr val="000000">
                <a:alpha val="50195"/>
              </a:srgbClr>
            </a:solidFill>
            <a:miter lim="800000"/>
            <a:headEnd/>
            <a:tailEnd/>
          </a:ln>
        </p:spPr>
        <p:txBody>
          <a:bodyPr lIns="0" tIns="0" rIns="0" bIns="0"/>
          <a:lstStyle/>
          <a:p>
            <a:endParaRPr lang="en-US" dirty="0">
              <a:solidFill>
                <a:schemeClr val="bg1"/>
              </a:solidFill>
            </a:endParaRPr>
          </a:p>
        </p:txBody>
      </p:sp>
      <p:sp>
        <p:nvSpPr>
          <p:cNvPr id="8" name="Title 1"/>
          <p:cNvSpPr txBox="1">
            <a:spLocks/>
          </p:cNvSpPr>
          <p:nvPr/>
        </p:nvSpPr>
        <p:spPr>
          <a:xfrm>
            <a:off x="533400" y="2895600"/>
            <a:ext cx="8229600" cy="2605088"/>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defRPr/>
            </a:pPr>
            <a:r>
              <a:rPr lang="en-US" sz="5400" dirty="0" smtClean="0">
                <a:solidFill>
                  <a:srgbClr val="FFFFFF"/>
                </a:solidFill>
                <a:latin typeface="Helvetica Neue" charset="0"/>
                <a:ea typeface="ヒラギノ角ゴ ProN W6" charset="0"/>
                <a:cs typeface="Helvetica Neue" charset="0"/>
              </a:rPr>
              <a:t>What is trauma-informed care?</a:t>
            </a:r>
            <a:endParaRPr lang="en-US" sz="5400" dirty="0">
              <a:solidFill>
                <a:srgbClr val="FFFFFF"/>
              </a:solidFill>
              <a:latin typeface="Helvetica Neue" charset="0"/>
              <a:ea typeface="ヒラギノ角ゴ ProN W6" charset="0"/>
              <a:cs typeface="Helvetica Neue" charset="0"/>
            </a:endParaRPr>
          </a:p>
        </p:txBody>
      </p:sp>
    </p:spTree>
    <p:extLst>
      <p:ext uri="{BB962C8B-B14F-4D97-AF65-F5344CB8AC3E}">
        <p14:creationId xmlns:p14="http://schemas.microsoft.com/office/powerpoint/2010/main" val="261378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idx="4294967295"/>
          </p:nvPr>
        </p:nvSpPr>
        <p:spPr>
          <a:xfrm>
            <a:off x="500064" y="965212"/>
            <a:ext cx="8089900" cy="855663"/>
          </a:xfrm>
        </p:spPr>
        <p:txBody>
          <a:bodyPr lIns="64291" tIns="32146" rIns="64291" bIns="32146"/>
          <a:lstStyle/>
          <a:p>
            <a:r>
              <a:rPr lang="en-US" sz="4800" dirty="0" smtClean="0">
                <a:solidFill>
                  <a:schemeClr val="tx2"/>
                </a:solidFill>
                <a:latin typeface="Georgia" pitchFamily="18" charset="0"/>
                <a:ea typeface="ＭＳ Ｐゴシック"/>
                <a:cs typeface="ＭＳ Ｐゴシック"/>
              </a:rPr>
              <a:t>The Stress Response</a:t>
            </a:r>
          </a:p>
        </p:txBody>
      </p:sp>
      <p:sp>
        <p:nvSpPr>
          <p:cNvPr id="25602" name="Rectangle 3"/>
          <p:cNvSpPr>
            <a:spLocks noGrp="1" noChangeArrowheads="1"/>
          </p:cNvSpPr>
          <p:nvPr>
            <p:ph type="body" idx="4294967295"/>
          </p:nvPr>
        </p:nvSpPr>
        <p:spPr>
          <a:xfrm>
            <a:off x="914400" y="1219212"/>
            <a:ext cx="7208838" cy="1965325"/>
          </a:xfrm>
        </p:spPr>
        <p:txBody>
          <a:bodyPr lIns="64291" tIns="32146" rIns="64291" bIns="32146"/>
          <a:lstStyle/>
          <a:p>
            <a:pPr marL="628650" indent="-311150">
              <a:lnSpc>
                <a:spcPct val="80000"/>
              </a:lnSpc>
              <a:buFontTx/>
              <a:buNone/>
            </a:pPr>
            <a:endParaRPr lang="en-US" sz="2000" dirty="0" smtClean="0">
              <a:ea typeface="ＭＳ Ｐゴシック"/>
              <a:cs typeface="ＭＳ Ｐゴシック"/>
            </a:endParaRPr>
          </a:p>
          <a:p>
            <a:pPr marL="628650" indent="-311150" algn="ctr">
              <a:lnSpc>
                <a:spcPct val="80000"/>
              </a:lnSpc>
              <a:buFontTx/>
              <a:buNone/>
            </a:pPr>
            <a:endParaRPr lang="en-US" sz="2000" dirty="0" smtClean="0">
              <a:latin typeface="Book Antiqua" pitchFamily="18" charset="0"/>
              <a:ea typeface="ＭＳ Ｐゴシック"/>
              <a:cs typeface="ＭＳ Ｐゴシック"/>
            </a:endParaRPr>
          </a:p>
          <a:p>
            <a:pPr marL="628650" indent="-311150">
              <a:lnSpc>
                <a:spcPct val="80000"/>
              </a:lnSpc>
              <a:buFontTx/>
              <a:buNone/>
            </a:pPr>
            <a:endParaRPr lang="en-US" sz="2000" dirty="0" smtClean="0">
              <a:latin typeface="Book Antiqua" pitchFamily="18" charset="0"/>
              <a:ea typeface="ＭＳ Ｐゴシック"/>
              <a:cs typeface="ＭＳ Ｐゴシック"/>
            </a:endParaRPr>
          </a:p>
          <a:p>
            <a:pPr marL="628650" indent="-311150">
              <a:lnSpc>
                <a:spcPct val="80000"/>
              </a:lnSpc>
            </a:pPr>
            <a:endParaRPr lang="en-US" sz="2000" dirty="0" smtClean="0">
              <a:ea typeface="ＭＳ Ｐゴシック"/>
              <a:cs typeface="ＭＳ Ｐゴシック"/>
            </a:endParaRPr>
          </a:p>
          <a:p>
            <a:pPr marL="628650" indent="-311150">
              <a:lnSpc>
                <a:spcPct val="80000"/>
              </a:lnSpc>
              <a:buFontTx/>
              <a:buNone/>
            </a:pPr>
            <a:endParaRPr lang="en-US" sz="2000" dirty="0" smtClean="0">
              <a:ea typeface="ＭＳ Ｐゴシック"/>
              <a:cs typeface="ＭＳ Ｐゴシック"/>
            </a:endParaRPr>
          </a:p>
          <a:p>
            <a:pPr marL="628650" indent="-311150">
              <a:lnSpc>
                <a:spcPct val="80000"/>
              </a:lnSpc>
              <a:buFontTx/>
              <a:buNone/>
            </a:pPr>
            <a:endParaRPr lang="en-US" sz="2000" dirty="0" smtClean="0">
              <a:ea typeface="ＭＳ Ｐゴシック"/>
              <a:cs typeface="ＭＳ Ｐゴシック"/>
            </a:endParaRPr>
          </a:p>
        </p:txBody>
      </p:sp>
      <p:pic>
        <p:nvPicPr>
          <p:cNvPr id="5" name="Picture 4"/>
          <p:cNvPicPr>
            <a:picLocks noChangeAspect="1"/>
          </p:cNvPicPr>
          <p:nvPr/>
        </p:nvPicPr>
        <p:blipFill>
          <a:blip r:embed="rId3"/>
          <a:stretch>
            <a:fillRect/>
          </a:stretch>
        </p:blipFill>
        <p:spPr>
          <a:xfrm>
            <a:off x="-609600" y="-152400"/>
            <a:ext cx="10160000" cy="7467600"/>
          </a:xfrm>
          <a:prstGeom prst="rect">
            <a:avLst/>
          </a:prstGeom>
        </p:spPr>
      </p:pic>
      <p:sp>
        <p:nvSpPr>
          <p:cNvPr id="6" name="Text Box 3"/>
          <p:cNvSpPr txBox="1">
            <a:spLocks noChangeArrowheads="1"/>
          </p:cNvSpPr>
          <p:nvPr/>
        </p:nvSpPr>
        <p:spPr bwMode="auto">
          <a:xfrm>
            <a:off x="152400" y="762000"/>
            <a:ext cx="7391400" cy="707886"/>
          </a:xfrm>
          <a:prstGeom prst="rect">
            <a:avLst/>
          </a:prstGeom>
          <a:noFill/>
          <a:ln w="9525">
            <a:noFill/>
            <a:miter lim="800000"/>
            <a:headEnd/>
            <a:tailEnd/>
          </a:ln>
        </p:spPr>
        <p:txBody>
          <a:bodyPr wrap="square">
            <a:spAutoFit/>
          </a:bodyPr>
          <a:lstStyle/>
          <a:p>
            <a:pPr>
              <a:defRPr/>
            </a:pPr>
            <a:r>
              <a:rPr lang="en-US" sz="4000" dirty="0" smtClean="0">
                <a:solidFill>
                  <a:schemeClr val="tx1"/>
                </a:solidFill>
                <a:latin typeface="Calibri"/>
                <a:cs typeface="Calibri"/>
              </a:rPr>
              <a:t>Preventing and Managing Crises</a:t>
            </a:r>
          </a:p>
        </p:txBody>
      </p:sp>
      <p:sp>
        <p:nvSpPr>
          <p:cNvPr id="8" name="Text Box 3"/>
          <p:cNvSpPr txBox="1">
            <a:spLocks noChangeArrowheads="1"/>
          </p:cNvSpPr>
          <p:nvPr/>
        </p:nvSpPr>
        <p:spPr bwMode="auto">
          <a:xfrm>
            <a:off x="-381000" y="2438400"/>
            <a:ext cx="8991600" cy="2123658"/>
          </a:xfrm>
          <a:prstGeom prst="rect">
            <a:avLst/>
          </a:prstGeom>
          <a:noFill/>
          <a:ln w="9525">
            <a:noFill/>
            <a:miter lim="800000"/>
            <a:headEnd/>
            <a:tailEnd/>
          </a:ln>
        </p:spPr>
        <p:txBody>
          <a:bodyPr wrap="square">
            <a:spAutoFit/>
          </a:bodyPr>
          <a:lstStyle/>
          <a:p>
            <a:pPr marL="800100" lvl="1" indent="-342900">
              <a:buFont typeface="Arial"/>
              <a:buChar char="•"/>
            </a:pPr>
            <a:r>
              <a:rPr lang="en-US" sz="3200" dirty="0" smtClean="0">
                <a:solidFill>
                  <a:srgbClr val="000000"/>
                </a:solidFill>
                <a:latin typeface="Calibri" pitchFamily="34" charset="0"/>
                <a:cs typeface="Calibri" pitchFamily="34" charset="0"/>
              </a:rPr>
              <a:t>Adjust responses</a:t>
            </a:r>
          </a:p>
          <a:p>
            <a:pPr lvl="1"/>
            <a:endParaRPr lang="en-US" dirty="0" smtClean="0">
              <a:solidFill>
                <a:srgbClr val="000000"/>
              </a:solidFill>
              <a:latin typeface="Calibri" pitchFamily="34" charset="0"/>
              <a:cs typeface="Calibri" pitchFamily="34" charset="0"/>
            </a:endParaRPr>
          </a:p>
          <a:p>
            <a:pPr marL="800100" lvl="1" indent="-342900">
              <a:buFont typeface="Arial"/>
              <a:buChar char="•"/>
            </a:pPr>
            <a:r>
              <a:rPr lang="en-US" sz="3200" dirty="0" smtClean="0">
                <a:solidFill>
                  <a:srgbClr val="000000"/>
                </a:solidFill>
                <a:latin typeface="Calibri" pitchFamily="34" charset="0"/>
                <a:cs typeface="Calibri" pitchFamily="34" charset="0"/>
              </a:rPr>
              <a:t>Repair and learn</a:t>
            </a:r>
          </a:p>
          <a:p>
            <a:pPr lvl="1"/>
            <a:endParaRPr lang="en-US" dirty="0" smtClean="0">
              <a:solidFill>
                <a:srgbClr val="000000"/>
              </a:solidFill>
              <a:latin typeface="Calibri" pitchFamily="34" charset="0"/>
              <a:cs typeface="Calibri" pitchFamily="34" charset="0"/>
            </a:endParaRPr>
          </a:p>
          <a:p>
            <a:pPr marL="800100" lvl="1" indent="-342900">
              <a:buFont typeface="Arial"/>
              <a:buChar char="•"/>
            </a:pPr>
            <a:r>
              <a:rPr lang="en-US" sz="3200" dirty="0" smtClean="0">
                <a:solidFill>
                  <a:srgbClr val="000000"/>
                </a:solidFill>
                <a:latin typeface="Calibri" pitchFamily="34" charset="0"/>
                <a:ea typeface="ＭＳ Ｐゴシック"/>
                <a:cs typeface="Calibri" pitchFamily="34" charset="0"/>
              </a:rPr>
              <a:t>Debrief and develop plans</a:t>
            </a:r>
            <a:endParaRPr lang="en-US" sz="3200" dirty="0">
              <a:solidFill>
                <a:srgbClr val="000000"/>
              </a:solidFill>
              <a:latin typeface="Univers LT Std 55"/>
              <a:ea typeface="ＭＳ Ｐゴシック"/>
              <a:cs typeface="Arial" charset="0"/>
            </a:endParaRPr>
          </a:p>
        </p:txBody>
      </p:sp>
    </p:spTree>
    <p:extLst>
      <p:ext uri="{BB962C8B-B14F-4D97-AF65-F5344CB8AC3E}">
        <p14:creationId xmlns:p14="http://schemas.microsoft.com/office/powerpoint/2010/main" val="313687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1" name="Rectangle 3"/>
          <p:cNvSpPr>
            <a:spLocks/>
          </p:cNvSpPr>
          <p:nvPr/>
        </p:nvSpPr>
        <p:spPr bwMode="auto">
          <a:xfrm>
            <a:off x="0" y="762000"/>
            <a:ext cx="8915400" cy="17526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152400" y="914400"/>
            <a:ext cx="8305800" cy="2723823"/>
          </a:xfrm>
          <a:prstGeom prst="rect">
            <a:avLst/>
          </a:prstGeom>
          <a:noFill/>
          <a:ln w="9525">
            <a:noFill/>
            <a:miter lim="800000"/>
            <a:headEnd/>
            <a:tailEnd/>
          </a:ln>
        </p:spPr>
        <p:txBody>
          <a:bodyPr wrap="square">
            <a:spAutoFit/>
          </a:bodyPr>
          <a:lstStyle/>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4000" b="1" dirty="0" smtClean="0">
                <a:solidFill>
                  <a:schemeClr val="tx1"/>
                </a:solidFill>
                <a:latin typeface="Calibri" pitchFamily="34" charset="0"/>
                <a:ea typeface="ＭＳ Ｐゴシック"/>
                <a:cs typeface="Calibri" pitchFamily="34" charset="0"/>
              </a:rPr>
              <a:t>ASSESSING NEEDS AND PROVIDING SUPPORT</a:t>
            </a:r>
          </a:p>
          <a:p>
            <a:pPr>
              <a:buClr>
                <a:srgbClr val="800000"/>
              </a:buClr>
            </a:pPr>
            <a:endParaRPr lang="en-US" sz="4000" dirty="0">
              <a:solidFill>
                <a:schemeClr val="tx1"/>
              </a:solidFill>
              <a:latin typeface="Calibri" pitchFamily="34" charset="0"/>
              <a:ea typeface="ＭＳ Ｐゴシック"/>
              <a:cs typeface="Calibri" pitchFamily="34" charset="0"/>
            </a:endParaRPr>
          </a:p>
          <a:p>
            <a:pPr>
              <a:buClr>
                <a:srgbClr val="800000"/>
              </a:buClr>
            </a:pPr>
            <a:endParaRPr lang="en-US" sz="4000" dirty="0">
              <a:solidFill>
                <a:srgbClr val="FFFFFF"/>
              </a:solidFill>
              <a:latin typeface="Univers LT Std 55"/>
              <a:ea typeface="ＭＳ Ｐゴシック"/>
              <a:cs typeface="Arial" charset="0"/>
            </a:endParaRPr>
          </a:p>
        </p:txBody>
      </p:sp>
      <p:sp>
        <p:nvSpPr>
          <p:cNvPr id="6" name="TextBox 5"/>
          <p:cNvSpPr txBox="1"/>
          <p:nvPr/>
        </p:nvSpPr>
        <p:spPr>
          <a:xfrm>
            <a:off x="0" y="3048000"/>
            <a:ext cx="9144000" cy="3429000"/>
          </a:xfrm>
          <a:prstGeom prst="rect">
            <a:avLst/>
          </a:prstGeom>
          <a:solidFill>
            <a:schemeClr val="tx1">
              <a:alpha val="42000"/>
            </a:schemeClr>
          </a:solidFill>
        </p:spPr>
        <p:txBody>
          <a:bodyPr wrap="square" rtlCol="0">
            <a:spAutoFit/>
          </a:bodyPr>
          <a:lstStyle/>
          <a:p>
            <a:endParaRPr lang="en-US" sz="2400" i="1" dirty="0">
              <a:latin typeface="Calibri"/>
              <a:cs typeface="Calibri"/>
            </a:endParaRPr>
          </a:p>
        </p:txBody>
      </p:sp>
      <p:sp>
        <p:nvSpPr>
          <p:cNvPr id="7" name="Rectangle 3"/>
          <p:cNvSpPr txBox="1">
            <a:spLocks noChangeArrowheads="1"/>
          </p:cNvSpPr>
          <p:nvPr/>
        </p:nvSpPr>
        <p:spPr>
          <a:xfrm>
            <a:off x="228600" y="3429000"/>
            <a:ext cx="8534400" cy="2133600"/>
          </a:xfrm>
          <a:prstGeom prst="rect">
            <a:avLst/>
          </a:prstGeom>
          <a:noFill/>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a:buFont typeface="Arial"/>
              <a:buChar char="•"/>
            </a:pPr>
            <a:r>
              <a:rPr lang="en-US" sz="2800" dirty="0" smtClean="0">
                <a:solidFill>
                  <a:schemeClr val="bg1"/>
                </a:solidFill>
                <a:latin typeface="Calibri" pitchFamily="34" charset="0"/>
                <a:ea typeface="ＭＳ Ｐゴシック" pitchFamily="1" charset="-128"/>
                <a:cs typeface="ＭＳ Ｐゴシック"/>
              </a:rPr>
              <a:t>All plans consider trauma</a:t>
            </a:r>
          </a:p>
          <a:p>
            <a:pPr marL="0" indent="0">
              <a:buNone/>
            </a:pPr>
            <a:endParaRPr lang="en-US" sz="1800" dirty="0" smtClean="0">
              <a:solidFill>
                <a:schemeClr val="bg1"/>
              </a:solidFill>
              <a:latin typeface="Calibri" pitchFamily="34" charset="0"/>
              <a:ea typeface="ＭＳ Ｐゴシック" pitchFamily="1" charset="-128"/>
              <a:cs typeface="ＭＳ Ｐゴシック"/>
            </a:endParaRPr>
          </a:p>
          <a:p>
            <a:pPr>
              <a:buFont typeface="Arial"/>
              <a:buChar char="•"/>
            </a:pPr>
            <a:r>
              <a:rPr lang="en-US" sz="2800" dirty="0" smtClean="0">
                <a:solidFill>
                  <a:schemeClr val="bg1"/>
                </a:solidFill>
                <a:latin typeface="Calibri" pitchFamily="34" charset="0"/>
                <a:ea typeface="ＭＳ Ｐゴシック" pitchFamily="1" charset="-128"/>
                <a:cs typeface="ＭＳ Ｐゴシック"/>
              </a:rPr>
              <a:t>Assessments are conducted in trauma-sensitive ways</a:t>
            </a:r>
          </a:p>
          <a:p>
            <a:pPr marL="0" indent="0">
              <a:buNone/>
            </a:pPr>
            <a:endParaRPr lang="en-US" sz="1800" dirty="0">
              <a:solidFill>
                <a:schemeClr val="bg1"/>
              </a:solidFill>
              <a:latin typeface="Calibri" pitchFamily="34" charset="0"/>
              <a:ea typeface="ＭＳ Ｐゴシック" pitchFamily="1" charset="-128"/>
              <a:cs typeface="ＭＳ Ｐゴシック"/>
            </a:endParaRPr>
          </a:p>
          <a:p>
            <a:pPr>
              <a:buFont typeface="Arial"/>
              <a:buChar char="•"/>
            </a:pPr>
            <a:r>
              <a:rPr lang="en-US" sz="2800" dirty="0" smtClean="0">
                <a:solidFill>
                  <a:schemeClr val="bg1"/>
                </a:solidFill>
                <a:latin typeface="Calibri" pitchFamily="34" charset="0"/>
                <a:ea typeface="ＭＳ Ｐゴシック" pitchFamily="1" charset="-128"/>
                <a:cs typeface="ＭＳ Ｐゴシック"/>
              </a:rPr>
              <a:t>Students have access to trauma-related resources and services</a:t>
            </a:r>
            <a:endParaRPr lang="en-US" sz="2800" dirty="0">
              <a:solidFill>
                <a:schemeClr val="bg1"/>
              </a:solidFill>
              <a:latin typeface="Calibri" pitchFamily="34" charset="0"/>
              <a:ea typeface="ＭＳ Ｐゴシック" pitchFamily="1" charset="-128"/>
              <a:cs typeface="ＭＳ Ｐゴシック"/>
            </a:endParaRPr>
          </a:p>
          <a:p>
            <a:pPr marL="0" indent="0">
              <a:lnSpc>
                <a:spcPct val="90000"/>
              </a:lnSpc>
              <a:buNone/>
            </a:pPr>
            <a:endParaRPr lang="en-US" sz="2000" kern="0" dirty="0" smtClean="0">
              <a:solidFill>
                <a:schemeClr val="bg1"/>
              </a:solidFill>
              <a:latin typeface="Calibri" pitchFamily="34" charset="0"/>
              <a:cs typeface="Calibri" pitchFamily="34" charset="0"/>
            </a:endParaRPr>
          </a:p>
          <a:p>
            <a:pPr>
              <a:lnSpc>
                <a:spcPct val="90000"/>
              </a:lnSpc>
            </a:pPr>
            <a:endParaRPr lang="en-US" sz="2000" kern="0"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5388361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1" name="Rectangle 3"/>
          <p:cNvSpPr>
            <a:spLocks/>
          </p:cNvSpPr>
          <p:nvPr/>
        </p:nvSpPr>
        <p:spPr bwMode="auto">
          <a:xfrm>
            <a:off x="0" y="609600"/>
            <a:ext cx="8915400" cy="12192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228600" y="685800"/>
            <a:ext cx="8305800" cy="1354217"/>
          </a:xfrm>
          <a:prstGeom prst="rect">
            <a:avLst/>
          </a:prstGeom>
          <a:noFill/>
          <a:ln w="9525">
            <a:noFill/>
            <a:miter lim="800000"/>
            <a:headEnd/>
            <a:tailEnd/>
          </a:ln>
        </p:spPr>
        <p:txBody>
          <a:bodyPr wrap="square">
            <a:spAutoFit/>
          </a:bodyPr>
          <a:lstStyle/>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4000" b="1" dirty="0" smtClean="0">
                <a:solidFill>
                  <a:schemeClr val="tx1"/>
                </a:solidFill>
                <a:latin typeface="Calibri" pitchFamily="34" charset="0"/>
                <a:ea typeface="ＭＳ Ｐゴシック"/>
                <a:cs typeface="Calibri" pitchFamily="34" charset="0"/>
              </a:rPr>
              <a:t>BUILDING SKILLS</a:t>
            </a:r>
          </a:p>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
        <p:nvSpPr>
          <p:cNvPr id="5" name="TextBox 4"/>
          <p:cNvSpPr txBox="1"/>
          <p:nvPr/>
        </p:nvSpPr>
        <p:spPr>
          <a:xfrm>
            <a:off x="0" y="3048000"/>
            <a:ext cx="8610600" cy="2895599"/>
          </a:xfrm>
          <a:prstGeom prst="rect">
            <a:avLst/>
          </a:prstGeom>
          <a:solidFill>
            <a:schemeClr val="tx1">
              <a:alpha val="42000"/>
            </a:schemeClr>
          </a:solidFill>
        </p:spPr>
        <p:txBody>
          <a:bodyPr wrap="square" rtlCol="0">
            <a:spAutoFit/>
          </a:bodyPr>
          <a:lstStyle/>
          <a:p>
            <a:endParaRPr lang="en-US" sz="2400" i="1" dirty="0">
              <a:latin typeface="Calibri"/>
              <a:cs typeface="Calibri"/>
            </a:endParaRPr>
          </a:p>
        </p:txBody>
      </p:sp>
      <p:sp>
        <p:nvSpPr>
          <p:cNvPr id="7" name="Rectangle 3"/>
          <p:cNvSpPr txBox="1">
            <a:spLocks noChangeArrowheads="1"/>
          </p:cNvSpPr>
          <p:nvPr/>
        </p:nvSpPr>
        <p:spPr>
          <a:xfrm>
            <a:off x="304800" y="3429000"/>
            <a:ext cx="8534400" cy="1676400"/>
          </a:xfrm>
          <a:prstGeom prst="rect">
            <a:avLst/>
          </a:prstGeom>
          <a:noFill/>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0" indent="0">
              <a:buNone/>
            </a:pPr>
            <a:endParaRPr lang="en-US" sz="1200" dirty="0">
              <a:solidFill>
                <a:schemeClr val="bg1"/>
              </a:solidFill>
              <a:latin typeface="Calibri" pitchFamily="34" charset="0"/>
              <a:ea typeface="ＭＳ Ｐゴシック" pitchFamily="1" charset="-128"/>
              <a:cs typeface="ＭＳ Ｐゴシック"/>
            </a:endParaRPr>
          </a:p>
          <a:p>
            <a:r>
              <a:rPr lang="en-US" sz="2800" dirty="0" smtClean="0">
                <a:solidFill>
                  <a:schemeClr val="bg1"/>
                </a:solidFill>
                <a:latin typeface="Calibri" pitchFamily="34" charset="0"/>
                <a:ea typeface="ＭＳ Ｐゴシック" pitchFamily="1" charset="-128"/>
                <a:cs typeface="ＭＳ Ｐゴシック"/>
              </a:rPr>
              <a:t>Viewing students holistically </a:t>
            </a:r>
          </a:p>
          <a:p>
            <a:pPr marL="0" indent="0">
              <a:buNone/>
            </a:pPr>
            <a:endParaRPr lang="en-US" sz="1800" dirty="0" smtClean="0">
              <a:solidFill>
                <a:schemeClr val="bg1"/>
              </a:solidFill>
              <a:latin typeface="Calibri" pitchFamily="34" charset="0"/>
              <a:ea typeface="ＭＳ Ｐゴシック" pitchFamily="1" charset="-128"/>
              <a:cs typeface="ＭＳ Ｐゴシック"/>
            </a:endParaRPr>
          </a:p>
          <a:p>
            <a:r>
              <a:rPr lang="en-US" sz="2800" dirty="0" smtClean="0">
                <a:solidFill>
                  <a:schemeClr val="bg1"/>
                </a:solidFill>
                <a:latin typeface="Calibri" pitchFamily="34" charset="0"/>
                <a:ea typeface="ＭＳ Ｐゴシック" pitchFamily="1" charset="-128"/>
                <a:cs typeface="ＭＳ Ｐゴシック"/>
              </a:rPr>
              <a:t>Building skills for resilience and recovery</a:t>
            </a:r>
            <a:endParaRPr lang="en-US" sz="2800" dirty="0">
              <a:solidFill>
                <a:schemeClr val="bg1"/>
              </a:solidFill>
              <a:latin typeface="Calibri" pitchFamily="34" charset="0"/>
              <a:ea typeface="ＭＳ Ｐゴシック" pitchFamily="1" charset="-128"/>
              <a:cs typeface="ＭＳ Ｐゴシック"/>
            </a:endParaRPr>
          </a:p>
          <a:p>
            <a:pPr marL="0" indent="0">
              <a:buNone/>
            </a:pPr>
            <a:endParaRPr lang="en-US" sz="2400" dirty="0">
              <a:solidFill>
                <a:schemeClr val="bg1"/>
              </a:solidFill>
              <a:latin typeface="Calibri" pitchFamily="34" charset="0"/>
              <a:ea typeface="ＭＳ Ｐゴシック" pitchFamily="1" charset="-128"/>
              <a:cs typeface="ＭＳ Ｐゴシック"/>
            </a:endParaRPr>
          </a:p>
        </p:txBody>
      </p:sp>
    </p:spTree>
    <p:extLst>
      <p:ext uri="{BB962C8B-B14F-4D97-AF65-F5344CB8AC3E}">
        <p14:creationId xmlns:p14="http://schemas.microsoft.com/office/powerpoint/2010/main" val="325689508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1" name="Rectangle 3"/>
          <p:cNvSpPr>
            <a:spLocks/>
          </p:cNvSpPr>
          <p:nvPr/>
        </p:nvSpPr>
        <p:spPr bwMode="auto">
          <a:xfrm>
            <a:off x="8467" y="304800"/>
            <a:ext cx="8915400" cy="17526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228600" y="381000"/>
            <a:ext cx="8305800" cy="1969770"/>
          </a:xfrm>
          <a:prstGeom prst="rect">
            <a:avLst/>
          </a:prstGeom>
          <a:noFill/>
          <a:ln w="9525">
            <a:noFill/>
            <a:miter lim="800000"/>
            <a:headEnd/>
            <a:tailEnd/>
          </a:ln>
        </p:spPr>
        <p:txBody>
          <a:bodyPr wrap="square">
            <a:spAutoFit/>
          </a:bodyPr>
          <a:lstStyle/>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4000" b="1" dirty="0" smtClean="0">
                <a:solidFill>
                  <a:schemeClr val="tx1"/>
                </a:solidFill>
                <a:latin typeface="Calibri" pitchFamily="34" charset="0"/>
                <a:ea typeface="ＭＳ Ｐゴシック"/>
                <a:cs typeface="Calibri" pitchFamily="34" charset="0"/>
              </a:rPr>
              <a:t>COLLABORATING WITH STUDENTS AND FAMILIES</a:t>
            </a:r>
          </a:p>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
        <p:nvSpPr>
          <p:cNvPr id="6" name="TextBox 5"/>
          <p:cNvSpPr txBox="1"/>
          <p:nvPr/>
        </p:nvSpPr>
        <p:spPr>
          <a:xfrm>
            <a:off x="-152400" y="2590800"/>
            <a:ext cx="10058400" cy="4419600"/>
          </a:xfrm>
          <a:prstGeom prst="rect">
            <a:avLst/>
          </a:prstGeom>
          <a:solidFill>
            <a:schemeClr val="tx1">
              <a:alpha val="42000"/>
            </a:schemeClr>
          </a:solidFill>
        </p:spPr>
        <p:txBody>
          <a:bodyPr wrap="square" rtlCol="0">
            <a:spAutoFit/>
          </a:bodyPr>
          <a:lstStyle/>
          <a:p>
            <a:endParaRPr lang="en-US" sz="2400" i="1" dirty="0">
              <a:latin typeface="Calibri"/>
              <a:cs typeface="Calibri"/>
            </a:endParaRPr>
          </a:p>
        </p:txBody>
      </p:sp>
      <p:sp>
        <p:nvSpPr>
          <p:cNvPr id="8" name="Rectangle 3"/>
          <p:cNvSpPr txBox="1">
            <a:spLocks noChangeArrowheads="1"/>
          </p:cNvSpPr>
          <p:nvPr/>
        </p:nvSpPr>
        <p:spPr>
          <a:xfrm>
            <a:off x="0" y="2438400"/>
            <a:ext cx="9144000" cy="4191000"/>
          </a:xfrm>
          <a:prstGeom prst="rect">
            <a:avLst/>
          </a:prstGeom>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a:lnSpc>
                <a:spcPct val="80000"/>
              </a:lnSpc>
              <a:buFontTx/>
              <a:buNone/>
            </a:pPr>
            <a:r>
              <a:rPr lang="en-US" sz="1800" dirty="0" smtClean="0"/>
              <a:t>	</a:t>
            </a:r>
          </a:p>
          <a:p>
            <a:pPr lvl="1">
              <a:lnSpc>
                <a:spcPct val="80000"/>
              </a:lnSpc>
              <a:buFontTx/>
              <a:buChar char="•"/>
            </a:pPr>
            <a:r>
              <a:rPr lang="en-US" dirty="0" smtClean="0">
                <a:solidFill>
                  <a:schemeClr val="bg1"/>
                </a:solidFill>
                <a:latin typeface="Calibri" charset="0"/>
              </a:rPr>
              <a:t>Encourage parental involvement. </a:t>
            </a:r>
          </a:p>
          <a:p>
            <a:pPr marL="457200" lvl="1" indent="0">
              <a:lnSpc>
                <a:spcPct val="80000"/>
              </a:lnSpc>
              <a:buNone/>
            </a:pPr>
            <a:endParaRPr lang="en-US" sz="1800" dirty="0" smtClean="0">
              <a:solidFill>
                <a:schemeClr val="bg1"/>
              </a:solidFill>
              <a:latin typeface="Calibri" charset="0"/>
            </a:endParaRPr>
          </a:p>
          <a:p>
            <a:pPr lvl="1">
              <a:lnSpc>
                <a:spcPct val="80000"/>
              </a:lnSpc>
              <a:buFontTx/>
              <a:buChar char="•"/>
            </a:pPr>
            <a:r>
              <a:rPr lang="en-US" dirty="0" smtClean="0">
                <a:solidFill>
                  <a:schemeClr val="bg1"/>
                </a:solidFill>
                <a:latin typeface="Calibri" charset="0"/>
              </a:rPr>
              <a:t>Support parent control and choice during meetings.</a:t>
            </a:r>
          </a:p>
          <a:p>
            <a:pPr marL="457200" lvl="1" indent="0">
              <a:lnSpc>
                <a:spcPct val="80000"/>
              </a:lnSpc>
              <a:buNone/>
            </a:pPr>
            <a:endParaRPr lang="en-US" sz="1800" dirty="0" smtClean="0">
              <a:solidFill>
                <a:schemeClr val="bg1"/>
              </a:solidFill>
              <a:latin typeface="Calibri" charset="0"/>
            </a:endParaRPr>
          </a:p>
          <a:p>
            <a:pPr lvl="1">
              <a:lnSpc>
                <a:spcPct val="80000"/>
              </a:lnSpc>
              <a:buFontTx/>
              <a:buChar char="•"/>
            </a:pPr>
            <a:r>
              <a:rPr lang="en-US" dirty="0">
                <a:solidFill>
                  <a:schemeClr val="bg1"/>
                </a:solidFill>
                <a:latin typeface="Calibri" charset="0"/>
              </a:rPr>
              <a:t>Model healthy interactions and respect</a:t>
            </a:r>
            <a:r>
              <a:rPr lang="en-US" dirty="0" smtClean="0">
                <a:solidFill>
                  <a:schemeClr val="bg1"/>
                </a:solidFill>
                <a:latin typeface="Calibri" charset="0"/>
              </a:rPr>
              <a:t>.</a:t>
            </a:r>
          </a:p>
          <a:p>
            <a:pPr lvl="1">
              <a:lnSpc>
                <a:spcPct val="80000"/>
              </a:lnSpc>
              <a:buFontTx/>
              <a:buNone/>
            </a:pPr>
            <a:endParaRPr lang="en-US" sz="1800" dirty="0" smtClean="0">
              <a:solidFill>
                <a:schemeClr val="bg1"/>
              </a:solidFill>
              <a:latin typeface="Calibri" charset="0"/>
            </a:endParaRPr>
          </a:p>
          <a:p>
            <a:pPr lvl="1">
              <a:lnSpc>
                <a:spcPct val="80000"/>
              </a:lnSpc>
              <a:buFontTx/>
              <a:buChar char="•"/>
            </a:pPr>
            <a:r>
              <a:rPr lang="en-US" dirty="0" smtClean="0">
                <a:solidFill>
                  <a:schemeClr val="bg1"/>
                </a:solidFill>
                <a:latin typeface="Calibri" charset="0"/>
              </a:rPr>
              <a:t>Provide parent education on the impact of trauma.</a:t>
            </a:r>
          </a:p>
          <a:p>
            <a:pPr marL="457200" lvl="1" indent="0">
              <a:lnSpc>
                <a:spcPct val="80000"/>
              </a:lnSpc>
              <a:buNone/>
            </a:pPr>
            <a:endParaRPr lang="en-US" sz="1800" dirty="0" smtClean="0">
              <a:solidFill>
                <a:schemeClr val="bg1"/>
              </a:solidFill>
              <a:latin typeface="Calibri" charset="0"/>
            </a:endParaRPr>
          </a:p>
          <a:p>
            <a:pPr lvl="1">
              <a:lnSpc>
                <a:spcPct val="80000"/>
              </a:lnSpc>
              <a:buFontTx/>
              <a:buChar char="•"/>
            </a:pPr>
            <a:r>
              <a:rPr lang="en-US" dirty="0" smtClean="0">
                <a:solidFill>
                  <a:schemeClr val="bg1"/>
                </a:solidFill>
                <a:latin typeface="Calibri" charset="0"/>
              </a:rPr>
              <a:t>Encourage similar routines and strategies at home.</a:t>
            </a:r>
          </a:p>
          <a:p>
            <a:pPr marL="457200" lvl="1" indent="0">
              <a:lnSpc>
                <a:spcPct val="80000"/>
              </a:lnSpc>
              <a:buNone/>
            </a:pPr>
            <a:endParaRPr lang="en-US" dirty="0" smtClean="0">
              <a:latin typeface="Calibri" charset="0"/>
            </a:endParaRPr>
          </a:p>
        </p:txBody>
      </p:sp>
    </p:spTree>
    <p:extLst>
      <p:ext uri="{BB962C8B-B14F-4D97-AF65-F5344CB8AC3E}">
        <p14:creationId xmlns:p14="http://schemas.microsoft.com/office/powerpoint/2010/main" val="15388361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0"/>
            <a:ext cx="9928746" cy="7391400"/>
          </a:xfrm>
          <a:prstGeom prst="rect">
            <a:avLst/>
          </a:prstGeom>
        </p:spPr>
      </p:pic>
      <p:sp>
        <p:nvSpPr>
          <p:cNvPr id="11" name="Rectangle 3"/>
          <p:cNvSpPr>
            <a:spLocks/>
          </p:cNvSpPr>
          <p:nvPr/>
        </p:nvSpPr>
        <p:spPr bwMode="auto">
          <a:xfrm>
            <a:off x="0" y="609600"/>
            <a:ext cx="8915400" cy="1447800"/>
          </a:xfrm>
          <a:prstGeom prst="rect">
            <a:avLst/>
          </a:prstGeom>
          <a:solidFill>
            <a:schemeClr val="accent5">
              <a:alpha val="80000"/>
            </a:schemeClr>
          </a:solidFill>
          <a:ln w="25400">
            <a:solidFill>
              <a:srgbClr val="000000">
                <a:alpha val="79999"/>
              </a:srgbClr>
            </a:solidFill>
            <a:miter lim="800000"/>
            <a:headEnd/>
            <a:tailEnd/>
          </a:ln>
        </p:spPr>
        <p:txBody>
          <a:bodyPr lIns="0" tIns="0" rIns="0" bIns="0"/>
          <a:lstStyle/>
          <a:p>
            <a:pPr lvl="1"/>
            <a:endParaRPr lang="en-US" sz="2800" dirty="0">
              <a:solidFill>
                <a:schemeClr val="accent1"/>
              </a:solidFill>
              <a:latin typeface="Calibri" pitchFamily="34" charset="0"/>
              <a:cs typeface="Calibri" pitchFamily="34" charset="0"/>
            </a:endParaRPr>
          </a:p>
          <a:p>
            <a:pPr marL="914400" lvl="1" indent="-457200">
              <a:buFontTx/>
              <a:buAutoNum type="arabicPeriod"/>
            </a:pPr>
            <a:endParaRPr lang="en-US" sz="2800" dirty="0" smtClean="0">
              <a:solidFill>
                <a:schemeClr val="accent1"/>
              </a:solidFill>
              <a:latin typeface="Calibri" pitchFamily="34" charset="0"/>
              <a:cs typeface="Calibri" pitchFamily="34" charset="0"/>
            </a:endParaRPr>
          </a:p>
          <a:p>
            <a:pPr lvl="1"/>
            <a:endParaRPr lang="en-US" sz="3200" dirty="0">
              <a:solidFill>
                <a:schemeClr val="accent1"/>
              </a:solidFill>
            </a:endParaRPr>
          </a:p>
        </p:txBody>
      </p:sp>
      <p:sp>
        <p:nvSpPr>
          <p:cNvPr id="12" name="Text Box 3"/>
          <p:cNvSpPr txBox="1">
            <a:spLocks noChangeArrowheads="1"/>
          </p:cNvSpPr>
          <p:nvPr/>
        </p:nvSpPr>
        <p:spPr bwMode="auto">
          <a:xfrm>
            <a:off x="228600" y="762000"/>
            <a:ext cx="9601200" cy="1184940"/>
          </a:xfrm>
          <a:prstGeom prst="rect">
            <a:avLst/>
          </a:prstGeom>
          <a:noFill/>
          <a:ln w="9525">
            <a:noFill/>
            <a:miter lim="800000"/>
            <a:headEnd/>
            <a:tailEnd/>
          </a:ln>
        </p:spPr>
        <p:txBody>
          <a:bodyPr wrap="square">
            <a:spAutoFit/>
          </a:bodyPr>
          <a:lstStyle/>
          <a:p>
            <a:pPr>
              <a:buClr>
                <a:srgbClr val="800000"/>
              </a:buClr>
            </a:pPr>
            <a:endParaRPr lang="en-US" sz="1100" dirty="0">
              <a:solidFill>
                <a:schemeClr val="tx1"/>
              </a:solidFill>
              <a:latin typeface="Calibri" pitchFamily="34" charset="0"/>
              <a:ea typeface="ＭＳ Ｐゴシック"/>
              <a:cs typeface="Calibri" pitchFamily="34" charset="0"/>
            </a:endParaRPr>
          </a:p>
          <a:p>
            <a:pPr>
              <a:buClr>
                <a:srgbClr val="800000"/>
              </a:buClr>
            </a:pPr>
            <a:r>
              <a:rPr lang="en-US" sz="4000" b="1" dirty="0" smtClean="0">
                <a:solidFill>
                  <a:schemeClr val="tx1"/>
                </a:solidFill>
                <a:latin typeface="Calibri" pitchFamily="34" charset="0"/>
                <a:ea typeface="ＭＳ Ｐゴシック"/>
                <a:cs typeface="Calibri" pitchFamily="34" charset="0"/>
              </a:rPr>
              <a:t>ADAPTING POLICIES AND PROCEDURES</a:t>
            </a:r>
            <a:endParaRPr lang="en-US" sz="4000" b="1" dirty="0">
              <a:solidFill>
                <a:schemeClr val="tx1"/>
              </a:solidFill>
              <a:latin typeface="Calibri" pitchFamily="34" charset="0"/>
              <a:ea typeface="ＭＳ Ｐゴシック"/>
              <a:cs typeface="Calibri" pitchFamily="34" charset="0"/>
            </a:endParaRPr>
          </a:p>
          <a:p>
            <a:pPr>
              <a:buClr>
                <a:srgbClr val="800000"/>
              </a:buClr>
            </a:pPr>
            <a:endParaRPr lang="en-US" sz="2000" dirty="0">
              <a:solidFill>
                <a:srgbClr val="FFFFFF"/>
              </a:solidFill>
              <a:latin typeface="Univers LT Std 55"/>
              <a:ea typeface="ＭＳ Ｐゴシック"/>
              <a:cs typeface="Arial" charset="0"/>
            </a:endParaRPr>
          </a:p>
        </p:txBody>
      </p:sp>
      <p:sp>
        <p:nvSpPr>
          <p:cNvPr id="6" name="TextBox 5"/>
          <p:cNvSpPr txBox="1"/>
          <p:nvPr/>
        </p:nvSpPr>
        <p:spPr>
          <a:xfrm>
            <a:off x="0" y="3048000"/>
            <a:ext cx="8839200" cy="2895601"/>
          </a:xfrm>
          <a:prstGeom prst="rect">
            <a:avLst/>
          </a:prstGeom>
          <a:solidFill>
            <a:schemeClr val="tx1">
              <a:alpha val="42000"/>
            </a:schemeClr>
          </a:solidFill>
        </p:spPr>
        <p:txBody>
          <a:bodyPr wrap="square" rtlCol="0">
            <a:spAutoFit/>
          </a:bodyPr>
          <a:lstStyle/>
          <a:p>
            <a:endParaRPr lang="en-US" sz="2400" i="1" dirty="0">
              <a:latin typeface="Calibri"/>
              <a:cs typeface="Calibri"/>
            </a:endParaRPr>
          </a:p>
        </p:txBody>
      </p:sp>
      <p:sp>
        <p:nvSpPr>
          <p:cNvPr id="7" name="Rectangle 3"/>
          <p:cNvSpPr txBox="1">
            <a:spLocks noChangeArrowheads="1"/>
          </p:cNvSpPr>
          <p:nvPr/>
        </p:nvSpPr>
        <p:spPr>
          <a:xfrm>
            <a:off x="304800" y="3276600"/>
            <a:ext cx="8534400" cy="1981200"/>
          </a:xfrm>
          <a:prstGeom prst="rect">
            <a:avLst/>
          </a:prstGeom>
          <a:noFill/>
        </p:spPr>
        <p:txBody>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a:buFont typeface="Arial"/>
              <a:buChar char="•"/>
            </a:pPr>
            <a:r>
              <a:rPr lang="en-US" sz="2800" dirty="0" smtClean="0">
                <a:solidFill>
                  <a:schemeClr val="bg1"/>
                </a:solidFill>
                <a:latin typeface="Calibri" pitchFamily="34" charset="0"/>
                <a:ea typeface="ＭＳ Ｐゴシック" pitchFamily="1" charset="-128"/>
                <a:cs typeface="ＭＳ Ｐゴシック"/>
              </a:rPr>
              <a:t>Discipline</a:t>
            </a:r>
          </a:p>
          <a:p>
            <a:pPr marL="0" indent="0">
              <a:buNone/>
            </a:pPr>
            <a:endParaRPr lang="en-US" sz="1800" dirty="0" smtClean="0">
              <a:solidFill>
                <a:schemeClr val="bg1"/>
              </a:solidFill>
              <a:latin typeface="Calibri" pitchFamily="34" charset="0"/>
              <a:ea typeface="ＭＳ Ｐゴシック" pitchFamily="1" charset="-128"/>
              <a:cs typeface="ＭＳ Ｐゴシック"/>
            </a:endParaRPr>
          </a:p>
          <a:p>
            <a:pPr>
              <a:buFont typeface="Arial"/>
              <a:buChar char="•"/>
            </a:pPr>
            <a:r>
              <a:rPr lang="en-US" sz="2800" dirty="0" smtClean="0">
                <a:solidFill>
                  <a:schemeClr val="bg1"/>
                </a:solidFill>
                <a:latin typeface="Calibri" pitchFamily="34" charset="0"/>
                <a:ea typeface="ＭＳ Ｐゴシック" pitchFamily="1" charset="-128"/>
                <a:cs typeface="ＭＳ Ｐゴシック"/>
              </a:rPr>
              <a:t>Communication</a:t>
            </a:r>
          </a:p>
          <a:p>
            <a:pPr marL="0" indent="0">
              <a:buNone/>
            </a:pPr>
            <a:endParaRPr lang="en-US" sz="1800" dirty="0" smtClean="0">
              <a:solidFill>
                <a:schemeClr val="bg1"/>
              </a:solidFill>
              <a:latin typeface="Calibri" pitchFamily="34" charset="0"/>
              <a:ea typeface="ＭＳ Ｐゴシック" pitchFamily="1" charset="-128"/>
              <a:cs typeface="ＭＳ Ｐゴシック"/>
            </a:endParaRPr>
          </a:p>
          <a:p>
            <a:pPr>
              <a:buFont typeface="Arial"/>
              <a:buChar char="•"/>
            </a:pPr>
            <a:r>
              <a:rPr lang="en-US" sz="2800" dirty="0" smtClean="0">
                <a:solidFill>
                  <a:schemeClr val="bg1"/>
                </a:solidFill>
                <a:latin typeface="Calibri" pitchFamily="34" charset="0"/>
                <a:ea typeface="ＭＳ Ｐゴシック" pitchFamily="1" charset="-128"/>
                <a:cs typeface="ＭＳ Ｐゴシック"/>
              </a:rPr>
              <a:t>Safety</a:t>
            </a:r>
            <a:endParaRPr lang="en-US" sz="2800" dirty="0">
              <a:solidFill>
                <a:schemeClr val="bg1"/>
              </a:solidFill>
              <a:latin typeface="Calibri"/>
              <a:cs typeface="Calibri"/>
            </a:endParaRPr>
          </a:p>
          <a:p>
            <a:pPr>
              <a:lnSpc>
                <a:spcPct val="90000"/>
              </a:lnSpc>
            </a:pPr>
            <a:endParaRPr lang="en-US" sz="2000" kern="0" dirty="0" smtClean="0">
              <a:solidFill>
                <a:schemeClr val="bg1"/>
              </a:solidFill>
              <a:latin typeface="Calibri" pitchFamily="34" charset="0"/>
              <a:cs typeface="Calibri" pitchFamily="34" charset="0"/>
            </a:endParaRPr>
          </a:p>
          <a:p>
            <a:pPr>
              <a:lnSpc>
                <a:spcPct val="90000"/>
              </a:lnSpc>
            </a:pPr>
            <a:endParaRPr lang="en-US" sz="2000" kern="0" dirty="0" smtClean="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5388361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0287000" cy="7315200"/>
          </a:xfrm>
          <a:prstGeom prst="rect">
            <a:avLst/>
          </a:prstGeom>
        </p:spPr>
      </p:pic>
      <p:sp>
        <p:nvSpPr>
          <p:cNvPr id="5" name="Text Box 3"/>
          <p:cNvSpPr txBox="1">
            <a:spLocks noChangeArrowheads="1"/>
          </p:cNvSpPr>
          <p:nvPr/>
        </p:nvSpPr>
        <p:spPr bwMode="auto">
          <a:xfrm>
            <a:off x="304800" y="304800"/>
            <a:ext cx="6934200" cy="830997"/>
          </a:xfrm>
          <a:prstGeom prst="rect">
            <a:avLst/>
          </a:prstGeom>
          <a:noFill/>
          <a:ln w="9525">
            <a:noFill/>
            <a:miter lim="800000"/>
            <a:headEnd/>
            <a:tailEnd/>
          </a:ln>
        </p:spPr>
        <p:txBody>
          <a:bodyPr wrap="square">
            <a:spAutoFit/>
          </a:bodyPr>
          <a:lstStyle/>
          <a:p>
            <a:r>
              <a:rPr lang="en-US" sz="4800" dirty="0" smtClean="0">
                <a:solidFill>
                  <a:srgbClr val="FFFF00"/>
                </a:solidFill>
                <a:latin typeface="Calibri" pitchFamily="34" charset="0"/>
                <a:ea typeface="ＭＳ Ｐゴシック" charset="-128"/>
                <a:cs typeface="Calibri" pitchFamily="34" charset="0"/>
              </a:rPr>
              <a:t>SUMMARY: PART THREE</a:t>
            </a:r>
            <a:endParaRPr lang="en-US" sz="4800" dirty="0">
              <a:solidFill>
                <a:srgbClr val="FFFF00"/>
              </a:solidFill>
              <a:latin typeface="Calibri" pitchFamily="34" charset="0"/>
            </a:endParaRPr>
          </a:p>
        </p:txBody>
      </p:sp>
      <p:sp>
        <p:nvSpPr>
          <p:cNvPr id="6" name="Text Box 3"/>
          <p:cNvSpPr txBox="1">
            <a:spLocks noChangeArrowheads="1"/>
          </p:cNvSpPr>
          <p:nvPr/>
        </p:nvSpPr>
        <p:spPr bwMode="auto">
          <a:xfrm>
            <a:off x="423333" y="1295400"/>
            <a:ext cx="8686800" cy="5139869"/>
          </a:xfrm>
          <a:prstGeom prst="rect">
            <a:avLst/>
          </a:prstGeom>
          <a:noFill/>
          <a:ln w="9525">
            <a:noFill/>
            <a:miter lim="800000"/>
            <a:headEnd/>
            <a:tailEnd/>
          </a:ln>
        </p:spPr>
        <p:txBody>
          <a:bodyPr wrap="square">
            <a:spAutoFit/>
          </a:bodyPr>
          <a:lstStyle/>
          <a:p>
            <a:pPr marL="571500" indent="-571500">
              <a:buFont typeface="Arial"/>
              <a:buChar char="•"/>
            </a:pPr>
            <a:r>
              <a:rPr lang="en-US" sz="2800" dirty="0" smtClean="0">
                <a:latin typeface="Calibri" pitchFamily="34" charset="0"/>
                <a:ea typeface="ＭＳ Ｐゴシック" charset="-128"/>
                <a:cs typeface="Calibri" pitchFamily="34" charset="0"/>
              </a:rPr>
              <a:t>Trauma-sensitive schools are founded on a set of principles</a:t>
            </a:r>
            <a:r>
              <a:rPr lang="en-US" sz="2800" dirty="0">
                <a:latin typeface="Calibri" pitchFamily="34" charset="0"/>
                <a:ea typeface="ＭＳ Ｐゴシック" charset="-128"/>
                <a:cs typeface="Calibri" pitchFamily="34" charset="0"/>
              </a:rPr>
              <a:t> </a:t>
            </a:r>
            <a:r>
              <a:rPr lang="en-US" sz="2800" dirty="0" smtClean="0">
                <a:latin typeface="Calibri" pitchFamily="34" charset="0"/>
                <a:ea typeface="ＭＳ Ｐゴシック" charset="-128"/>
                <a:cs typeface="Calibri" pitchFamily="34" charset="0"/>
              </a:rPr>
              <a:t>that guide all practices. </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Staff education on trauma is critical.</a:t>
            </a:r>
          </a:p>
          <a:p>
            <a:pPr marL="571500" indent="-571500">
              <a:buFont typeface="Arial"/>
              <a:buChar char="•"/>
            </a:pPr>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Physical and emotional safety is a priority.</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Trauma-sensitive schools consider trauma when assessing needs, providing services, and building skills to support well-being and academic success.</a:t>
            </a:r>
          </a:p>
          <a:p>
            <a:pPr marL="571500" indent="-571500">
              <a:buFont typeface="Arial"/>
              <a:buChar char="•"/>
            </a:pPr>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School leadership builds the infrastructure to support trauma-sensitivity by creating and adapting policies and procedures that support the core principles.</a:t>
            </a:r>
            <a:endParaRPr lang="en-US" sz="2800" dirty="0">
              <a:latin typeface="Calibri" pitchFamily="34" charset="0"/>
            </a:endParaRPr>
          </a:p>
        </p:txBody>
      </p:sp>
    </p:spTree>
    <p:extLst>
      <p:ext uri="{BB962C8B-B14F-4D97-AF65-F5344CB8AC3E}">
        <p14:creationId xmlns:p14="http://schemas.microsoft.com/office/powerpoint/2010/main" val="307024979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p:cNvSpPr>
          <p:nvPr/>
        </p:nvSpPr>
        <p:spPr bwMode="auto">
          <a:xfrm>
            <a:off x="14469" y="2133600"/>
            <a:ext cx="9133764" cy="44196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228600" y="0"/>
            <a:ext cx="10497739" cy="7302500"/>
          </a:xfrm>
          <a:prstGeom prst="rect">
            <a:avLst/>
          </a:prstGeom>
        </p:spPr>
      </p:pic>
      <p:sp>
        <p:nvSpPr>
          <p:cNvPr id="10" name="Rectangle 3"/>
          <p:cNvSpPr>
            <a:spLocks/>
          </p:cNvSpPr>
          <p:nvPr/>
        </p:nvSpPr>
        <p:spPr bwMode="auto">
          <a:xfrm>
            <a:off x="152400" y="381000"/>
            <a:ext cx="9906000" cy="1143000"/>
          </a:xfrm>
          <a:prstGeom prst="rect">
            <a:avLst/>
          </a:prstGeom>
          <a:noFill/>
          <a:ln>
            <a:noFill/>
          </a:ln>
          <a:extLst/>
        </p:spPr>
        <p:txBody>
          <a:bodyPr lIns="0" tIns="0" rIns="40628" bIns="0"/>
          <a:lstStyle/>
          <a:p>
            <a:pPr marL="39688">
              <a:defRPr/>
            </a:pPr>
            <a:r>
              <a:rPr lang="en-US" sz="4800" dirty="0" smtClean="0">
                <a:solidFill>
                  <a:srgbClr val="FFFFFF"/>
                </a:solidFill>
                <a:latin typeface="Calibri" pitchFamily="34" charset="0"/>
                <a:cs typeface="Calibri" pitchFamily="34" charset="0"/>
                <a:sym typeface="Arial" charset="0"/>
              </a:rPr>
              <a:t>Building Trauma-Sensitive Schools</a:t>
            </a:r>
          </a:p>
        </p:txBody>
      </p:sp>
      <p:sp>
        <p:nvSpPr>
          <p:cNvPr id="13" name="Rectangle 2"/>
          <p:cNvSpPr>
            <a:spLocks/>
          </p:cNvSpPr>
          <p:nvPr/>
        </p:nvSpPr>
        <p:spPr bwMode="auto">
          <a:xfrm>
            <a:off x="-228600" y="2133600"/>
            <a:ext cx="10352964" cy="4419600"/>
          </a:xfrm>
          <a:prstGeom prst="rect">
            <a:avLst/>
          </a:prstGeom>
          <a:solidFill>
            <a:srgbClr val="000000">
              <a:alpha val="7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4" name="Rectangle 3"/>
          <p:cNvSpPr>
            <a:spLocks/>
          </p:cNvSpPr>
          <p:nvPr/>
        </p:nvSpPr>
        <p:spPr bwMode="auto">
          <a:xfrm>
            <a:off x="304800" y="2362200"/>
            <a:ext cx="8839200" cy="1447800"/>
          </a:xfrm>
          <a:prstGeom prst="rect">
            <a:avLst/>
          </a:prstGeom>
          <a:noFill/>
          <a:ln>
            <a:noFill/>
          </a:ln>
          <a:extLst/>
        </p:spPr>
        <p:txBody>
          <a:bodyPr lIns="0" tIns="0" rIns="40628" bIns="0"/>
          <a:lstStyle/>
          <a:p>
            <a:pPr marL="39688">
              <a:defRPr/>
            </a:pPr>
            <a:r>
              <a:rPr lang="en-US" sz="3200" dirty="0">
                <a:solidFill>
                  <a:schemeClr val="bg1"/>
                </a:solidFill>
                <a:latin typeface="Calibri" pitchFamily="34" charset="0"/>
                <a:cs typeface="Calibri" pitchFamily="34" charset="0"/>
              </a:rPr>
              <a:t>MODULE ONE</a:t>
            </a:r>
          </a:p>
          <a:p>
            <a:pPr marL="39688">
              <a:defRPr/>
            </a:pPr>
            <a:r>
              <a:rPr lang="en-US" sz="3200" dirty="0">
                <a:solidFill>
                  <a:schemeClr val="bg1"/>
                </a:solidFill>
                <a:latin typeface="Calibri" pitchFamily="34" charset="0"/>
                <a:cs typeface="Calibri" pitchFamily="34" charset="0"/>
              </a:rPr>
              <a:t>Understanding Trauma and Its Impact</a:t>
            </a:r>
          </a:p>
          <a:p>
            <a:pPr marL="39688">
              <a:defRPr/>
            </a:pPr>
            <a:endParaRPr lang="en-US" sz="3200" dirty="0">
              <a:solidFill>
                <a:schemeClr val="bg1"/>
              </a:solidFill>
              <a:latin typeface="Calibri" pitchFamily="34" charset="0"/>
              <a:cs typeface="Calibri" pitchFamily="34" charset="0"/>
            </a:endParaRPr>
          </a:p>
          <a:p>
            <a:pPr marL="39688">
              <a:defRPr/>
            </a:pPr>
            <a:r>
              <a:rPr lang="en-US" sz="3200" dirty="0" smtClean="0">
                <a:latin typeface="Calibri" pitchFamily="34" charset="0"/>
                <a:cs typeface="Calibri" pitchFamily="34" charset="0"/>
              </a:rPr>
              <a:t>MODULE TWO</a:t>
            </a:r>
          </a:p>
          <a:p>
            <a:pPr marL="39688">
              <a:defRPr/>
            </a:pPr>
            <a:r>
              <a:rPr lang="en-US" sz="3200" dirty="0" smtClean="0">
                <a:latin typeface="Calibri" pitchFamily="34" charset="0"/>
                <a:cs typeface="Calibri" pitchFamily="34" charset="0"/>
                <a:sym typeface="Arial" charset="0"/>
              </a:rPr>
              <a:t>Trauma-Sensitive Schools: What, Why, &amp; How</a:t>
            </a:r>
          </a:p>
          <a:p>
            <a:pPr marL="39688">
              <a:defRPr/>
            </a:pPr>
            <a:endParaRPr lang="en-US" sz="3200" dirty="0" smtClean="0">
              <a:latin typeface="Calibri" pitchFamily="34" charset="0"/>
              <a:cs typeface="Calibri" pitchFamily="34" charset="0"/>
            </a:endParaRPr>
          </a:p>
          <a:p>
            <a:pPr marL="39688">
              <a:defRPr/>
            </a:pPr>
            <a:r>
              <a:rPr lang="en-US" sz="3200" dirty="0" smtClean="0">
                <a:solidFill>
                  <a:srgbClr val="FFFF00"/>
                </a:solidFill>
                <a:latin typeface="Calibri" pitchFamily="34" charset="0"/>
                <a:cs typeface="Calibri" pitchFamily="34" charset="0"/>
              </a:rPr>
              <a:t>MODULE THREE</a:t>
            </a:r>
            <a:endParaRPr lang="en-US" sz="3200" dirty="0">
              <a:solidFill>
                <a:srgbClr val="FFFF00"/>
              </a:solidFill>
              <a:latin typeface="Calibri" pitchFamily="34" charset="0"/>
              <a:cs typeface="Calibri" pitchFamily="34" charset="0"/>
            </a:endParaRPr>
          </a:p>
          <a:p>
            <a:pPr marL="39688">
              <a:defRPr/>
            </a:pPr>
            <a:r>
              <a:rPr lang="en-US" sz="3200" dirty="0" smtClean="0">
                <a:solidFill>
                  <a:srgbClr val="FFFF00"/>
                </a:solidFill>
                <a:latin typeface="Calibri" pitchFamily="34" charset="0"/>
                <a:cs typeface="Calibri" pitchFamily="34" charset="0"/>
              </a:rPr>
              <a:t>A Roadmap for Leaders</a:t>
            </a:r>
            <a:endParaRPr lang="en-US" sz="3200" dirty="0">
              <a:solidFill>
                <a:srgbClr val="FFFF00"/>
              </a:solidFill>
              <a:latin typeface="Calibri" pitchFamily="34" charset="0"/>
              <a:cs typeface="Calibri" pitchFamily="34" charset="0"/>
            </a:endParaRPr>
          </a:p>
          <a:p>
            <a:pPr marL="39688">
              <a:defRPr/>
            </a:pPr>
            <a:endParaRPr lang="en-US" sz="3200" dirty="0" smtClean="0">
              <a:solidFill>
                <a:srgbClr val="FFFF00"/>
              </a:solidFill>
              <a:latin typeface="Calibri" pitchFamily="34" charset="0"/>
              <a:cs typeface="Calibri" pitchFamily="34" charset="0"/>
              <a:sym typeface="Arial" charset="0"/>
            </a:endParaRPr>
          </a:p>
        </p:txBody>
      </p:sp>
    </p:spTree>
    <p:extLst>
      <p:ext uri="{BB962C8B-B14F-4D97-AF65-F5344CB8AC3E}">
        <p14:creationId xmlns:p14="http://schemas.microsoft.com/office/powerpoint/2010/main" val="321909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0"/>
            <a:ext cx="9448800" cy="7978987"/>
          </a:xfrm>
          <a:prstGeom prst="rect">
            <a:avLst/>
          </a:prstGeom>
        </p:spPr>
      </p:pic>
      <p:sp>
        <p:nvSpPr>
          <p:cNvPr id="8" name="Rectangle 3"/>
          <p:cNvSpPr>
            <a:spLocks/>
          </p:cNvSpPr>
          <p:nvPr/>
        </p:nvSpPr>
        <p:spPr bwMode="auto">
          <a:xfrm>
            <a:off x="0" y="1371600"/>
            <a:ext cx="9170988" cy="4876800"/>
          </a:xfrm>
          <a:prstGeom prst="rect">
            <a:avLst/>
          </a:prstGeom>
          <a:solidFill>
            <a:schemeClr val="accent4">
              <a:lumMod val="85000"/>
              <a:lumOff val="15000"/>
              <a:alpha val="72000"/>
            </a:schemeClr>
          </a:solidFill>
          <a:ln w="25400">
            <a:solidFill>
              <a:srgbClr val="000000">
                <a:alpha val="50195"/>
              </a:srgbClr>
            </a:solidFill>
            <a:miter lim="800000"/>
            <a:headEnd/>
            <a:tailEnd/>
          </a:ln>
        </p:spPr>
        <p:txBody>
          <a:bodyPr lIns="0" tIns="0" rIns="0" bIns="0"/>
          <a:lstStyle/>
          <a:p>
            <a:endParaRPr lang="en-US" dirty="0">
              <a:solidFill>
                <a:schemeClr val="bg1"/>
              </a:solidFill>
            </a:endParaRPr>
          </a:p>
        </p:txBody>
      </p:sp>
      <p:sp>
        <p:nvSpPr>
          <p:cNvPr id="9" name="Rectangle 1"/>
          <p:cNvSpPr>
            <a:spLocks/>
          </p:cNvSpPr>
          <p:nvPr/>
        </p:nvSpPr>
        <p:spPr bwMode="auto">
          <a:xfrm>
            <a:off x="304800" y="1970275"/>
            <a:ext cx="8610600" cy="3779496"/>
          </a:xfrm>
          <a:prstGeom prst="rect">
            <a:avLst/>
          </a:prstGeom>
          <a:noFill/>
          <a:ln w="12700">
            <a:noFill/>
            <a:miter lim="800000"/>
            <a:headEnd/>
            <a:tailEnd/>
          </a:ln>
        </p:spPr>
        <p:txBody>
          <a:bodyPr wrap="square" lIns="0" tIns="0" rIns="0" bIns="0" anchor="ctr">
            <a:spAutoFit/>
          </a:bodyPr>
          <a:lstStyle/>
          <a:p>
            <a:pPr defTabSz="457200" eaLnBrk="0" hangingPunct="0">
              <a:spcBef>
                <a:spcPct val="30000"/>
              </a:spcBef>
              <a:defRPr/>
            </a:pPr>
            <a:r>
              <a:rPr lang="en-US" sz="2800" dirty="0" smtClean="0">
                <a:solidFill>
                  <a:schemeClr val="bg1"/>
                </a:solidFill>
                <a:latin typeface="Calibri"/>
                <a:ea typeface="ＭＳ Ｐゴシック" pitchFamily="1" charset="-128"/>
                <a:cs typeface="Calibri"/>
              </a:rPr>
              <a:t>Grounded </a:t>
            </a:r>
            <a:r>
              <a:rPr lang="en-US" sz="2800" dirty="0">
                <a:solidFill>
                  <a:schemeClr val="bg1"/>
                </a:solidFill>
                <a:latin typeface="Calibri"/>
                <a:ea typeface="ＭＳ Ｐゴシック" pitchFamily="1" charset="-128"/>
                <a:cs typeface="Calibri"/>
              </a:rPr>
              <a:t>in an understanding of and responsiveness to the impact of </a:t>
            </a:r>
            <a:r>
              <a:rPr lang="en-US" sz="2800" dirty="0" smtClean="0">
                <a:solidFill>
                  <a:schemeClr val="bg1"/>
                </a:solidFill>
                <a:latin typeface="Calibri"/>
                <a:ea typeface="ＭＳ Ｐゴシック" pitchFamily="1" charset="-128"/>
                <a:cs typeface="Calibri"/>
              </a:rPr>
              <a:t>trauma </a:t>
            </a:r>
          </a:p>
          <a:p>
            <a:pPr defTabSz="457200" eaLnBrk="0" hangingPunct="0">
              <a:spcBef>
                <a:spcPct val="30000"/>
              </a:spcBef>
              <a:defRPr/>
            </a:pPr>
            <a:endParaRPr lang="en-US" dirty="0">
              <a:solidFill>
                <a:schemeClr val="bg1"/>
              </a:solidFill>
              <a:latin typeface="Calibri"/>
              <a:ea typeface="ＭＳ Ｐゴシック" pitchFamily="1" charset="-128"/>
              <a:cs typeface="Calibri"/>
            </a:endParaRPr>
          </a:p>
          <a:p>
            <a:pPr defTabSz="457200" eaLnBrk="0" hangingPunct="0">
              <a:spcBef>
                <a:spcPct val="30000"/>
              </a:spcBef>
              <a:defRPr/>
            </a:pPr>
            <a:r>
              <a:rPr lang="en-US" sz="2800" dirty="0" smtClean="0">
                <a:solidFill>
                  <a:schemeClr val="bg1"/>
                </a:solidFill>
                <a:latin typeface="Calibri"/>
                <a:ea typeface="ＭＳ Ｐゴシック" pitchFamily="1" charset="-128"/>
                <a:cs typeface="Calibri"/>
              </a:rPr>
              <a:t>Emphasizes </a:t>
            </a:r>
            <a:r>
              <a:rPr lang="en-US" sz="2800" dirty="0">
                <a:solidFill>
                  <a:schemeClr val="bg1"/>
                </a:solidFill>
                <a:latin typeface="Calibri"/>
                <a:ea typeface="ＭＳ Ｐゴシック" pitchFamily="1" charset="-128"/>
                <a:cs typeface="Calibri"/>
              </a:rPr>
              <a:t>physical, psychological, and emotional </a:t>
            </a:r>
            <a:r>
              <a:rPr lang="en-US" sz="2800" dirty="0" smtClean="0">
                <a:solidFill>
                  <a:schemeClr val="bg1"/>
                </a:solidFill>
                <a:latin typeface="Calibri"/>
                <a:ea typeface="ＭＳ Ｐゴシック" pitchFamily="1" charset="-128"/>
                <a:cs typeface="Calibri"/>
              </a:rPr>
              <a:t>safety</a:t>
            </a:r>
          </a:p>
          <a:p>
            <a:pPr defTabSz="457200" eaLnBrk="0" hangingPunct="0">
              <a:spcBef>
                <a:spcPct val="30000"/>
              </a:spcBef>
              <a:defRPr/>
            </a:pPr>
            <a:endParaRPr lang="en-US" dirty="0" smtClean="0">
              <a:solidFill>
                <a:schemeClr val="bg1"/>
              </a:solidFill>
              <a:latin typeface="Calibri"/>
              <a:ea typeface="ＭＳ Ｐゴシック" pitchFamily="1" charset="-128"/>
              <a:cs typeface="Calibri"/>
            </a:endParaRPr>
          </a:p>
          <a:p>
            <a:pPr defTabSz="457200" eaLnBrk="0" hangingPunct="0">
              <a:spcBef>
                <a:spcPct val="30000"/>
              </a:spcBef>
              <a:defRPr/>
            </a:pPr>
            <a:r>
              <a:rPr lang="en-US" sz="2800" dirty="0">
                <a:solidFill>
                  <a:schemeClr val="bg1"/>
                </a:solidFill>
                <a:latin typeface="Calibri"/>
                <a:ea typeface="ＭＳ Ｐゴシック" pitchFamily="1" charset="-128"/>
                <a:cs typeface="Calibri"/>
              </a:rPr>
              <a:t>C</a:t>
            </a:r>
            <a:r>
              <a:rPr lang="en-US" sz="2800" dirty="0" smtClean="0">
                <a:solidFill>
                  <a:schemeClr val="bg1"/>
                </a:solidFill>
                <a:latin typeface="Calibri"/>
                <a:ea typeface="ＭＳ Ｐゴシック" pitchFamily="1" charset="-128"/>
                <a:cs typeface="Calibri"/>
              </a:rPr>
              <a:t>reates </a:t>
            </a:r>
            <a:r>
              <a:rPr lang="en-US" sz="2800" dirty="0">
                <a:solidFill>
                  <a:schemeClr val="bg1"/>
                </a:solidFill>
                <a:latin typeface="Calibri"/>
                <a:ea typeface="ＭＳ Ｐゴシック" pitchFamily="1" charset="-128"/>
                <a:cs typeface="Calibri"/>
              </a:rPr>
              <a:t>opportunities for survivors to rebuild a sense of control and </a:t>
            </a:r>
            <a:r>
              <a:rPr lang="en-US" sz="2800" dirty="0" smtClean="0">
                <a:solidFill>
                  <a:schemeClr val="bg1"/>
                </a:solidFill>
                <a:latin typeface="Calibri"/>
                <a:ea typeface="ＭＳ Ｐゴシック" pitchFamily="1" charset="-128"/>
                <a:cs typeface="Calibri"/>
              </a:rPr>
              <a:t>empowerment </a:t>
            </a:r>
            <a:endParaRPr lang="en-US" sz="2800" dirty="0">
              <a:solidFill>
                <a:schemeClr val="bg1"/>
              </a:solidFill>
              <a:latin typeface="Calibri"/>
              <a:cs typeface="Calibri"/>
            </a:endParaRPr>
          </a:p>
          <a:p>
            <a:pPr defTabSz="457200"/>
            <a:endParaRPr lang="en-US" sz="2800" dirty="0">
              <a:solidFill>
                <a:schemeClr val="bg1"/>
              </a:solidFill>
              <a:latin typeface="Calibri"/>
              <a:cs typeface="Calibri"/>
            </a:endParaRPr>
          </a:p>
          <a:p>
            <a:pPr defTabSz="457200"/>
            <a:endParaRPr lang="en-US" sz="1400" dirty="0">
              <a:solidFill>
                <a:srgbClr val="FF0000"/>
              </a:solidFill>
            </a:endParaRPr>
          </a:p>
        </p:txBody>
      </p:sp>
      <p:sp>
        <p:nvSpPr>
          <p:cNvPr id="5" name="TextBox 1"/>
          <p:cNvSpPr txBox="1">
            <a:spLocks noChangeArrowheads="1"/>
          </p:cNvSpPr>
          <p:nvPr/>
        </p:nvSpPr>
        <p:spPr bwMode="auto">
          <a:xfrm>
            <a:off x="457200" y="381000"/>
            <a:ext cx="800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charset="-128"/>
              </a:defRPr>
            </a:lvl1pPr>
            <a:lvl2pPr marL="742950" indent="-285750" eaLnBrk="0" hangingPunct="0">
              <a:defRPr>
                <a:solidFill>
                  <a:schemeClr val="tx1"/>
                </a:solidFill>
                <a:latin typeface="Arial" pitchFamily="34" charset="0"/>
                <a:ea typeface="ＭＳ Ｐゴシック" charset="-128"/>
              </a:defRPr>
            </a:lvl2pPr>
            <a:lvl3pPr marL="1143000" indent="-228600" eaLnBrk="0" hangingPunct="0">
              <a:defRPr>
                <a:solidFill>
                  <a:schemeClr val="tx1"/>
                </a:solidFill>
                <a:latin typeface="Arial" pitchFamily="34" charset="0"/>
                <a:ea typeface="ＭＳ Ｐゴシック" charset="-128"/>
              </a:defRPr>
            </a:lvl3pPr>
            <a:lvl4pPr marL="1600200" indent="-228600" eaLnBrk="0" hangingPunct="0">
              <a:defRPr>
                <a:solidFill>
                  <a:schemeClr val="tx1"/>
                </a:solidFill>
                <a:latin typeface="Arial" pitchFamily="34" charset="0"/>
                <a:ea typeface="ＭＳ Ｐゴシック" charset="-128"/>
              </a:defRPr>
            </a:lvl4pPr>
            <a:lvl5pPr marL="2057400" indent="-228600" eaLnBrk="0" hangingPunct="0">
              <a:defRPr>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a:solidFill>
                  <a:schemeClr val="tx1"/>
                </a:solidFill>
                <a:latin typeface="Arial" pitchFamily="34" charset="0"/>
                <a:ea typeface="ＭＳ Ｐゴシック" charset="-128"/>
              </a:defRPr>
            </a:lvl9pPr>
          </a:lstStyle>
          <a:p>
            <a:pPr algn="ctr" eaLnBrk="1" hangingPunct="1"/>
            <a:r>
              <a:rPr lang="en-US" sz="4400" dirty="0" smtClean="0">
                <a:solidFill>
                  <a:srgbClr val="FFFFFF"/>
                </a:solidFill>
                <a:latin typeface="Calibri" pitchFamily="34" charset="0"/>
                <a:cs typeface="Calibri" pitchFamily="34" charset="0"/>
              </a:rPr>
              <a:t>Trauma-Informed </a:t>
            </a:r>
            <a:r>
              <a:rPr lang="en-US" sz="4400" dirty="0">
                <a:solidFill>
                  <a:srgbClr val="FFFFFF"/>
                </a:solidFill>
                <a:latin typeface="Calibri" pitchFamily="34" charset="0"/>
                <a:cs typeface="Calibri" pitchFamily="34" charset="0"/>
              </a:rPr>
              <a:t>C</a:t>
            </a:r>
            <a:r>
              <a:rPr lang="en-US" sz="4400" dirty="0" smtClean="0">
                <a:solidFill>
                  <a:srgbClr val="FFFFFF"/>
                </a:solidFill>
                <a:latin typeface="Calibri" pitchFamily="34" charset="0"/>
                <a:cs typeface="Calibri" pitchFamily="34" charset="0"/>
              </a:rPr>
              <a:t>are</a:t>
            </a:r>
            <a:endParaRPr lang="en-US" sz="4400" dirty="0">
              <a:solidFill>
                <a:srgbClr val="FFFFFF"/>
              </a:solidFill>
              <a:latin typeface="Calibri" pitchFamily="34" charset="0"/>
              <a:cs typeface="Calibri" pitchFamily="34" charset="0"/>
            </a:endParaRPr>
          </a:p>
        </p:txBody>
      </p:sp>
    </p:spTree>
    <p:extLst>
      <p:ext uri="{BB962C8B-B14F-4D97-AF65-F5344CB8AC3E}">
        <p14:creationId xmlns:p14="http://schemas.microsoft.com/office/powerpoint/2010/main" val="26313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657600" y="6324600"/>
            <a:ext cx="1381020" cy="307777"/>
          </a:xfrm>
          <a:prstGeom prst="rect">
            <a:avLst/>
          </a:prstGeom>
        </p:spPr>
        <p:txBody>
          <a:bodyPr wrap="none">
            <a:spAutoFit/>
          </a:bodyPr>
          <a:lstStyle/>
          <a:p>
            <a:pPr algn="ctr" defTabSz="457200"/>
            <a:r>
              <a:rPr lang="en-US" sz="1400" dirty="0" smtClean="0">
                <a:solidFill>
                  <a:schemeClr val="bg1"/>
                </a:solidFill>
                <a:latin typeface="Calibri"/>
                <a:cs typeface="Calibri"/>
              </a:rPr>
              <a:t>(SAMHSA, 2012)</a:t>
            </a:r>
            <a:endParaRPr lang="en-US" sz="1400" dirty="0">
              <a:solidFill>
                <a:schemeClr val="bg1"/>
              </a:solidFill>
              <a:latin typeface="Calibri"/>
              <a:cs typeface="Calibri"/>
            </a:endParaRPr>
          </a:p>
        </p:txBody>
      </p:sp>
      <p:pic>
        <p:nvPicPr>
          <p:cNvPr id="11" name="Picture 10"/>
          <p:cNvPicPr>
            <a:picLocks noChangeAspect="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Lst>
          </a:blip>
          <a:stretch>
            <a:fillRect/>
          </a:stretch>
        </p:blipFill>
        <p:spPr>
          <a:xfrm>
            <a:off x="8467" y="0"/>
            <a:ext cx="9448800" cy="7978987"/>
          </a:xfrm>
          <a:prstGeom prst="rect">
            <a:avLst/>
          </a:prstGeom>
        </p:spPr>
      </p:pic>
      <p:sp>
        <p:nvSpPr>
          <p:cNvPr id="13" name="Rectangle 3"/>
          <p:cNvSpPr>
            <a:spLocks/>
          </p:cNvSpPr>
          <p:nvPr/>
        </p:nvSpPr>
        <p:spPr bwMode="auto">
          <a:xfrm>
            <a:off x="0" y="1981200"/>
            <a:ext cx="9372600" cy="4343400"/>
          </a:xfrm>
          <a:prstGeom prst="rect">
            <a:avLst/>
          </a:prstGeom>
          <a:solidFill>
            <a:schemeClr val="accent4">
              <a:lumMod val="85000"/>
              <a:lumOff val="15000"/>
              <a:alpha val="72000"/>
            </a:schemeClr>
          </a:solidFill>
          <a:ln w="25400">
            <a:solidFill>
              <a:srgbClr val="000000">
                <a:alpha val="50195"/>
              </a:srgbClr>
            </a:solidFill>
            <a:miter lim="800000"/>
            <a:headEnd/>
            <a:tailEnd/>
          </a:ln>
        </p:spPr>
        <p:txBody>
          <a:bodyPr lIns="0" tIns="0" rIns="0" bIns="0"/>
          <a:lstStyle/>
          <a:p>
            <a:endParaRPr lang="en-US" dirty="0">
              <a:solidFill>
                <a:schemeClr val="bg1"/>
              </a:solidFill>
            </a:endParaRPr>
          </a:p>
        </p:txBody>
      </p:sp>
      <p:sp>
        <p:nvSpPr>
          <p:cNvPr id="14" name="Rectangle 1"/>
          <p:cNvSpPr>
            <a:spLocks/>
          </p:cNvSpPr>
          <p:nvPr/>
        </p:nvSpPr>
        <p:spPr bwMode="auto">
          <a:xfrm>
            <a:off x="-304800" y="2514600"/>
            <a:ext cx="9067800" cy="2954655"/>
          </a:xfrm>
          <a:prstGeom prst="rect">
            <a:avLst/>
          </a:prstGeom>
          <a:noFill/>
          <a:ln w="12700">
            <a:noFill/>
            <a:miter lim="800000"/>
            <a:headEnd/>
            <a:tailEnd/>
          </a:ln>
        </p:spPr>
        <p:txBody>
          <a:bodyPr wrap="square" lIns="0" tIns="0" rIns="0" bIns="0" anchor="ctr">
            <a:spAutoFit/>
          </a:bodyPr>
          <a:lstStyle/>
          <a:p>
            <a:pPr lvl="2"/>
            <a:r>
              <a:rPr lang="en-US" sz="3600" i="1" dirty="0" smtClean="0">
                <a:solidFill>
                  <a:srgbClr val="FFFF00"/>
                </a:solidFill>
                <a:latin typeface="Calibri"/>
                <a:cs typeface="Calibri"/>
              </a:rPr>
              <a:t>Realizing		</a:t>
            </a:r>
            <a:r>
              <a:rPr lang="en-US" sz="2800" dirty="0" smtClean="0">
                <a:latin typeface="Calibri"/>
                <a:cs typeface="Calibri"/>
              </a:rPr>
              <a:t>the </a:t>
            </a:r>
            <a:r>
              <a:rPr lang="en-US" sz="2800" dirty="0">
                <a:latin typeface="Calibri"/>
                <a:cs typeface="Calibri"/>
              </a:rPr>
              <a:t>prevalence of </a:t>
            </a:r>
            <a:r>
              <a:rPr lang="en-US" sz="2800" dirty="0" smtClean="0">
                <a:latin typeface="Calibri"/>
                <a:cs typeface="Calibri"/>
              </a:rPr>
              <a:t>trauma </a:t>
            </a:r>
          </a:p>
          <a:p>
            <a:pPr lvl="2"/>
            <a:endParaRPr lang="en-US" sz="1400" dirty="0">
              <a:latin typeface="Calibri"/>
              <a:cs typeface="Calibri"/>
            </a:endParaRPr>
          </a:p>
          <a:p>
            <a:pPr lvl="2"/>
            <a:r>
              <a:rPr lang="en-US" sz="3600" i="1" dirty="0" smtClean="0">
                <a:solidFill>
                  <a:srgbClr val="FFFF00"/>
                </a:solidFill>
                <a:latin typeface="Calibri"/>
                <a:cs typeface="Calibri"/>
              </a:rPr>
              <a:t>Recognizing	</a:t>
            </a:r>
            <a:r>
              <a:rPr lang="en-US" sz="2800" dirty="0" smtClean="0">
                <a:latin typeface="Calibri"/>
                <a:cs typeface="Calibri"/>
              </a:rPr>
              <a:t>the impact of trauma</a:t>
            </a:r>
          </a:p>
          <a:p>
            <a:pPr lvl="2"/>
            <a:endParaRPr lang="en-US" sz="1400" dirty="0">
              <a:latin typeface="Calibri"/>
              <a:cs typeface="Calibri"/>
            </a:endParaRPr>
          </a:p>
          <a:p>
            <a:pPr lvl="2"/>
            <a:r>
              <a:rPr lang="en-US" sz="3600" i="1" dirty="0" smtClean="0">
                <a:solidFill>
                  <a:srgbClr val="FFFF00"/>
                </a:solidFill>
                <a:latin typeface="Calibri"/>
                <a:cs typeface="Calibri"/>
              </a:rPr>
              <a:t>Responding 	</a:t>
            </a:r>
            <a:r>
              <a:rPr lang="en-US" sz="2800" dirty="0" smtClean="0">
                <a:latin typeface="Calibri"/>
                <a:cs typeface="Calibri"/>
              </a:rPr>
              <a:t>by integrating </a:t>
            </a:r>
            <a:r>
              <a:rPr lang="en-US" sz="2800" dirty="0">
                <a:latin typeface="Calibri"/>
                <a:cs typeface="Calibri"/>
              </a:rPr>
              <a:t>knowledge about </a:t>
            </a:r>
            <a:r>
              <a:rPr lang="en-US" sz="2800" dirty="0" smtClean="0">
                <a:latin typeface="Calibri"/>
                <a:cs typeface="Calibri"/>
              </a:rPr>
              <a:t>			trauma daily practice</a:t>
            </a:r>
            <a:endParaRPr lang="en-US" sz="2800" dirty="0">
              <a:latin typeface="Calibri"/>
              <a:cs typeface="Calibri"/>
            </a:endParaRPr>
          </a:p>
          <a:p>
            <a:pPr lvl="2"/>
            <a:endParaRPr lang="en-US" sz="2800" dirty="0">
              <a:latin typeface="Calibri"/>
              <a:cs typeface="Calibri"/>
            </a:endParaRPr>
          </a:p>
        </p:txBody>
      </p:sp>
      <p:sp>
        <p:nvSpPr>
          <p:cNvPr id="7" name="TextBox 1"/>
          <p:cNvSpPr txBox="1">
            <a:spLocks noChangeArrowheads="1"/>
          </p:cNvSpPr>
          <p:nvPr/>
        </p:nvSpPr>
        <p:spPr bwMode="auto">
          <a:xfrm>
            <a:off x="457200" y="609600"/>
            <a:ext cx="800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ＭＳ Ｐゴシック" charset="-128"/>
              </a:defRPr>
            </a:lvl1pPr>
            <a:lvl2pPr marL="742950" indent="-285750" eaLnBrk="0" hangingPunct="0">
              <a:defRPr>
                <a:solidFill>
                  <a:schemeClr val="tx1"/>
                </a:solidFill>
                <a:latin typeface="Arial" pitchFamily="34" charset="0"/>
                <a:ea typeface="ＭＳ Ｐゴシック" charset="-128"/>
              </a:defRPr>
            </a:lvl2pPr>
            <a:lvl3pPr marL="1143000" indent="-228600" eaLnBrk="0" hangingPunct="0">
              <a:defRPr>
                <a:solidFill>
                  <a:schemeClr val="tx1"/>
                </a:solidFill>
                <a:latin typeface="Arial" pitchFamily="34" charset="0"/>
                <a:ea typeface="ＭＳ Ｐゴシック" charset="-128"/>
              </a:defRPr>
            </a:lvl3pPr>
            <a:lvl4pPr marL="1600200" indent="-228600" eaLnBrk="0" hangingPunct="0">
              <a:defRPr>
                <a:solidFill>
                  <a:schemeClr val="tx1"/>
                </a:solidFill>
                <a:latin typeface="Arial" pitchFamily="34" charset="0"/>
                <a:ea typeface="ＭＳ Ｐゴシック" charset="-128"/>
              </a:defRPr>
            </a:lvl4pPr>
            <a:lvl5pPr marL="2057400" indent="-228600" eaLnBrk="0" hangingPunct="0">
              <a:defRPr>
                <a:solidFill>
                  <a:schemeClr val="tx1"/>
                </a:solidFill>
                <a:latin typeface="Arial" pitchFamily="34" charset="0"/>
                <a:ea typeface="ＭＳ Ｐゴシック" charset="-128"/>
              </a:defRPr>
            </a:lvl5pPr>
            <a:lvl6pPr marL="2514600" indent="-228600" algn="ctr" eaLnBrk="0" fontAlgn="base" hangingPunct="0">
              <a:spcBef>
                <a:spcPct val="0"/>
              </a:spcBef>
              <a:spcAft>
                <a:spcPct val="0"/>
              </a:spcAft>
              <a:defRPr>
                <a:solidFill>
                  <a:schemeClr val="tx1"/>
                </a:solidFill>
                <a:latin typeface="Arial" pitchFamily="34" charset="0"/>
                <a:ea typeface="ＭＳ Ｐゴシック" charset="-128"/>
              </a:defRPr>
            </a:lvl6pPr>
            <a:lvl7pPr marL="2971800" indent="-228600" algn="ctr" eaLnBrk="0" fontAlgn="base" hangingPunct="0">
              <a:spcBef>
                <a:spcPct val="0"/>
              </a:spcBef>
              <a:spcAft>
                <a:spcPct val="0"/>
              </a:spcAft>
              <a:defRPr>
                <a:solidFill>
                  <a:schemeClr val="tx1"/>
                </a:solidFill>
                <a:latin typeface="Arial" pitchFamily="34" charset="0"/>
                <a:ea typeface="ＭＳ Ｐゴシック" charset="-128"/>
              </a:defRPr>
            </a:lvl7pPr>
            <a:lvl8pPr marL="3429000" indent="-228600" algn="ctr" eaLnBrk="0" fontAlgn="base" hangingPunct="0">
              <a:spcBef>
                <a:spcPct val="0"/>
              </a:spcBef>
              <a:spcAft>
                <a:spcPct val="0"/>
              </a:spcAft>
              <a:defRPr>
                <a:solidFill>
                  <a:schemeClr val="tx1"/>
                </a:solidFill>
                <a:latin typeface="Arial" pitchFamily="34" charset="0"/>
                <a:ea typeface="ＭＳ Ｐゴシック" charset="-128"/>
              </a:defRPr>
            </a:lvl8pPr>
            <a:lvl9pPr marL="3886200" indent="-228600" algn="ctr" eaLnBrk="0" fontAlgn="base" hangingPunct="0">
              <a:spcBef>
                <a:spcPct val="0"/>
              </a:spcBef>
              <a:spcAft>
                <a:spcPct val="0"/>
              </a:spcAft>
              <a:defRPr>
                <a:solidFill>
                  <a:schemeClr val="tx1"/>
                </a:solidFill>
                <a:latin typeface="Arial" pitchFamily="34" charset="0"/>
                <a:ea typeface="ＭＳ Ｐゴシック" charset="-128"/>
              </a:defRPr>
            </a:lvl9pPr>
          </a:lstStyle>
          <a:p>
            <a:pPr algn="ctr" eaLnBrk="1" hangingPunct="1"/>
            <a:r>
              <a:rPr lang="en-US" sz="4400" dirty="0" smtClean="0">
                <a:solidFill>
                  <a:srgbClr val="FFFFFF"/>
                </a:solidFill>
                <a:latin typeface="Calibri" pitchFamily="34" charset="0"/>
                <a:cs typeface="Calibri" pitchFamily="34" charset="0"/>
              </a:rPr>
              <a:t>Trauma-Informed </a:t>
            </a:r>
            <a:r>
              <a:rPr lang="en-US" sz="4400" dirty="0">
                <a:solidFill>
                  <a:srgbClr val="FFFFFF"/>
                </a:solidFill>
                <a:latin typeface="Calibri" pitchFamily="34" charset="0"/>
                <a:cs typeface="Calibri" pitchFamily="34" charset="0"/>
              </a:rPr>
              <a:t>C</a:t>
            </a:r>
            <a:r>
              <a:rPr lang="en-US" sz="4400" dirty="0" smtClean="0">
                <a:solidFill>
                  <a:srgbClr val="FFFFFF"/>
                </a:solidFill>
                <a:latin typeface="Calibri" pitchFamily="34" charset="0"/>
                <a:cs typeface="Calibri" pitchFamily="34" charset="0"/>
              </a:rPr>
              <a:t>are</a:t>
            </a:r>
            <a:endParaRPr lang="en-US" sz="4400" dirty="0">
              <a:solidFill>
                <a:srgbClr val="FFFFFF"/>
              </a:solidFill>
              <a:latin typeface="Calibri" pitchFamily="34" charset="0"/>
              <a:cs typeface="Calibri" pitchFamily="34" charset="0"/>
            </a:endParaRPr>
          </a:p>
        </p:txBody>
      </p:sp>
    </p:spTree>
    <p:extLst>
      <p:ext uri="{BB962C8B-B14F-4D97-AF65-F5344CB8AC3E}">
        <p14:creationId xmlns:p14="http://schemas.microsoft.com/office/powerpoint/2010/main" val="2871544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12700"/>
            <a:ext cx="9448800" cy="7978987"/>
          </a:xfrm>
          <a:prstGeom prst="rect">
            <a:avLst/>
          </a:prstGeom>
        </p:spPr>
      </p:pic>
      <p:sp>
        <p:nvSpPr>
          <p:cNvPr id="10" name="Rectangle 3"/>
          <p:cNvSpPr>
            <a:spLocks/>
          </p:cNvSpPr>
          <p:nvPr/>
        </p:nvSpPr>
        <p:spPr bwMode="auto">
          <a:xfrm>
            <a:off x="0" y="1752600"/>
            <a:ext cx="9412288" cy="4038600"/>
          </a:xfrm>
          <a:prstGeom prst="rect">
            <a:avLst/>
          </a:prstGeom>
          <a:solidFill>
            <a:schemeClr val="accent4">
              <a:lumMod val="85000"/>
              <a:lumOff val="15000"/>
              <a:alpha val="72000"/>
            </a:schemeClr>
          </a:solidFill>
          <a:ln w="25400">
            <a:solidFill>
              <a:srgbClr val="000000">
                <a:alpha val="50195"/>
              </a:srgbClr>
            </a:solidFill>
            <a:miter lim="800000"/>
            <a:headEnd/>
            <a:tailEnd/>
          </a:ln>
        </p:spPr>
        <p:txBody>
          <a:bodyPr lIns="0" tIns="0" rIns="0" bIns="0"/>
          <a:lstStyle/>
          <a:p>
            <a:endParaRPr lang="en-US" dirty="0">
              <a:solidFill>
                <a:srgbClr val="FFFFFF"/>
              </a:solidFill>
            </a:endParaRPr>
          </a:p>
        </p:txBody>
      </p:sp>
      <p:sp>
        <p:nvSpPr>
          <p:cNvPr id="11" name="Rectangle 2"/>
          <p:cNvSpPr>
            <a:spLocks noChangeArrowheads="1"/>
          </p:cNvSpPr>
          <p:nvPr/>
        </p:nvSpPr>
        <p:spPr bwMode="auto">
          <a:xfrm>
            <a:off x="381000" y="2133600"/>
            <a:ext cx="8915400" cy="2057400"/>
          </a:xfrm>
          <a:prstGeom prst="rect">
            <a:avLst/>
          </a:prstGeom>
          <a:noFill/>
          <a:ln w="9525">
            <a:noFill/>
            <a:miter lim="800000"/>
            <a:headEnd/>
            <a:tailEnd/>
          </a:ln>
        </p:spPr>
        <p:txBody>
          <a:bodyPr/>
          <a:lstStyle/>
          <a:p>
            <a:r>
              <a:rPr lang="en-US" sz="3200" dirty="0" smtClean="0">
                <a:solidFill>
                  <a:srgbClr val="FFFF00"/>
                </a:solidFill>
                <a:latin typeface="Calibri" pitchFamily="34" charset="0"/>
              </a:rPr>
              <a:t>Trauma-Specific Services: </a:t>
            </a:r>
            <a:r>
              <a:rPr lang="en-US" sz="3200" dirty="0" smtClean="0">
                <a:latin typeface="Calibri"/>
                <a:cs typeface="Calibri"/>
              </a:rPr>
              <a:t>Specific treatment interventions to address trauma-related symptoms.</a:t>
            </a:r>
          </a:p>
          <a:p>
            <a:endParaRPr lang="en-US" sz="3200" dirty="0">
              <a:latin typeface="Calibri"/>
              <a:cs typeface="Calibri"/>
            </a:endParaRPr>
          </a:p>
          <a:p>
            <a:pPr marL="0" lvl="2"/>
            <a:r>
              <a:rPr lang="en-US" sz="3200" dirty="0">
                <a:solidFill>
                  <a:srgbClr val="FFFF00"/>
                </a:solidFill>
                <a:latin typeface="Calibri" pitchFamily="34" charset="0"/>
              </a:rPr>
              <a:t>Trauma-Informed Care: </a:t>
            </a:r>
            <a:r>
              <a:rPr lang="en-US" sz="3200" dirty="0">
                <a:solidFill>
                  <a:schemeClr val="bg1"/>
                </a:solidFill>
                <a:latin typeface="Calibri" pitchFamily="34" charset="0"/>
              </a:rPr>
              <a:t>A </a:t>
            </a:r>
            <a:r>
              <a:rPr lang="en-US" sz="3200" dirty="0">
                <a:latin typeface="Calibri" pitchFamily="34" charset="0"/>
                <a:cs typeface="Calibri" pitchFamily="34" charset="0"/>
              </a:rPr>
              <a:t>universal strategy that provides support to all and enhances identification of those with more intensive needs. </a:t>
            </a:r>
          </a:p>
          <a:p>
            <a:r>
              <a:rPr lang="en-US" sz="3200" dirty="0" smtClean="0">
                <a:latin typeface="Calibri"/>
                <a:cs typeface="Calibri"/>
              </a:rPr>
              <a:t>  </a:t>
            </a:r>
            <a:endParaRPr lang="en-US" sz="3200" dirty="0">
              <a:solidFill>
                <a:srgbClr val="FF6600"/>
              </a:solidFill>
              <a:latin typeface="Gill Sans MT" pitchFamily="34" charset="0"/>
            </a:endParaRPr>
          </a:p>
        </p:txBody>
      </p:sp>
    </p:spTree>
    <p:extLst>
      <p:ext uri="{BB962C8B-B14F-4D97-AF65-F5344CB8AC3E}">
        <p14:creationId xmlns:p14="http://schemas.microsoft.com/office/powerpoint/2010/main" val="354101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762000" y="4233"/>
            <a:ext cx="10672658" cy="7565729"/>
          </a:xfrm>
          <a:prstGeom prst="rect">
            <a:avLst/>
          </a:prstGeom>
        </p:spPr>
      </p:pic>
      <p:sp>
        <p:nvSpPr>
          <p:cNvPr id="10" name="Rectangle 2"/>
          <p:cNvSpPr>
            <a:spLocks/>
          </p:cNvSpPr>
          <p:nvPr/>
        </p:nvSpPr>
        <p:spPr bwMode="auto">
          <a:xfrm>
            <a:off x="-838200" y="3048000"/>
            <a:ext cx="10820400" cy="25146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1" name="Title 1"/>
          <p:cNvSpPr txBox="1">
            <a:spLocks/>
          </p:cNvSpPr>
          <p:nvPr/>
        </p:nvSpPr>
        <p:spPr>
          <a:xfrm>
            <a:off x="364067" y="3124200"/>
            <a:ext cx="8763000" cy="2605088"/>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defRPr/>
            </a:pPr>
            <a:r>
              <a:rPr lang="en-US" sz="5400" dirty="0" smtClean="0">
                <a:solidFill>
                  <a:srgbClr val="FFFFFF"/>
                </a:solidFill>
                <a:latin typeface="Helvetica Neue" charset="0"/>
                <a:ea typeface="ヒラギノ角ゴ ProN W6" charset="0"/>
                <a:cs typeface="Helvetica Neue" charset="0"/>
              </a:rPr>
              <a:t>How does this apply to schools?</a:t>
            </a:r>
            <a:endParaRPr lang="en-US" sz="5400" dirty="0">
              <a:solidFill>
                <a:srgbClr val="FFFFFF"/>
              </a:solidFill>
              <a:latin typeface="Helvetica Neue" charset="0"/>
              <a:ea typeface="ヒラギノ角ゴ ProN W6" charset="0"/>
              <a:cs typeface="Helvetica Neue" charset="0"/>
            </a:endParaRPr>
          </a:p>
        </p:txBody>
      </p:sp>
    </p:spTree>
    <p:extLst>
      <p:ext uri="{BB962C8B-B14F-4D97-AF65-F5344CB8AC3E}">
        <p14:creationId xmlns:p14="http://schemas.microsoft.com/office/powerpoint/2010/main" val="203691070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38200" y="0"/>
            <a:ext cx="10672658" cy="7565729"/>
          </a:xfrm>
          <a:prstGeom prst="rect">
            <a:avLst/>
          </a:prstGeom>
        </p:spPr>
      </p:pic>
      <p:sp>
        <p:nvSpPr>
          <p:cNvPr id="5" name="Rectangle 2"/>
          <p:cNvSpPr>
            <a:spLocks/>
          </p:cNvSpPr>
          <p:nvPr/>
        </p:nvSpPr>
        <p:spPr bwMode="auto">
          <a:xfrm>
            <a:off x="-838200" y="3276600"/>
            <a:ext cx="10820400" cy="2971800"/>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6" name="Rectangle 5"/>
          <p:cNvSpPr/>
          <p:nvPr/>
        </p:nvSpPr>
        <p:spPr>
          <a:xfrm>
            <a:off x="228600" y="3505200"/>
            <a:ext cx="8686800" cy="2554545"/>
          </a:xfrm>
          <a:prstGeom prst="rect">
            <a:avLst/>
          </a:prstGeom>
        </p:spPr>
        <p:txBody>
          <a:bodyPr wrap="square">
            <a:spAutoFit/>
          </a:bodyPr>
          <a:lstStyle/>
          <a:p>
            <a:pPr fontAlgn="auto">
              <a:spcAft>
                <a:spcPts val="0"/>
              </a:spcAft>
              <a:defRPr/>
            </a:pPr>
            <a:r>
              <a:rPr lang="en-US" sz="3200" dirty="0" smtClean="0">
                <a:solidFill>
                  <a:schemeClr val="bg1"/>
                </a:solidFill>
                <a:latin typeface="Calibri" pitchFamily="34" charset="0"/>
                <a:cs typeface="Calibri" pitchFamily="34" charset="0"/>
              </a:rPr>
              <a:t>Select states have led the movement to address trauma in schools.</a:t>
            </a:r>
          </a:p>
          <a:p>
            <a:pPr fontAlgn="auto">
              <a:spcAft>
                <a:spcPts val="0"/>
              </a:spcAft>
              <a:defRPr/>
            </a:pPr>
            <a:endParaRPr lang="en-US" sz="3200" dirty="0" smtClean="0">
              <a:solidFill>
                <a:schemeClr val="bg1"/>
              </a:solidFill>
              <a:latin typeface="Calibri" pitchFamily="34" charset="0"/>
              <a:cs typeface="Calibri" pitchFamily="34" charset="0"/>
            </a:endParaRPr>
          </a:p>
          <a:p>
            <a:pPr fontAlgn="auto">
              <a:spcAft>
                <a:spcPts val="0"/>
              </a:spcAft>
              <a:defRPr/>
            </a:pPr>
            <a:r>
              <a:rPr lang="en-US" sz="3200" dirty="0" smtClean="0">
                <a:solidFill>
                  <a:schemeClr val="bg1"/>
                </a:solidFill>
                <a:latin typeface="Calibri" pitchFamily="34" charset="0"/>
                <a:cs typeface="Calibri" pitchFamily="34" charset="0"/>
              </a:rPr>
              <a:t>Whole-school models for addressing trauma have emerged. </a:t>
            </a:r>
            <a:endParaRPr lang="en-US" sz="28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41112047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_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_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_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_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_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_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1_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_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1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1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1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1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1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1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1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1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2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2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2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2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1_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16789</TotalTime>
  <Pages>0</Pages>
  <Words>11324</Words>
  <Characters>0</Characters>
  <Application>Microsoft Macintosh PowerPoint</Application>
  <PresentationFormat>On-screen Show (4:3)</PresentationFormat>
  <Lines>0</Lines>
  <Paragraphs>624</Paragraphs>
  <Slides>46</Slides>
  <Notes>46</Notes>
  <HiddenSlides>0</HiddenSlides>
  <MMClips>0</MMClips>
  <ScaleCrop>false</ScaleCrop>
  <HeadingPairs>
    <vt:vector size="4" baseType="variant">
      <vt:variant>
        <vt:lpstr>Theme</vt:lpstr>
      </vt:variant>
      <vt:variant>
        <vt:i4>52</vt:i4>
      </vt:variant>
      <vt:variant>
        <vt:lpstr>Slide Titles</vt:lpstr>
      </vt:variant>
      <vt:variant>
        <vt:i4>46</vt:i4>
      </vt:variant>
    </vt:vector>
  </HeadingPairs>
  <TitlesOfParts>
    <vt:vector size="98" baseType="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Title &amp; Bullets</vt:lpstr>
      <vt:lpstr>1_Title &amp; Bullets</vt:lpstr>
      <vt:lpstr>1_Title - Center</vt:lpstr>
      <vt:lpstr>1_Title &amp; Subtitle</vt:lpstr>
      <vt:lpstr>1_Photo - Horizontal</vt:lpstr>
      <vt:lpstr>1_Photo - Horizontal Reflection</vt:lpstr>
      <vt:lpstr>1_Photo - Vertical</vt:lpstr>
      <vt:lpstr>1_Photo - Vertical Reflection</vt:lpstr>
      <vt:lpstr>1_Title - Top</vt:lpstr>
      <vt:lpstr>1_Blank</vt:lpstr>
      <vt:lpstr>1_Title &amp; Bullets - Left</vt:lpstr>
      <vt:lpstr>1_Title &amp; Bullets - 2 Column</vt:lpstr>
      <vt:lpstr>1_Title &amp; Bullets - Right</vt:lpstr>
      <vt:lpstr>1_Title, Bullets &amp; Photo</vt:lpstr>
      <vt:lpstr>Default Design</vt:lpstr>
      <vt:lpstr>1_Default Design</vt:lpstr>
      <vt:lpstr>2_Default Design</vt:lpstr>
      <vt:lpstr>3_Default Design</vt:lpstr>
      <vt:lpstr>4_Default Design</vt:lpstr>
      <vt:lpstr>5_Default Design</vt:lpstr>
      <vt:lpstr>6_Default Design</vt:lpstr>
      <vt:lpstr>7_Default Design</vt:lpstr>
      <vt:lpstr>8_Default Design</vt:lpstr>
      <vt:lpstr>9_Default Design</vt:lpstr>
      <vt:lpstr>10_Default Design</vt:lpstr>
      <vt:lpstr>11_Default Design</vt:lpstr>
      <vt:lpstr>12_Default Design</vt:lpstr>
      <vt:lpstr>13_Default Design</vt:lpstr>
      <vt:lpstr>14_Default Design</vt:lpstr>
      <vt:lpstr>15_Default Design</vt:lpstr>
      <vt:lpstr>16_Default Design</vt:lpstr>
      <vt:lpstr>17_Default Design</vt:lpstr>
      <vt:lpstr>18_Default Design</vt:lpstr>
      <vt:lpstr>19_Default Design</vt:lpstr>
      <vt:lpstr>20_Default Design</vt:lpstr>
      <vt:lpstr>21_Default Design</vt:lpstr>
      <vt:lpstr>22_Default Design</vt:lpstr>
      <vt:lpstr>23_Default Design</vt:lpstr>
      <vt:lpstr>PresentationLoad</vt:lpstr>
      <vt:lpstr>1_PresentationLoad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Stress Response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Diane Fassino</dc:creator>
  <cp:lastModifiedBy>Guarino, Kathleen</cp:lastModifiedBy>
  <cp:revision>1028</cp:revision>
  <cp:lastPrinted>2015-02-03T19:04:02Z</cp:lastPrinted>
  <dcterms:created xsi:type="dcterms:W3CDTF">2009-03-31T01:14:51Z</dcterms:created>
  <dcterms:modified xsi:type="dcterms:W3CDTF">2015-08-17T02:12:42Z</dcterms:modified>
</cp:coreProperties>
</file>